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5" r:id="rId2"/>
    <p:sldId id="304" r:id="rId3"/>
    <p:sldId id="305" r:id="rId4"/>
    <p:sldId id="276" r:id="rId5"/>
    <p:sldId id="348" r:id="rId6"/>
    <p:sldId id="364" r:id="rId7"/>
    <p:sldId id="310" r:id="rId8"/>
    <p:sldId id="322" r:id="rId9"/>
    <p:sldId id="367" r:id="rId10"/>
    <p:sldId id="368" r:id="rId11"/>
    <p:sldId id="369" r:id="rId12"/>
    <p:sldId id="323" r:id="rId13"/>
    <p:sldId id="365" r:id="rId14"/>
    <p:sldId id="366" r:id="rId15"/>
    <p:sldId id="349" r:id="rId16"/>
    <p:sldId id="350" r:id="rId17"/>
    <p:sldId id="354" r:id="rId18"/>
    <p:sldId id="355" r:id="rId19"/>
    <p:sldId id="356" r:id="rId20"/>
    <p:sldId id="357" r:id="rId21"/>
    <p:sldId id="359" r:id="rId22"/>
    <p:sldId id="360" r:id="rId23"/>
    <p:sldId id="361" r:id="rId24"/>
    <p:sldId id="362" r:id="rId25"/>
    <p:sldId id="363" r:id="rId26"/>
    <p:sldId id="344" r:id="rId27"/>
    <p:sldId id="345" r:id="rId28"/>
    <p:sldId id="346" r:id="rId29"/>
    <p:sldId id="33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59" autoAdjust="0"/>
    <p:restoredTop sz="73457" autoAdjust="0"/>
  </p:normalViewPr>
  <p:slideViewPr>
    <p:cSldViewPr>
      <p:cViewPr varScale="1">
        <p:scale>
          <a:sx n="118" d="100"/>
          <a:sy n="118" d="100"/>
        </p:scale>
        <p:origin x="1908" y="102"/>
      </p:cViewPr>
      <p:guideLst>
        <p:guide orient="horz" pos="2160"/>
        <p:guide pos="2880"/>
      </p:guideLst>
    </p:cSldViewPr>
  </p:slideViewPr>
  <p:outlineViewPr>
    <p:cViewPr>
      <p:scale>
        <a:sx n="33" d="100"/>
        <a:sy n="33" d="100"/>
      </p:scale>
      <p:origin x="0" y="1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D8FD9-04E1-42E2-BBAB-1FA6103288B7}" type="datetimeFigureOut">
              <a:rPr lang="en-US" smtClean="0"/>
              <a:pPr/>
              <a:t>2017/04/03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F1679-5D74-4ECA-8A24-E69DF1E61E6F}" type="slidenum">
              <a:rPr lang="en-US" smtClean="0"/>
              <a:pPr/>
              <a:t>‹#›</a:t>
            </a:fld>
            <a:endParaRPr lang="en-US" dirty="0"/>
          </a:p>
        </p:txBody>
      </p:sp>
    </p:spTree>
    <p:extLst>
      <p:ext uri="{BB962C8B-B14F-4D97-AF65-F5344CB8AC3E}">
        <p14:creationId xmlns:p14="http://schemas.microsoft.com/office/powerpoint/2010/main" val="275435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smtClean="0">
              <a:ea typeface="Calibri" pitchFamily="34" charset="0"/>
              <a:cs typeface="Times New Roman" pitchFamily="18" charset="0"/>
            </a:endParaRP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088073C-7CD0-4296-9741-1F3E24CD63B7}" type="slidenum">
              <a:rPr lang="en-US" sz="1200">
                <a:latin typeface="+mn-lt"/>
              </a:rPr>
              <a:pPr algn="r">
                <a:defRPr/>
              </a:pPr>
              <a:t>2</a:t>
            </a:fld>
            <a:endParaRPr lang="en-US" sz="1200">
              <a:latin typeface="+mn-lt"/>
            </a:endParaRPr>
          </a:p>
        </p:txBody>
      </p:sp>
    </p:spTree>
    <p:extLst>
      <p:ext uri="{BB962C8B-B14F-4D97-AF65-F5344CB8AC3E}">
        <p14:creationId xmlns:p14="http://schemas.microsoft.com/office/powerpoint/2010/main" val="170918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FDDAAFE-78A8-4111-9783-3AF715B457A9}" type="slidenum">
              <a:rPr lang="en-US" smtClean="0"/>
              <a:pPr/>
              <a:t>9</a:t>
            </a:fld>
            <a:endParaRPr lang="en-US" dirty="0"/>
          </a:p>
        </p:txBody>
      </p:sp>
    </p:spTree>
    <p:extLst>
      <p:ext uri="{BB962C8B-B14F-4D97-AF65-F5344CB8AC3E}">
        <p14:creationId xmlns:p14="http://schemas.microsoft.com/office/powerpoint/2010/main" val="200323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Per Slide</a:t>
            </a:r>
          </a:p>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78FE0-9DBC-4A24-BE62-FC744B488A29}"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66214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a:t>
            </a:r>
            <a:r>
              <a:rPr lang="en-US" baseline="0" dirty="0" smtClean="0"/>
              <a:t> 2 updates – speak to additional information from GP</a:t>
            </a:r>
          </a:p>
          <a:p>
            <a:r>
              <a:rPr lang="en-US" dirty="0" smtClean="0"/>
              <a:t>Speak</a:t>
            </a:r>
            <a:r>
              <a:rPr lang="en-US" baseline="0" dirty="0" smtClean="0"/>
              <a:t> to updates in version 3</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Version 2 contains 3 new sections in Reporting Issues: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Changes in Policy Number:  </a:t>
            </a:r>
            <a:r>
              <a:rPr lang="en-US" sz="1500" b="0" dirty="0" smtClean="0">
                <a:latin typeface="Calibri" pitchFamily="34" charset="0"/>
                <a:ea typeface="ＭＳ Ｐゴシック"/>
                <a:cs typeface="ＭＳ Ｐゴシック"/>
              </a:rPr>
              <a:t>Conversions, exchanges, system changes</a:t>
            </a:r>
            <a:r>
              <a:rPr lang="en-US" sz="1500" b="0" baseline="0" dirty="0" smtClean="0">
                <a:latin typeface="Calibri" pitchFamily="34" charset="0"/>
                <a:ea typeface="ＭＳ Ｐゴシック"/>
                <a:cs typeface="ＭＳ Ｐゴシック"/>
              </a:rPr>
              <a:t> (system conversion) that policy numbers are updated.  Term changes to a new Term products….policy upgrades.  Proactive communication to your business partners…use the form that was previously recommended.  If it’s not logical then a cross tab should be provided to map to the new number.</a:t>
            </a:r>
            <a:endParaRPr lang="en-US" sz="1500" b="1" dirty="0" smtClean="0">
              <a:latin typeface="Calibri" pitchFamily="34" charset="0"/>
              <a:ea typeface="ＭＳ Ｐゴシック"/>
              <a:cs typeface="ＭＳ Ｐゴシック"/>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Inforce and Transaction Not Reconciling:   </a:t>
            </a:r>
            <a:r>
              <a:rPr lang="en-US" sz="1500" b="0" dirty="0" smtClean="0">
                <a:latin typeface="Calibri" pitchFamily="34" charset="0"/>
                <a:ea typeface="ＭＳ Ｐゴシック"/>
                <a:cs typeface="ＭＳ Ｐゴシック"/>
              </a:rPr>
              <a:t>Timing</a:t>
            </a:r>
            <a:r>
              <a:rPr lang="en-US" sz="1500" b="0" baseline="0" dirty="0" smtClean="0">
                <a:latin typeface="Calibri" pitchFamily="34" charset="0"/>
                <a:ea typeface="ＭＳ Ｐゴシック"/>
                <a:cs typeface="ＭＳ Ｐゴシック"/>
              </a:rPr>
              <a:t> issues, system upgrades, special adjustment/enhancements…</a:t>
            </a:r>
            <a:r>
              <a:rPr lang="en-US" sz="1500" b="0" baseline="0" dirty="0" err="1" smtClean="0">
                <a:latin typeface="Calibri" pitchFamily="34" charset="0"/>
                <a:ea typeface="ＭＳ Ｐゴシック"/>
                <a:cs typeface="ＭＳ Ｐゴシック"/>
              </a:rPr>
              <a:t>mitgating</a:t>
            </a:r>
            <a:r>
              <a:rPr lang="en-US" sz="1500" b="0" baseline="0" dirty="0" smtClean="0">
                <a:latin typeface="Calibri" pitchFamily="34" charset="0"/>
                <a:ea typeface="ＭＳ Ｐゴシック"/>
                <a:cs typeface="ＭＳ Ｐゴシック"/>
              </a:rPr>
              <a:t> best practice validation and reporting/</a:t>
            </a:r>
            <a:r>
              <a:rPr lang="en-US" sz="1500" b="0" baseline="0" dirty="0" err="1" smtClean="0">
                <a:latin typeface="Calibri" pitchFamily="34" charset="0"/>
                <a:ea typeface="ＭＳ Ｐゴシック"/>
                <a:cs typeface="ＭＳ Ｐゴシック"/>
              </a:rPr>
              <a:t>reconcilition</a:t>
            </a:r>
            <a:r>
              <a:rPr lang="en-US" sz="1500" b="0" baseline="0" dirty="0" smtClean="0">
                <a:latin typeface="Calibri" pitchFamily="34" charset="0"/>
                <a:ea typeface="ＭＳ Ｐゴシック"/>
                <a:cs typeface="ＭＳ Ｐゴシック"/>
              </a:rPr>
              <a:t> prior to reporting, communicating proactively implement a formal reconciliation process.  Receiver should ask questions asap to mitigate any larger issues….</a:t>
            </a:r>
            <a:endParaRPr lang="en-US" sz="1500" b="1" dirty="0" smtClean="0">
              <a:latin typeface="Calibri" pitchFamily="34" charset="0"/>
              <a:ea typeface="ＭＳ Ｐゴシック"/>
              <a:cs typeface="ＭＳ Ｐゴシック"/>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Partial Reporting:  </a:t>
            </a:r>
            <a:r>
              <a:rPr lang="en-US" sz="1500" b="0" dirty="0" smtClean="0">
                <a:latin typeface="Calibri" pitchFamily="34" charset="0"/>
                <a:ea typeface="ＭＳ Ｐゴシック"/>
                <a:cs typeface="ＭＳ Ｐゴシック"/>
              </a:rPr>
              <a:t>System</a:t>
            </a:r>
            <a:r>
              <a:rPr lang="en-US" sz="1500" b="0" baseline="0" dirty="0" smtClean="0">
                <a:latin typeface="Calibri" pitchFamily="34" charset="0"/>
                <a:ea typeface="ＭＳ Ｐゴシック"/>
                <a:cs typeface="ＭＳ Ｐゴシック"/>
              </a:rPr>
              <a:t> errors with processes not run at the same time…some of the content changes and not validated causes a shift in the data then it can be corrupted leading to a delay in reporting.  Scenario where something is wrong with the file and don’t know if something is incorrect.  Best Practices – Validation that all files are complete and this type of review should be done by all parties.  Monitor changes made on admin system and ensure data is consistent/communicated to your business partner.  Recipient should communication any anomalies immediately to the sender.</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500" b="0" baseline="0" dirty="0" smtClean="0">
              <a:latin typeface="Calibri" pitchFamily="34"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93596A5E-F31D-4E87-B152-C497E2F57145}" type="slidenum">
              <a:rPr lang="en-US" smtClean="0"/>
              <a:pPr>
                <a:defRPr/>
              </a:pPr>
              <a:t>13</a:t>
            </a:fld>
            <a:endParaRPr lang="en-US"/>
          </a:p>
        </p:txBody>
      </p:sp>
    </p:spTree>
    <p:extLst>
      <p:ext uri="{BB962C8B-B14F-4D97-AF65-F5344CB8AC3E}">
        <p14:creationId xmlns:p14="http://schemas.microsoft.com/office/powerpoint/2010/main" val="253122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initiatives – </a:t>
            </a:r>
          </a:p>
          <a:p>
            <a:r>
              <a:rPr lang="en-US" dirty="0" smtClean="0"/>
              <a:t>i) Operational Risk Management initiative – focus on risk management assessment tool to help reins admin function on</a:t>
            </a:r>
            <a:r>
              <a:rPr lang="en-US" baseline="0" dirty="0" smtClean="0"/>
              <a:t> a systematic basis.  Tool to identify key risk to the function and how it leads to risk mitigation.  How to quantify will be different likely hood, impact, etc.  Tool to use for your own organization.</a:t>
            </a:r>
          </a:p>
          <a:p>
            <a:r>
              <a:rPr lang="en-US" baseline="0" dirty="0" smtClean="0"/>
              <a:t>ii) Audit Compliance sub team – taking a focus on the audit process to put together the flow chart to ensure quality assurance.  The annual risk assessment process, timeline, steps, and tools that direct clients could use to build out their own audit program.  Operational Risk book has a lot of information and role it into other initiatives as it develops. Identification of key risks, coming up with qualitative and quantitative measures and identifying which treaties you would want to assess for those controls.  Selection Criteria…based on aggregated results.  What are road blocks….clients wont show their “hand”.  Lessons learned….instead of leveraging current framework.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4F1679-5D74-4ECA-8A24-E69DF1E61E6F}" type="slidenum">
              <a:rPr lang="en-US" smtClean="0"/>
              <a:pPr/>
              <a:t>15</a:t>
            </a:fld>
            <a:endParaRPr lang="en-US" dirty="0"/>
          </a:p>
        </p:txBody>
      </p:sp>
    </p:spTree>
    <p:extLst>
      <p:ext uri="{BB962C8B-B14F-4D97-AF65-F5344CB8AC3E}">
        <p14:creationId xmlns:p14="http://schemas.microsoft.com/office/powerpoint/2010/main" val="39034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Dalia to speak to</a:t>
            </a:r>
            <a:endParaRPr lang="en-US" dirty="0"/>
          </a:p>
        </p:txBody>
      </p:sp>
      <p:sp>
        <p:nvSpPr>
          <p:cNvPr id="4" name="Slide Number Placeholder 3"/>
          <p:cNvSpPr>
            <a:spLocks noGrp="1"/>
          </p:cNvSpPr>
          <p:nvPr>
            <p:ph type="sldNum" sz="quarter" idx="10"/>
          </p:nvPr>
        </p:nvSpPr>
        <p:spPr/>
        <p:txBody>
          <a:bodyPr/>
          <a:lstStyle/>
          <a:p>
            <a:fld id="{E64F1679-5D74-4ECA-8A24-E69DF1E61E6F}" type="slidenum">
              <a:rPr lang="en-US" smtClean="0"/>
              <a:pPr/>
              <a:t>17</a:t>
            </a:fld>
            <a:endParaRPr lang="en-US" dirty="0"/>
          </a:p>
        </p:txBody>
      </p:sp>
    </p:spTree>
    <p:extLst>
      <p:ext uri="{BB962C8B-B14F-4D97-AF65-F5344CB8AC3E}">
        <p14:creationId xmlns:p14="http://schemas.microsoft.com/office/powerpoint/2010/main" val="15550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Dalia to speak</a:t>
            </a:r>
            <a:r>
              <a:rPr lang="en-US" baseline="0" dirty="0" smtClean="0"/>
              <a:t> to</a:t>
            </a:r>
            <a:endParaRPr lang="en-US" dirty="0"/>
          </a:p>
        </p:txBody>
      </p:sp>
      <p:sp>
        <p:nvSpPr>
          <p:cNvPr id="4" name="Slide Number Placeholder 3"/>
          <p:cNvSpPr>
            <a:spLocks noGrp="1"/>
          </p:cNvSpPr>
          <p:nvPr>
            <p:ph type="sldNum" sz="quarter" idx="10"/>
          </p:nvPr>
        </p:nvSpPr>
        <p:spPr/>
        <p:txBody>
          <a:bodyPr/>
          <a:lstStyle/>
          <a:p>
            <a:fld id="{E64F1679-5D74-4ECA-8A24-E69DF1E61E6F}" type="slidenum">
              <a:rPr lang="en-US" smtClean="0"/>
              <a:pPr/>
              <a:t>18</a:t>
            </a:fld>
            <a:endParaRPr lang="en-US" dirty="0"/>
          </a:p>
        </p:txBody>
      </p:sp>
    </p:spTree>
    <p:extLst>
      <p:ext uri="{BB962C8B-B14F-4D97-AF65-F5344CB8AC3E}">
        <p14:creationId xmlns:p14="http://schemas.microsoft.com/office/powerpoint/2010/main" val="145995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a:t>
            </a:r>
            <a:r>
              <a:rPr lang="en-US" baseline="0" dirty="0" smtClean="0"/>
              <a:t> 2 updates – speak to additional information from GP</a:t>
            </a:r>
          </a:p>
          <a:p>
            <a:r>
              <a:rPr lang="en-US" dirty="0" smtClean="0"/>
              <a:t>Speak</a:t>
            </a:r>
            <a:r>
              <a:rPr lang="en-US" baseline="0" dirty="0" smtClean="0"/>
              <a:t> to updates in version 3</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Version 2 contains 3 new sections in Reporting Issues: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Changes in Policy Number:  </a:t>
            </a:r>
            <a:r>
              <a:rPr lang="en-US" sz="1500" b="0" dirty="0" smtClean="0">
                <a:latin typeface="Calibri" pitchFamily="34" charset="0"/>
                <a:ea typeface="ＭＳ Ｐゴシック"/>
                <a:cs typeface="ＭＳ Ｐゴシック"/>
              </a:rPr>
              <a:t>Conversions, exchanges, system changes</a:t>
            </a:r>
            <a:r>
              <a:rPr lang="en-US" sz="1500" b="0" baseline="0" dirty="0" smtClean="0">
                <a:latin typeface="Calibri" pitchFamily="34" charset="0"/>
                <a:ea typeface="ＭＳ Ｐゴシック"/>
                <a:cs typeface="ＭＳ Ｐゴシック"/>
              </a:rPr>
              <a:t> (system conversion) that policy numbers are updated.  Term changes to a new Term products….policy upgrades.  Proactive communication to your business partners…use the form that was previously recommended.  If it’s not logical then a cross tab should be provided to map to the new number.</a:t>
            </a:r>
            <a:endParaRPr lang="en-US" sz="1500" b="1" dirty="0" smtClean="0">
              <a:latin typeface="Calibri" pitchFamily="34" charset="0"/>
              <a:ea typeface="ＭＳ Ｐゴシック"/>
              <a:cs typeface="ＭＳ Ｐゴシック"/>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Inforce and Transaction Not Reconciling:   </a:t>
            </a:r>
            <a:r>
              <a:rPr lang="en-US" sz="1500" b="0" dirty="0" smtClean="0">
                <a:latin typeface="Calibri" pitchFamily="34" charset="0"/>
                <a:ea typeface="ＭＳ Ｐゴシック"/>
                <a:cs typeface="ＭＳ Ｐゴシック"/>
              </a:rPr>
              <a:t>Timing</a:t>
            </a:r>
            <a:r>
              <a:rPr lang="en-US" sz="1500" b="0" baseline="0" dirty="0" smtClean="0">
                <a:latin typeface="Calibri" pitchFamily="34" charset="0"/>
                <a:ea typeface="ＭＳ Ｐゴシック"/>
                <a:cs typeface="ＭＳ Ｐゴシック"/>
              </a:rPr>
              <a:t> issues, system upgrades, special adjustment/enhancements…</a:t>
            </a:r>
            <a:r>
              <a:rPr lang="en-US" sz="1500" b="0" baseline="0" dirty="0" err="1" smtClean="0">
                <a:latin typeface="Calibri" pitchFamily="34" charset="0"/>
                <a:ea typeface="ＭＳ Ｐゴシック"/>
                <a:cs typeface="ＭＳ Ｐゴシック"/>
              </a:rPr>
              <a:t>mitgating</a:t>
            </a:r>
            <a:r>
              <a:rPr lang="en-US" sz="1500" b="0" baseline="0" dirty="0" smtClean="0">
                <a:latin typeface="Calibri" pitchFamily="34" charset="0"/>
                <a:ea typeface="ＭＳ Ｐゴシック"/>
                <a:cs typeface="ＭＳ Ｐゴシック"/>
              </a:rPr>
              <a:t> best practice validation and reporting/</a:t>
            </a:r>
            <a:r>
              <a:rPr lang="en-US" sz="1500" b="0" baseline="0" dirty="0" err="1" smtClean="0">
                <a:latin typeface="Calibri" pitchFamily="34" charset="0"/>
                <a:ea typeface="ＭＳ Ｐゴシック"/>
                <a:cs typeface="ＭＳ Ｐゴシック"/>
              </a:rPr>
              <a:t>reconcilition</a:t>
            </a:r>
            <a:r>
              <a:rPr lang="en-US" sz="1500" b="0" baseline="0" dirty="0" smtClean="0">
                <a:latin typeface="Calibri" pitchFamily="34" charset="0"/>
                <a:ea typeface="ＭＳ Ｐゴシック"/>
                <a:cs typeface="ＭＳ Ｐゴシック"/>
              </a:rPr>
              <a:t> prior to reporting, communicating proactively implement a formal reconciliation process.  Receiver should ask questions asap to mitigate any larger issues….</a:t>
            </a:r>
            <a:endParaRPr lang="en-US" sz="1500" b="1" dirty="0" smtClean="0">
              <a:latin typeface="Calibri" pitchFamily="34" charset="0"/>
              <a:ea typeface="ＭＳ Ｐゴシック"/>
              <a:cs typeface="ＭＳ Ｐゴシック"/>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500" b="1" dirty="0" smtClean="0">
                <a:latin typeface="Calibri" pitchFamily="34" charset="0"/>
                <a:ea typeface="ＭＳ Ｐゴシック"/>
                <a:cs typeface="ＭＳ Ｐゴシック"/>
              </a:rPr>
              <a:t>Partial Reporting:  </a:t>
            </a:r>
            <a:r>
              <a:rPr lang="en-US" sz="1500" b="0" dirty="0" smtClean="0">
                <a:latin typeface="Calibri" pitchFamily="34" charset="0"/>
                <a:ea typeface="ＭＳ Ｐゴシック"/>
                <a:cs typeface="ＭＳ Ｐゴシック"/>
              </a:rPr>
              <a:t>System</a:t>
            </a:r>
            <a:r>
              <a:rPr lang="en-US" sz="1500" b="0" baseline="0" dirty="0" smtClean="0">
                <a:latin typeface="Calibri" pitchFamily="34" charset="0"/>
                <a:ea typeface="ＭＳ Ｐゴシック"/>
                <a:cs typeface="ＭＳ Ｐゴシック"/>
              </a:rPr>
              <a:t> errors with processes not run at the same time…some of the content changes and not validated causes a shift in the data then it can be corrupted leading to a delay in reporting.  Scenario where something is wrong with the file and don’t know if something is incorrect.  Best Practices – Validation that all files are complete and this type of review should be done by all parties.  Monitor changes made on admin system and ensure data is consistent/communicated to your business partner.  Recipient should communication any anomalies immediately to the sender.</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500" b="0" baseline="0" dirty="0" smtClean="0">
              <a:latin typeface="Calibri" pitchFamily="34"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93596A5E-F31D-4E87-B152-C497E2F57145}" type="slidenum">
              <a:rPr lang="en-US" smtClean="0"/>
              <a:pPr>
                <a:defRPr/>
              </a:pPr>
              <a:t>27</a:t>
            </a:fld>
            <a:endParaRPr lang="en-US"/>
          </a:p>
        </p:txBody>
      </p:sp>
    </p:spTree>
    <p:extLst>
      <p:ext uri="{BB962C8B-B14F-4D97-AF65-F5344CB8AC3E}">
        <p14:creationId xmlns:p14="http://schemas.microsoft.com/office/powerpoint/2010/main" val="10089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dirty="0" smtClean="0">
                <a:ea typeface="Calibri" pitchFamily="34" charset="0"/>
                <a:cs typeface="Times New Roman" pitchFamily="18" charset="0"/>
              </a:rPr>
              <a:t>Tom to speak</a:t>
            </a:r>
            <a:r>
              <a:rPr lang="en-US" altLang="en-US" baseline="0" dirty="0" smtClean="0">
                <a:ea typeface="Calibri" pitchFamily="34" charset="0"/>
                <a:cs typeface="Times New Roman" pitchFamily="18" charset="0"/>
              </a:rPr>
              <a:t> to</a:t>
            </a:r>
            <a:endParaRPr lang="en-US" altLang="en-US" dirty="0" smtClean="0">
              <a:ea typeface="Calibri" pitchFamily="34" charset="0"/>
              <a:cs typeface="Times New Roman" pitchFamily="18" charset="0"/>
            </a:endParaRP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088073C-7CD0-4296-9741-1F3E24CD63B7}" type="slidenum">
              <a:rPr lang="en-US" sz="1200">
                <a:latin typeface="+mn-lt"/>
              </a:rPr>
              <a:pPr algn="r">
                <a:defRPr/>
              </a:pPr>
              <a:t>29</a:t>
            </a:fld>
            <a:endParaRPr lang="en-US" sz="1200">
              <a:latin typeface="+mn-lt"/>
            </a:endParaRPr>
          </a:p>
        </p:txBody>
      </p:sp>
    </p:spTree>
    <p:extLst>
      <p:ext uri="{BB962C8B-B14F-4D97-AF65-F5344CB8AC3E}">
        <p14:creationId xmlns:p14="http://schemas.microsoft.com/office/powerpoint/2010/main" val="205907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rgbClr val="666699"/>
          </a:solidFill>
          <a:ln w="12700">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rgbClr val="99CCFF"/>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rgbClr val="666699"/>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rgbClr val="99CCFF"/>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rgbClr val="666699"/>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eaLnBrk="0" hangingPunct="0">
                <a:defRPr/>
              </a:pPr>
              <a:endParaRPr lang="en-US" dirty="0"/>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sp>
        <p:nvSpPr>
          <p:cNvPr id="25603" name="Rectangle 3"/>
          <p:cNvSpPr>
            <a:spLocks noGrp="1" noChangeArrowheads="1"/>
          </p:cNvSpPr>
          <p:nvPr>
            <p:ph type="ctrTitle"/>
          </p:nvPr>
        </p:nvSpPr>
        <p:spPr>
          <a:xfrm>
            <a:off x="762000" y="1371600"/>
            <a:ext cx="7696200" cy="2057400"/>
          </a:xfrm>
        </p:spPr>
        <p:txBody>
          <a:bodyPr/>
          <a:lstStyle>
            <a:lvl1pPr>
              <a:defRPr sz="4000"/>
            </a:lvl1pPr>
          </a:lstStyle>
          <a:p>
            <a:r>
              <a:rPr lang="en-US" smtClean="0"/>
              <a:t>Click to edit Master title style</a:t>
            </a:r>
            <a:endParaRPr lang="en-US"/>
          </a:p>
        </p:txBody>
      </p:sp>
      <p:sp>
        <p:nvSpPr>
          <p:cNvPr id="2560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fld id="{D011FAAE-D453-48D7-ADA5-CF2EAAB10D48}" type="datetimeFigureOut">
              <a:rPr lang="en-US" smtClean="0"/>
              <a:pPr/>
              <a:t>2017/04/03</a:t>
            </a:fld>
            <a:endParaRPr lang="en-US" dirty="0"/>
          </a:p>
        </p:txBody>
      </p:sp>
      <p:sp>
        <p:nvSpPr>
          <p:cNvPr id="13" name="Rectangle 6"/>
          <p:cNvSpPr>
            <a:spLocks noGrp="1" noChangeArrowheads="1"/>
          </p:cNvSpPr>
          <p:nvPr>
            <p:ph type="ftr" sz="quarter" idx="11"/>
          </p:nvPr>
        </p:nvSpPr>
        <p:spPr>
          <a:xfrm>
            <a:off x="3124200" y="6248400"/>
            <a:ext cx="2895600" cy="457200"/>
          </a:xfrm>
        </p:spPr>
        <p:txBody>
          <a:bodyPr/>
          <a:lstStyle>
            <a:lvl1pPr>
              <a:defRPr/>
            </a:lvl1pPr>
          </a:lstStyle>
          <a:p>
            <a:endParaRPr lang="en-US" dirty="0"/>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48508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8193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076450"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76950" cy="605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03023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D307BE-7BA5-44D5-86F0-B53FEBA7DA1C}" type="datetimeFigureOut">
              <a:rPr lang="en-US" smtClean="0"/>
              <a:pPr/>
              <a:t>2017/04/03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61AEE2-9636-4B0D-911C-5B7CE5C4FDA4}" type="slidenum">
              <a:rPr lang="en-US" smtClean="0"/>
              <a:pPr/>
              <a:t>‹#›</a:t>
            </a:fld>
            <a:endParaRPr lang="en-US" dirty="0"/>
          </a:p>
        </p:txBody>
      </p:sp>
    </p:spTree>
    <p:extLst>
      <p:ext uri="{BB962C8B-B14F-4D97-AF65-F5344CB8AC3E}">
        <p14:creationId xmlns:p14="http://schemas.microsoft.com/office/powerpoint/2010/main" val="3240012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19174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92598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404825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567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32010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222767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90209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2017/04/03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21060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764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4580" name="Rectangle 4"/>
          <p:cNvSpPr>
            <a:spLocks noGrp="1" noChangeArrowheads="1"/>
          </p:cNvSpPr>
          <p:nvPr>
            <p:ph type="dt" sz="half" idx="2"/>
          </p:nvPr>
        </p:nvSpPr>
        <p:spPr bwMode="auto">
          <a:xfrm>
            <a:off x="533400" y="64008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latin typeface="Arial" charset="0"/>
                <a:cs typeface="Arial" charset="0"/>
              </a:defRPr>
            </a:lvl1pPr>
          </a:lstStyle>
          <a:p>
            <a:fld id="{D011FAAE-D453-48D7-ADA5-CF2EAAB10D48}" type="datetimeFigureOut">
              <a:rPr lang="en-US" smtClean="0"/>
              <a:pPr/>
              <a:t>2017/04/03</a:t>
            </a:fld>
            <a:endParaRPr lang="en-US" dirty="0"/>
          </a:p>
        </p:txBody>
      </p:sp>
      <p:sp>
        <p:nvSpPr>
          <p:cNvPr id="24581" name="Rectangle 5"/>
          <p:cNvSpPr>
            <a:spLocks noGrp="1" noChangeArrowheads="1"/>
          </p:cNvSpPr>
          <p:nvPr>
            <p:ph type="ftr" sz="quarter" idx="3"/>
          </p:nvPr>
        </p:nvSpPr>
        <p:spPr bwMode="auto">
          <a:xfrm>
            <a:off x="3124200" y="6629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Arial" charset="0"/>
                <a:cs typeface="Arial" charset="0"/>
              </a:defRPr>
            </a:lvl1pPr>
          </a:lstStyle>
          <a:p>
            <a:endParaRPr lang="en-US" dirty="0"/>
          </a:p>
        </p:txBody>
      </p:sp>
      <p:sp>
        <p:nvSpPr>
          <p:cNvPr id="24582" name="Rectangle 6"/>
          <p:cNvSpPr>
            <a:spLocks noGrp="1" noChangeArrowheads="1"/>
          </p:cNvSpPr>
          <p:nvPr>
            <p:ph type="sldNum" sz="quarter" idx="4"/>
          </p:nvPr>
        </p:nvSpPr>
        <p:spPr bwMode="auto">
          <a:xfrm>
            <a:off x="6781800" y="6629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latin typeface="Arial" charset="0"/>
                <a:cs typeface="Arial" charset="0"/>
              </a:defRPr>
            </a:lvl1pPr>
          </a:lstStyle>
          <a:p>
            <a:fld id="{739D9357-69F7-478C-A693-F139B78F7909}" type="slidenum">
              <a:rPr lang="en-US" smtClean="0"/>
              <a:pPr/>
              <a:t>‹#›</a:t>
            </a:fld>
            <a:endParaRPr lang="en-US" dirty="0"/>
          </a:p>
        </p:txBody>
      </p:sp>
      <p:grpSp>
        <p:nvGrpSpPr>
          <p:cNvPr id="1031" name="Group 7"/>
          <p:cNvGrpSpPr>
            <a:grpSpLocks/>
          </p:cNvGrpSpPr>
          <p:nvPr/>
        </p:nvGrpSpPr>
        <p:grpSpPr bwMode="auto">
          <a:xfrm>
            <a:off x="279400" y="152400"/>
            <a:ext cx="8636000" cy="990600"/>
            <a:chOff x="176" y="96"/>
            <a:chExt cx="5472" cy="1008"/>
          </a:xfrm>
        </p:grpSpPr>
        <p:sp>
          <p:nvSpPr>
            <p:cNvPr id="24584" name="Line 8"/>
            <p:cNvSpPr>
              <a:spLocks noChangeShapeType="1"/>
            </p:cNvSpPr>
            <p:nvPr/>
          </p:nvSpPr>
          <p:spPr bwMode="auto">
            <a:xfrm flipH="1">
              <a:off x="288" y="1104"/>
              <a:ext cx="5237" cy="0"/>
            </a:xfrm>
            <a:prstGeom prst="line">
              <a:avLst/>
            </a:prstGeom>
            <a:noFill/>
            <a:ln w="12700">
              <a:solidFill>
                <a:schemeClr val="tx1"/>
              </a:solidFill>
              <a:round/>
              <a:headEnd/>
              <a:tailEnd/>
            </a:ln>
            <a:effectLst/>
          </p:spPr>
          <p:txBody>
            <a:bodyPr/>
            <a:lstStyle/>
            <a:p>
              <a:pPr eaLnBrk="0" hangingPunct="0">
                <a:defRPr/>
              </a:pPr>
              <a:endParaRPr lang="en-US" dirty="0"/>
            </a:p>
          </p:txBody>
        </p:sp>
        <p:sp>
          <p:nvSpPr>
            <p:cNvPr id="24585" name="Rectangle 9"/>
            <p:cNvSpPr>
              <a:spLocks noChangeArrowheads="1"/>
            </p:cNvSpPr>
            <p:nvPr/>
          </p:nvSpPr>
          <p:spPr bwMode="auto">
            <a:xfrm>
              <a:off x="5504" y="96"/>
              <a:ext cx="144" cy="144"/>
            </a:xfrm>
            <a:prstGeom prst="rect">
              <a:avLst/>
            </a:prstGeom>
            <a:solidFill>
              <a:srgbClr val="99CCFF"/>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24586" name="Rectangle 10"/>
            <p:cNvSpPr>
              <a:spLocks noChangeArrowheads="1"/>
            </p:cNvSpPr>
            <p:nvPr/>
          </p:nvSpPr>
          <p:spPr bwMode="auto">
            <a:xfrm>
              <a:off x="176" y="96"/>
              <a:ext cx="5326" cy="144"/>
            </a:xfrm>
            <a:prstGeom prst="rect">
              <a:avLst/>
            </a:prstGeom>
            <a:solidFill>
              <a:srgbClr val="666699"/>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24587" name="Rectangle 11"/>
            <p:cNvSpPr>
              <a:spLocks noChangeArrowheads="1"/>
            </p:cNvSpPr>
            <p:nvPr/>
          </p:nvSpPr>
          <p:spPr bwMode="auto">
            <a:xfrm>
              <a:off x="176" y="240"/>
              <a:ext cx="5326" cy="89"/>
            </a:xfrm>
            <a:prstGeom prst="rect">
              <a:avLst/>
            </a:prstGeom>
            <a:solidFill>
              <a:srgbClr val="99CCFF"/>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24588" name="Rectangle 12"/>
            <p:cNvSpPr>
              <a:spLocks noChangeArrowheads="1"/>
            </p:cNvSpPr>
            <p:nvPr/>
          </p:nvSpPr>
          <p:spPr bwMode="auto">
            <a:xfrm>
              <a:off x="5504" y="241"/>
              <a:ext cx="144" cy="86"/>
            </a:xfrm>
            <a:prstGeom prst="rect">
              <a:avLst/>
            </a:prstGeom>
            <a:solidFill>
              <a:srgbClr val="666699"/>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2400">
          <a:solidFill>
            <a:schemeClr val="tx1"/>
          </a:solidFill>
          <a:latin typeface="+mn-lt"/>
          <a:ea typeface="+mn-ea"/>
          <a:cs typeface="+mn-cs"/>
        </a:defRPr>
      </a:lvl1pPr>
      <a:lvl2pPr marL="908050" indent="-436563" algn="l" rtl="0" eaLnBrk="1" fontAlgn="base" hangingPunct="1">
        <a:spcBef>
          <a:spcPct val="20000"/>
        </a:spcBef>
        <a:spcAft>
          <a:spcPct val="0"/>
        </a:spcAft>
        <a:buClr>
          <a:srgbClr val="666699"/>
        </a:buClr>
        <a:buFont typeface="Wingdings" pitchFamily="2" charset="2"/>
        <a:buChar char="n"/>
        <a:defRPr sz="2000">
          <a:solidFill>
            <a:schemeClr val="tx1"/>
          </a:solidFill>
          <a:latin typeface="+mn-lt"/>
        </a:defRPr>
      </a:lvl2pPr>
      <a:lvl3pPr marL="1377950" indent="-468313" algn="l" rtl="0" eaLnBrk="1" fontAlgn="base" hangingPunct="1">
        <a:spcBef>
          <a:spcPct val="20000"/>
        </a:spcBef>
        <a:spcAft>
          <a:spcPct val="0"/>
        </a:spcAft>
        <a:buClr>
          <a:srgbClr val="666699"/>
        </a:buClr>
        <a:buFont typeface="Wingdings" pitchFamily="2" charset="2"/>
        <a:buChar char="o"/>
        <a:defRPr>
          <a:solidFill>
            <a:schemeClr val="tx1"/>
          </a:solidFill>
          <a:latin typeface="+mn-lt"/>
        </a:defRPr>
      </a:lvl3pPr>
      <a:lvl4pPr marL="1827213" indent="-438150" algn="l" rtl="0" eaLnBrk="1" fontAlgn="base" hangingPunct="1">
        <a:spcBef>
          <a:spcPct val="20000"/>
        </a:spcBef>
        <a:spcAft>
          <a:spcPct val="0"/>
        </a:spcAft>
        <a:buClr>
          <a:srgbClr val="666699"/>
        </a:buClr>
        <a:buFont typeface="Wingdings" pitchFamily="2" charset="2"/>
        <a:buChar char="n"/>
        <a:defRPr sz="1600">
          <a:solidFill>
            <a:schemeClr val="tx1"/>
          </a:solidFill>
          <a:latin typeface="+mn-lt"/>
        </a:defRPr>
      </a:lvl4pPr>
      <a:lvl5pPr marL="22971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honda.Nielsen-Jackson@hlramerica.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loma.or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reinsadmin.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438400"/>
            <a:ext cx="7772400" cy="1066800"/>
          </a:xfrm>
        </p:spPr>
        <p:txBody>
          <a:bodyPr/>
          <a:lstStyle/>
          <a:p>
            <a:r>
              <a:rPr lang="en-CA" sz="3200" b="1" i="1" dirty="0" smtClean="0">
                <a:solidFill>
                  <a:srgbClr val="002060"/>
                </a:solidFill>
              </a:rPr>
              <a:t>RAPA </a:t>
            </a:r>
            <a:r>
              <a:rPr lang="en-CA" sz="3200" b="1" i="1" dirty="0" smtClean="0">
                <a:solidFill>
                  <a:schemeClr val="accent1">
                    <a:lumMod val="50000"/>
                  </a:schemeClr>
                </a:solidFill>
              </a:rPr>
              <a:t>|</a:t>
            </a:r>
            <a:r>
              <a:rPr lang="en-CA" sz="3200" b="1" i="1" dirty="0" smtClean="0">
                <a:solidFill>
                  <a:srgbClr val="002060"/>
                </a:solidFill>
              </a:rPr>
              <a:t> 2017 Spring Meeting</a:t>
            </a:r>
            <a:endParaRPr lang="en-US" b="1" i="1" dirty="0">
              <a:solidFill>
                <a:srgbClr val="002060"/>
              </a:solidFill>
            </a:endParaRPr>
          </a:p>
        </p:txBody>
      </p:sp>
      <p:sp>
        <p:nvSpPr>
          <p:cNvPr id="3" name="Text Placeholder 2"/>
          <p:cNvSpPr>
            <a:spLocks noGrp="1"/>
          </p:cNvSpPr>
          <p:nvPr>
            <p:ph type="body" idx="1"/>
          </p:nvPr>
        </p:nvSpPr>
        <p:spPr>
          <a:xfrm>
            <a:off x="381000" y="5715000"/>
            <a:ext cx="4557712" cy="990600"/>
          </a:xfrm>
        </p:spPr>
        <p:txBody>
          <a:bodyPr>
            <a:normAutofit/>
          </a:bodyPr>
          <a:lstStyle/>
          <a:p>
            <a:pPr marL="0" indent="0">
              <a:lnSpc>
                <a:spcPct val="80000"/>
              </a:lnSpc>
              <a:spcBef>
                <a:spcPts val="600"/>
              </a:spcBef>
              <a:buNone/>
            </a:pPr>
            <a:r>
              <a:rPr lang="en-CA" sz="1600" i="1" dirty="0" smtClean="0"/>
              <a:t>March 28</a:t>
            </a:r>
            <a:r>
              <a:rPr lang="en-CA" sz="1600" i="1" dirty="0" smtClean="0">
                <a:solidFill>
                  <a:schemeClr val="tx1"/>
                </a:solidFill>
              </a:rPr>
              <a:t>, 2017</a:t>
            </a:r>
            <a:endParaRPr lang="en-CA" sz="1600" i="1" dirty="0">
              <a:solidFill>
                <a:schemeClr val="tx1"/>
              </a:solidFill>
            </a:endParaRPr>
          </a:p>
          <a:p>
            <a:endParaRPr lang="en-US" sz="1800" i="1"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598" y="457200"/>
            <a:ext cx="1966147" cy="57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82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86" y="-34391"/>
            <a:ext cx="8229600" cy="1143000"/>
          </a:xfrm>
        </p:spPr>
        <p:txBody>
          <a:bodyPr/>
          <a:lstStyle/>
          <a:p>
            <a:r>
              <a:rPr lang="en-US" b="1" dirty="0"/>
              <a:t>Annual </a:t>
            </a:r>
            <a:r>
              <a:rPr lang="en-US" b="1" dirty="0" smtClean="0"/>
              <a:t>Conference - Agenda</a:t>
            </a:r>
            <a:endParaRPr lang="en-US" dirty="0"/>
          </a:p>
        </p:txBody>
      </p:sp>
      <p:sp>
        <p:nvSpPr>
          <p:cNvPr id="3" name="Text Placeholder 2"/>
          <p:cNvSpPr>
            <a:spLocks noGrp="1"/>
          </p:cNvSpPr>
          <p:nvPr>
            <p:ph type="body" idx="1"/>
          </p:nvPr>
        </p:nvSpPr>
        <p:spPr>
          <a:xfrm>
            <a:off x="228600" y="1219200"/>
            <a:ext cx="8915400" cy="5486400"/>
          </a:xfrm>
        </p:spPr>
        <p:txBody>
          <a:bodyPr/>
          <a:lstStyle/>
          <a:p>
            <a:pPr marL="0" indent="0">
              <a:buNone/>
            </a:pPr>
            <a:r>
              <a:rPr lang="en-US" b="1" dirty="0">
                <a:latin typeface="+mj-lt"/>
              </a:rPr>
              <a:t>Conference Presentations </a:t>
            </a:r>
            <a:r>
              <a:rPr lang="en-US" sz="1800" b="1" dirty="0">
                <a:latin typeface="+mj-lt"/>
              </a:rPr>
              <a:t>(to date)</a:t>
            </a:r>
          </a:p>
          <a:p>
            <a:pPr marL="909637" lvl="2" indent="0">
              <a:buNone/>
            </a:pPr>
            <a:endParaRPr lang="en-US" sz="800" dirty="0"/>
          </a:p>
          <a:p>
            <a:pPr marL="287337" indent="-285750"/>
            <a:r>
              <a:rPr lang="en-US" sz="2200" b="1" dirty="0">
                <a:solidFill>
                  <a:srgbClr val="002060"/>
                </a:solidFill>
              </a:rPr>
              <a:t>   Designing the Future of Insurance with Open Collaboration &amp;  </a:t>
            </a:r>
          </a:p>
          <a:p>
            <a:pPr marL="1587" indent="0">
              <a:buNone/>
            </a:pPr>
            <a:r>
              <a:rPr lang="en-US" sz="2200" b="1" dirty="0">
                <a:solidFill>
                  <a:srgbClr val="002060"/>
                </a:solidFill>
              </a:rPr>
              <a:t>       Innovation</a:t>
            </a:r>
          </a:p>
          <a:p>
            <a:pPr marL="439737" lvl="1" indent="0">
              <a:buNone/>
            </a:pPr>
            <a:r>
              <a:rPr lang="en-US" sz="1600" b="1" dirty="0">
                <a:solidFill>
                  <a:srgbClr val="002060"/>
                </a:solidFill>
              </a:rPr>
              <a:t>  Sven Roehl, Executive Vice President, </a:t>
            </a:r>
            <a:r>
              <a:rPr lang="en-US" sz="1400" b="1" dirty="0" err="1">
                <a:solidFill>
                  <a:srgbClr val="002060"/>
                </a:solidFill>
              </a:rPr>
              <a:t>msg</a:t>
            </a:r>
            <a:r>
              <a:rPr lang="en-US" sz="1400" b="1" dirty="0">
                <a:solidFill>
                  <a:srgbClr val="002060"/>
                </a:solidFill>
              </a:rPr>
              <a:t> global solutions Canada, Inc.</a:t>
            </a:r>
          </a:p>
          <a:p>
            <a:pPr marL="909637" lvl="2" indent="0">
              <a:buNone/>
            </a:pPr>
            <a:endParaRPr lang="en-US" sz="1400" b="1" dirty="0">
              <a:solidFill>
                <a:srgbClr val="002060"/>
              </a:solidFill>
            </a:endParaRPr>
          </a:p>
          <a:p>
            <a:r>
              <a:rPr lang="en-US" b="1" dirty="0">
                <a:solidFill>
                  <a:srgbClr val="002060"/>
                </a:solidFill>
              </a:rPr>
              <a:t>Fraud and International Claims</a:t>
            </a:r>
          </a:p>
          <a:p>
            <a:pPr marL="0" indent="0">
              <a:buNone/>
            </a:pPr>
            <a:r>
              <a:rPr lang="en-US" sz="1400" b="1" dirty="0">
                <a:solidFill>
                  <a:srgbClr val="002060"/>
                </a:solidFill>
              </a:rPr>
              <a:t>          Kevin Glasgow, 2nd Vice President, Claims, Munich American Reassurance Company</a:t>
            </a:r>
          </a:p>
          <a:p>
            <a:pPr marL="909637" lvl="2" indent="0">
              <a:buNone/>
            </a:pPr>
            <a:endParaRPr lang="en-US" sz="1400" b="1" dirty="0">
              <a:solidFill>
                <a:srgbClr val="002060"/>
              </a:solidFill>
            </a:endParaRPr>
          </a:p>
          <a:p>
            <a:r>
              <a:rPr lang="en-US" b="1" dirty="0">
                <a:solidFill>
                  <a:srgbClr val="002060"/>
                </a:solidFill>
              </a:rPr>
              <a:t>Treaty Trends &amp; Issues</a:t>
            </a:r>
          </a:p>
          <a:p>
            <a:pPr marL="0" indent="0">
              <a:buNone/>
            </a:pPr>
            <a:r>
              <a:rPr lang="en-US" sz="1400" b="1" dirty="0">
                <a:solidFill>
                  <a:srgbClr val="002060"/>
                </a:solidFill>
              </a:rPr>
              <a:t>           Stephen Cooley, Chief Administrative Officer, </a:t>
            </a:r>
            <a:r>
              <a:rPr lang="en-US" sz="1400" b="1" dirty="0" err="1">
                <a:solidFill>
                  <a:srgbClr val="002060"/>
                </a:solidFill>
              </a:rPr>
              <a:t>Aurigen</a:t>
            </a:r>
            <a:r>
              <a:rPr lang="en-US" sz="1400" b="1" dirty="0">
                <a:solidFill>
                  <a:srgbClr val="002060"/>
                </a:solidFill>
              </a:rPr>
              <a:t> Reinsurance Company</a:t>
            </a:r>
          </a:p>
          <a:p>
            <a:pPr marL="909637" lvl="2" indent="0">
              <a:buNone/>
            </a:pPr>
            <a:endParaRPr lang="en-US" sz="1400" b="1" dirty="0">
              <a:solidFill>
                <a:srgbClr val="002060"/>
              </a:solidFill>
            </a:endParaRPr>
          </a:p>
          <a:p>
            <a:r>
              <a:rPr lang="en-US" b="1" dirty="0">
                <a:solidFill>
                  <a:srgbClr val="002060"/>
                </a:solidFill>
              </a:rPr>
              <a:t>Goodness &amp; Giggles</a:t>
            </a:r>
          </a:p>
          <a:p>
            <a:pPr marL="0" indent="0">
              <a:buNone/>
            </a:pPr>
            <a:r>
              <a:rPr lang="en-US" sz="1400" b="1" dirty="0">
                <a:solidFill>
                  <a:srgbClr val="002060"/>
                </a:solidFill>
              </a:rPr>
              <a:t>          Aastal Lal, Founder</a:t>
            </a:r>
          </a:p>
          <a:p>
            <a:pPr marL="0" indent="0">
              <a:buNone/>
            </a:pPr>
            <a:endParaRPr lang="en-US" sz="1400" b="1" dirty="0">
              <a:solidFill>
                <a:srgbClr val="002060"/>
              </a:solidFill>
            </a:endParaRPr>
          </a:p>
          <a:p>
            <a:pPr marL="344487" indent="-342900"/>
            <a:r>
              <a:rPr lang="en-US" b="1" dirty="0">
                <a:solidFill>
                  <a:srgbClr val="002060"/>
                </a:solidFill>
              </a:rPr>
              <a:t> Round Table Discussion Groups  </a:t>
            </a:r>
          </a:p>
          <a:p>
            <a:pPr marL="1587" indent="0">
              <a:buNone/>
            </a:pPr>
            <a:r>
              <a:rPr lang="en-US" sz="1400" b="1" dirty="0">
                <a:solidFill>
                  <a:srgbClr val="002060"/>
                </a:solidFill>
              </a:rPr>
              <a:t>         Hosted by Industry Experts</a:t>
            </a:r>
          </a:p>
          <a:p>
            <a:pPr marL="909637" lvl="2" indent="0">
              <a:buNone/>
            </a:pPr>
            <a:endParaRPr lang="en-US" sz="1400" b="1" dirty="0">
              <a:solidFill>
                <a:srgbClr val="002060"/>
              </a:solidFill>
            </a:endParaRPr>
          </a:p>
          <a:p>
            <a:pPr marL="909637" lvl="2" indent="0">
              <a:buNone/>
            </a:pPr>
            <a:endParaRPr lang="en-US" sz="800" i="1" dirty="0"/>
          </a:p>
          <a:p>
            <a:pPr lvl="2"/>
            <a:endParaRPr lang="en-US" dirty="0"/>
          </a:p>
          <a:p>
            <a:pPr lvl="2"/>
            <a:endParaRPr lang="en-US" dirty="0"/>
          </a:p>
        </p:txBody>
      </p:sp>
    </p:spTree>
    <p:extLst>
      <p:ext uri="{BB962C8B-B14F-4D97-AF65-F5344CB8AC3E}">
        <p14:creationId xmlns:p14="http://schemas.microsoft.com/office/powerpoint/2010/main" val="85265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09600"/>
          </a:xfrm>
        </p:spPr>
        <p:txBody>
          <a:bodyPr/>
          <a:lstStyle/>
          <a:p>
            <a:r>
              <a:rPr lang="en-US" dirty="0"/>
              <a:t/>
            </a:r>
            <a:br>
              <a:rPr lang="en-US" dirty="0"/>
            </a:br>
            <a:r>
              <a:rPr lang="en-US" b="1" dirty="0"/>
              <a:t>Sponsorship Packages</a:t>
            </a:r>
          </a:p>
        </p:txBody>
      </p:sp>
      <p:sp>
        <p:nvSpPr>
          <p:cNvPr id="4" name="Content Placeholder 3"/>
          <p:cNvSpPr>
            <a:spLocks noGrp="1"/>
          </p:cNvSpPr>
          <p:nvPr>
            <p:ph idx="1"/>
          </p:nvPr>
        </p:nvSpPr>
        <p:spPr>
          <a:xfrm>
            <a:off x="457200" y="1219200"/>
            <a:ext cx="8229600" cy="5257800"/>
          </a:xfrm>
        </p:spPr>
        <p:txBody>
          <a:bodyPr/>
          <a:lstStyle/>
          <a:p>
            <a:pPr marL="0" indent="0">
              <a:buNone/>
            </a:pPr>
            <a:r>
              <a:rPr lang="en-US" dirty="0"/>
              <a:t>Platinum: $3,000</a:t>
            </a:r>
          </a:p>
          <a:p>
            <a:pPr>
              <a:buFont typeface="Wingdings" panose="05000000000000000000" pitchFamily="2" charset="2"/>
              <a:buChar char="v"/>
            </a:pPr>
            <a:r>
              <a:rPr lang="en-US" sz="1200" dirty="0"/>
              <a:t>Free registration for three attendees from your company</a:t>
            </a:r>
          </a:p>
          <a:p>
            <a:pPr>
              <a:buFont typeface="Wingdings" panose="05000000000000000000" pitchFamily="2" charset="2"/>
              <a:buChar char="v"/>
            </a:pPr>
            <a:r>
              <a:rPr lang="en-US" sz="1200" dirty="0"/>
              <a:t>Free one-year RAPA Membership for one member</a:t>
            </a:r>
          </a:p>
          <a:p>
            <a:pPr>
              <a:buFont typeface="Wingdings" panose="05000000000000000000" pitchFamily="2" charset="2"/>
              <a:buChar char="v"/>
            </a:pPr>
            <a:r>
              <a:rPr lang="en-US" sz="1200" dirty="0"/>
              <a:t>Company Logo displayed at one evening event</a:t>
            </a:r>
          </a:p>
          <a:p>
            <a:pPr>
              <a:buFont typeface="Wingdings" panose="05000000000000000000" pitchFamily="2" charset="2"/>
              <a:buChar char="v"/>
            </a:pPr>
            <a:r>
              <a:rPr lang="en-US" sz="1200" dirty="0"/>
              <a:t>Recognition of Sponsorship/Logo on website</a:t>
            </a:r>
          </a:p>
          <a:p>
            <a:pPr>
              <a:buFont typeface="Wingdings" panose="05000000000000000000" pitchFamily="2" charset="2"/>
              <a:buChar char="v"/>
            </a:pPr>
            <a:endParaRPr lang="en-US" sz="1200" dirty="0"/>
          </a:p>
          <a:p>
            <a:pPr marL="0" indent="0">
              <a:buNone/>
            </a:pPr>
            <a:r>
              <a:rPr lang="en-US" dirty="0"/>
              <a:t>Gold:  $2,500</a:t>
            </a:r>
          </a:p>
          <a:p>
            <a:pPr>
              <a:buFont typeface="Wingdings" panose="05000000000000000000" pitchFamily="2" charset="2"/>
              <a:buChar char="v"/>
            </a:pPr>
            <a:r>
              <a:rPr lang="en-US" sz="1200" dirty="0"/>
              <a:t>Free registration for two attendees from your company</a:t>
            </a:r>
          </a:p>
          <a:p>
            <a:pPr>
              <a:buFont typeface="Wingdings" panose="05000000000000000000" pitchFamily="2" charset="2"/>
              <a:buChar char="v"/>
            </a:pPr>
            <a:r>
              <a:rPr lang="en-US" sz="1200" dirty="0"/>
              <a:t>Free one-year RAPA Membership for one member</a:t>
            </a:r>
          </a:p>
          <a:p>
            <a:pPr>
              <a:buFont typeface="Wingdings" panose="05000000000000000000" pitchFamily="2" charset="2"/>
              <a:buChar char="v"/>
            </a:pPr>
            <a:r>
              <a:rPr lang="en-US" sz="1200" dirty="0"/>
              <a:t>Company Logo displayed at lunch or one breakfast event</a:t>
            </a:r>
          </a:p>
          <a:p>
            <a:pPr>
              <a:buFont typeface="Wingdings" panose="05000000000000000000" pitchFamily="2" charset="2"/>
              <a:buChar char="v"/>
            </a:pPr>
            <a:r>
              <a:rPr lang="en-US" sz="1200" dirty="0"/>
              <a:t>Recognition of Sponsorship/Logo on website</a:t>
            </a:r>
          </a:p>
          <a:p>
            <a:pPr>
              <a:buFont typeface="Wingdings" panose="05000000000000000000" pitchFamily="2" charset="2"/>
              <a:buChar char="v"/>
            </a:pPr>
            <a:endParaRPr lang="en-US" sz="1200" dirty="0"/>
          </a:p>
          <a:p>
            <a:pPr marL="0" indent="0">
              <a:buNone/>
            </a:pPr>
            <a:r>
              <a:rPr lang="en-US" dirty="0"/>
              <a:t>Silver: $1,500</a:t>
            </a:r>
          </a:p>
          <a:p>
            <a:pPr>
              <a:buFont typeface="Wingdings" panose="05000000000000000000" pitchFamily="2" charset="2"/>
              <a:buChar char="v"/>
            </a:pPr>
            <a:r>
              <a:rPr lang="en-US" sz="1200" dirty="0"/>
              <a:t>Free registration for one attendee from your company</a:t>
            </a:r>
          </a:p>
          <a:p>
            <a:pPr>
              <a:buFont typeface="Wingdings" panose="05000000000000000000" pitchFamily="2" charset="2"/>
              <a:buChar char="v"/>
            </a:pPr>
            <a:r>
              <a:rPr lang="en-US" sz="1200" dirty="0"/>
              <a:t>Company Logo displayed at the Breaks</a:t>
            </a:r>
          </a:p>
          <a:p>
            <a:pPr>
              <a:buFont typeface="Wingdings" panose="05000000000000000000" pitchFamily="2" charset="2"/>
              <a:buChar char="v"/>
            </a:pPr>
            <a:r>
              <a:rPr lang="en-US" sz="1200" dirty="0"/>
              <a:t>Recognition of Sponsorship/Logo on website</a:t>
            </a:r>
          </a:p>
          <a:p>
            <a:pPr>
              <a:buFont typeface="Wingdings" panose="05000000000000000000" pitchFamily="2" charset="2"/>
              <a:buChar char="v"/>
            </a:pPr>
            <a:endParaRPr lang="en-US" sz="1200" dirty="0"/>
          </a:p>
          <a:p>
            <a:pPr marL="0" indent="0">
              <a:buNone/>
            </a:pPr>
            <a:r>
              <a:rPr lang="en-US" dirty="0"/>
              <a:t>Bronze:  $1,000</a:t>
            </a:r>
          </a:p>
          <a:p>
            <a:pPr>
              <a:buFont typeface="Wingdings" panose="05000000000000000000" pitchFamily="2" charset="2"/>
              <a:buChar char="v"/>
            </a:pPr>
            <a:r>
              <a:rPr lang="en-US" sz="1200" dirty="0"/>
              <a:t>Recognition of Sponsorship/Logo on website</a:t>
            </a:r>
          </a:p>
          <a:p>
            <a:pPr marL="0" indent="0">
              <a:buNone/>
            </a:pPr>
            <a:endParaRPr lang="en-US" dirty="0"/>
          </a:p>
        </p:txBody>
      </p:sp>
    </p:spTree>
    <p:extLst>
      <p:ext uri="{BB962C8B-B14F-4D97-AF65-F5344CB8AC3E}">
        <p14:creationId xmlns:p14="http://schemas.microsoft.com/office/powerpoint/2010/main" val="237431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0"/>
            <a:ext cx="8229600" cy="1143000"/>
          </a:xfrm>
        </p:spPr>
        <p:txBody>
          <a:bodyPr/>
          <a:lstStyle/>
          <a:p>
            <a:r>
              <a:rPr lang="en-US" b="1" dirty="0" smtClean="0"/>
              <a:t>Initiatives Strategy</a:t>
            </a:r>
          </a:p>
        </p:txBody>
      </p:sp>
      <p:sp>
        <p:nvSpPr>
          <p:cNvPr id="16388" name="Rectangle 4"/>
          <p:cNvSpPr>
            <a:spLocks noChangeArrowheads="1"/>
          </p:cNvSpPr>
          <p:nvPr/>
        </p:nvSpPr>
        <p:spPr bwMode="auto">
          <a:xfrm>
            <a:off x="228600" y="1212927"/>
            <a:ext cx="8534400" cy="1160542"/>
          </a:xfrm>
          <a:prstGeom prst="rect">
            <a:avLst/>
          </a:prstGeom>
          <a:noFill/>
          <a:ln w="9525">
            <a:noFill/>
            <a:miter lim="800000"/>
            <a:headEnd/>
            <a:tailEnd/>
          </a:ln>
        </p:spPr>
        <p:txBody>
          <a:bodyPr lIns="91407" tIns="45704" rIns="91407" bIns="45704">
            <a:spAutoFit/>
          </a:bodyPr>
          <a:lstStyle/>
          <a:p>
            <a:pPr algn="just">
              <a:lnSpc>
                <a:spcPct val="125000"/>
              </a:lnSpc>
              <a:spcAft>
                <a:spcPts val="100"/>
              </a:spcAft>
            </a:pPr>
            <a:r>
              <a:rPr lang="en-US" sz="1400" b="1" i="1" dirty="0">
                <a:solidFill>
                  <a:srgbClr val="002060"/>
                </a:solidFill>
                <a:latin typeface="+mj-lt"/>
                <a:ea typeface="ＭＳ Ｐゴシック"/>
                <a:cs typeface="ＭＳ Ｐゴシック"/>
              </a:rPr>
              <a:t>Purpose:  </a:t>
            </a:r>
            <a:r>
              <a:rPr lang="en-US" sz="1400" b="1" dirty="0">
                <a:latin typeface="+mj-lt"/>
                <a:ea typeface="ＭＳ Ｐゴシック"/>
                <a:cs typeface="ＭＳ Ｐゴシック"/>
              </a:rPr>
              <a:t>To improve the effectiveness and efficiency of RAPA member's reinsurance understanding and processes.  The initiatives work streams provides the opportunity for members to work together on education, training, and to benefit from robust collaboration with industry experts within the working groups.</a:t>
            </a:r>
            <a:r>
              <a:rPr lang="en-US" sz="1200" b="1" dirty="0">
                <a:latin typeface="+mj-lt"/>
                <a:ea typeface="ＭＳ Ｐゴシック"/>
                <a:cs typeface="ＭＳ Ｐゴシック"/>
              </a:rPr>
              <a:t>   </a:t>
            </a:r>
          </a:p>
        </p:txBody>
      </p:sp>
      <p:sp>
        <p:nvSpPr>
          <p:cNvPr id="16390" name="Rectangle 4"/>
          <p:cNvSpPr>
            <a:spLocks noChangeArrowheads="1"/>
          </p:cNvSpPr>
          <p:nvPr/>
        </p:nvSpPr>
        <p:spPr bwMode="auto">
          <a:xfrm>
            <a:off x="5591175" y="3810000"/>
            <a:ext cx="3200400" cy="2785346"/>
          </a:xfrm>
          <a:prstGeom prst="rect">
            <a:avLst/>
          </a:prstGeom>
          <a:noFill/>
          <a:ln w="28575">
            <a:solidFill>
              <a:schemeClr val="tx1"/>
            </a:solidFill>
            <a:prstDash val="sysDot"/>
            <a:miter lim="800000"/>
            <a:headEnd/>
            <a:tailEnd/>
          </a:ln>
        </p:spPr>
        <p:txBody>
          <a:bodyPr lIns="91407" tIns="45704" rIns="91407" bIns="45704">
            <a:spAutoFit/>
          </a:bodyPr>
          <a:lstStyle/>
          <a:p>
            <a:pPr algn="ctr">
              <a:spcAft>
                <a:spcPts val="600"/>
              </a:spcAft>
            </a:pPr>
            <a:r>
              <a:rPr lang="en-US" sz="1100" b="1" u="sng" dirty="0">
                <a:latin typeface="Arial"/>
                <a:ea typeface="ＭＳ Ｐゴシック"/>
                <a:cs typeface="Arial"/>
              </a:rPr>
              <a:t>Want to join an Initiative?  Just contact one of the  leads </a:t>
            </a:r>
          </a:p>
          <a:p>
            <a:pPr algn="ctr">
              <a:spcAft>
                <a:spcPts val="600"/>
              </a:spcAft>
            </a:pPr>
            <a:endParaRPr lang="en-US" sz="400" b="1" u="sng" dirty="0">
              <a:latin typeface="Arial"/>
              <a:ea typeface="ＭＳ Ｐゴシック"/>
              <a:cs typeface="Arial"/>
            </a:endParaRPr>
          </a:p>
          <a:p>
            <a:pPr algn="just">
              <a:spcAft>
                <a:spcPts val="600"/>
              </a:spcAft>
            </a:pPr>
            <a:r>
              <a:rPr lang="en-US" sz="1100" b="1" dirty="0">
                <a:latin typeface="Arial"/>
                <a:ea typeface="ＭＳ Ｐゴシック"/>
                <a:cs typeface="Arial"/>
              </a:rPr>
              <a:t>Education: 	Dalia Khoury, Optimum Re</a:t>
            </a:r>
          </a:p>
          <a:p>
            <a:pPr algn="just">
              <a:spcAft>
                <a:spcPts val="600"/>
              </a:spcAft>
            </a:pPr>
            <a:r>
              <a:rPr lang="en-US" sz="1100" b="1" dirty="0">
                <a:latin typeface="Arial"/>
                <a:ea typeface="ＭＳ Ｐゴシック"/>
                <a:cs typeface="Arial"/>
              </a:rPr>
              <a:t>	</a:t>
            </a:r>
            <a:r>
              <a:rPr lang="en-US" sz="900" b="1" i="1" u="sng" dirty="0">
                <a:latin typeface="Arial"/>
                <a:ea typeface="ＭＳ Ｐゴシック"/>
                <a:cs typeface="Arial"/>
              </a:rPr>
              <a:t>Dalia.Khoury@optimumre.com</a:t>
            </a:r>
            <a:r>
              <a:rPr lang="en-US" sz="900" b="1" i="1" dirty="0">
                <a:latin typeface="Arial"/>
                <a:ea typeface="ＭＳ Ｐゴシック"/>
                <a:cs typeface="Arial"/>
              </a:rPr>
              <a:t> </a:t>
            </a:r>
            <a:r>
              <a:rPr lang="en-US" sz="1100" b="1" dirty="0">
                <a:latin typeface="Arial"/>
                <a:ea typeface="ＭＳ Ｐゴシック"/>
                <a:cs typeface="Arial"/>
              </a:rPr>
              <a:t> </a:t>
            </a:r>
          </a:p>
          <a:p>
            <a:pPr algn="just">
              <a:spcAft>
                <a:spcPts val="600"/>
              </a:spcAft>
            </a:pPr>
            <a:r>
              <a:rPr lang="en-US" sz="1100" b="1" dirty="0">
                <a:latin typeface="Arial"/>
                <a:ea typeface="ＭＳ Ｐゴシック"/>
                <a:cs typeface="Arial"/>
              </a:rPr>
              <a:t>Data: 	</a:t>
            </a:r>
            <a:r>
              <a:rPr lang="en-US" sz="1100" b="1" dirty="0" smtClean="0">
                <a:latin typeface="Arial"/>
                <a:ea typeface="ＭＳ Ｐゴシック"/>
                <a:cs typeface="Arial"/>
              </a:rPr>
              <a:t>Rhonda Nielsen-Jackson, </a:t>
            </a:r>
            <a:r>
              <a:rPr lang="en-US" sz="600" b="1" dirty="0" smtClean="0">
                <a:latin typeface="Arial"/>
                <a:ea typeface="ＭＳ Ｐゴシック"/>
                <a:cs typeface="Arial"/>
              </a:rPr>
              <a:t>Hannover</a:t>
            </a:r>
            <a:endParaRPr lang="en-US" sz="1100" b="1" dirty="0">
              <a:latin typeface="Arial"/>
              <a:ea typeface="ＭＳ Ｐゴシック"/>
              <a:cs typeface="Arial"/>
            </a:endParaRPr>
          </a:p>
          <a:p>
            <a:pPr algn="just">
              <a:spcAft>
                <a:spcPts val="600"/>
              </a:spcAft>
            </a:pPr>
            <a:r>
              <a:rPr lang="en-US" sz="1100" b="1" dirty="0">
                <a:latin typeface="Arial"/>
                <a:ea typeface="ＭＳ Ｐゴシック"/>
                <a:cs typeface="Arial"/>
              </a:rPr>
              <a:t>	</a:t>
            </a:r>
            <a:r>
              <a:rPr lang="en-US" sz="800" b="1" i="1" u="sng" dirty="0" smtClean="0">
                <a:ea typeface="ＭＳ Ｐゴシック"/>
                <a:cs typeface="Arial"/>
                <a:hlinkClick r:id="rId3"/>
              </a:rPr>
              <a:t>Rhonda.Nielsen-Jackson@hlramerica.com</a:t>
            </a:r>
            <a:endParaRPr lang="en-US" sz="800" b="1" i="1" u="sng" dirty="0" smtClean="0">
              <a:ea typeface="ＭＳ Ｐゴシック"/>
              <a:cs typeface="Arial"/>
            </a:endParaRPr>
          </a:p>
          <a:p>
            <a:pPr algn="just">
              <a:spcAft>
                <a:spcPts val="600"/>
              </a:spcAft>
            </a:pPr>
            <a:r>
              <a:rPr lang="en-US" sz="1100" b="1" dirty="0" smtClean="0">
                <a:latin typeface="Arial"/>
                <a:ea typeface="ＭＳ Ｐゴシック"/>
                <a:cs typeface="Arial"/>
              </a:rPr>
              <a:t>Risk:	Lynn Martone, Swiss Re</a:t>
            </a:r>
            <a:endParaRPr lang="en-US" sz="1100" b="1" dirty="0">
              <a:latin typeface="Arial"/>
              <a:ea typeface="ＭＳ Ｐゴシック"/>
              <a:cs typeface="Arial"/>
            </a:endParaRPr>
          </a:p>
          <a:p>
            <a:pPr algn="just">
              <a:spcAft>
                <a:spcPts val="600"/>
              </a:spcAft>
            </a:pPr>
            <a:r>
              <a:rPr lang="en-US" sz="1100" b="1" dirty="0">
                <a:latin typeface="Arial"/>
                <a:ea typeface="ＭＳ Ｐゴシック"/>
                <a:cs typeface="Arial"/>
              </a:rPr>
              <a:t>	</a:t>
            </a:r>
            <a:r>
              <a:rPr lang="en-US" sz="900" b="1" i="1" u="sng" dirty="0" smtClean="0">
                <a:ea typeface="ＭＳ Ｐゴシック"/>
                <a:cs typeface="Arial"/>
              </a:rPr>
              <a:t>Lynn_Martone@swissre.com</a:t>
            </a:r>
          </a:p>
          <a:p>
            <a:pPr algn="just">
              <a:spcAft>
                <a:spcPts val="600"/>
              </a:spcAft>
            </a:pPr>
            <a:r>
              <a:rPr lang="en-US" sz="1050" b="1" dirty="0" smtClean="0">
                <a:ea typeface="ＭＳ Ｐゴシック"/>
                <a:cs typeface="Arial"/>
              </a:rPr>
              <a:t>Post Level: </a:t>
            </a:r>
            <a:r>
              <a:rPr lang="en-US" sz="1050" b="1" dirty="0">
                <a:ea typeface="ＭＳ Ｐゴシック"/>
                <a:cs typeface="Arial"/>
              </a:rPr>
              <a:t>	Brittainy Pratt</a:t>
            </a:r>
            <a:r>
              <a:rPr lang="en-US" sz="1050" b="1" dirty="0" smtClean="0">
                <a:ea typeface="ＭＳ Ｐゴシック"/>
                <a:cs typeface="Arial"/>
              </a:rPr>
              <a:t>, Logic3</a:t>
            </a:r>
          </a:p>
          <a:p>
            <a:pPr algn="just">
              <a:spcAft>
                <a:spcPts val="600"/>
              </a:spcAft>
            </a:pPr>
            <a:r>
              <a:rPr lang="en-US" sz="1050" b="1" dirty="0" smtClean="0">
                <a:ea typeface="ＭＳ Ｐゴシック"/>
                <a:cs typeface="Arial"/>
              </a:rPr>
              <a:t>	</a:t>
            </a:r>
            <a:r>
              <a:rPr lang="en-US" sz="900" b="1" i="1" u="sng" dirty="0" smtClean="0">
                <a:ea typeface="ＭＳ Ｐゴシック"/>
                <a:cs typeface="Arial"/>
              </a:rPr>
              <a:t>Brittainy.pratt@logic3.com</a:t>
            </a:r>
          </a:p>
          <a:p>
            <a:pPr algn="just">
              <a:spcAft>
                <a:spcPts val="600"/>
              </a:spcAft>
            </a:pPr>
            <a:endParaRPr lang="en-US" sz="1200" b="1" dirty="0">
              <a:latin typeface="Calibri" pitchFamily="34" charset="0"/>
              <a:ea typeface="ＭＳ Ｐゴシック"/>
              <a:cs typeface="ＭＳ Ｐゴシック"/>
            </a:endParaRPr>
          </a:p>
        </p:txBody>
      </p:sp>
      <p:sp>
        <p:nvSpPr>
          <p:cNvPr id="16391" name="Rectangle 4"/>
          <p:cNvSpPr>
            <a:spLocks noChangeArrowheads="1"/>
          </p:cNvSpPr>
          <p:nvPr/>
        </p:nvSpPr>
        <p:spPr bwMode="auto">
          <a:xfrm>
            <a:off x="5638800" y="2536334"/>
            <a:ext cx="3200400" cy="846353"/>
          </a:xfrm>
          <a:prstGeom prst="rect">
            <a:avLst/>
          </a:prstGeom>
          <a:noFill/>
          <a:ln w="28575">
            <a:solidFill>
              <a:schemeClr val="tx1"/>
            </a:solidFill>
            <a:prstDash val="sysDot"/>
            <a:miter lim="800000"/>
            <a:headEnd/>
            <a:tailEnd/>
          </a:ln>
        </p:spPr>
        <p:txBody>
          <a:bodyPr lIns="91407" tIns="45704" rIns="91407" bIns="45704">
            <a:spAutoFit/>
          </a:bodyPr>
          <a:lstStyle/>
          <a:p>
            <a:pPr algn="ctr">
              <a:spcAft>
                <a:spcPts val="600"/>
              </a:spcAft>
            </a:pPr>
            <a:r>
              <a:rPr lang="en-US" sz="1100" b="1" u="sng" dirty="0">
                <a:latin typeface="Arial"/>
                <a:ea typeface="ＭＳ Ｐゴシック"/>
                <a:cs typeface="Arial"/>
              </a:rPr>
              <a:t>Thinking of a new initiative? </a:t>
            </a:r>
          </a:p>
          <a:p>
            <a:pPr algn="ctr">
              <a:spcAft>
                <a:spcPts val="600"/>
              </a:spcAft>
            </a:pPr>
            <a:r>
              <a:rPr lang="en-US" sz="1100" b="1" dirty="0">
                <a:latin typeface="Arial"/>
                <a:ea typeface="ＭＳ Ｐゴシック"/>
                <a:cs typeface="Arial"/>
              </a:rPr>
              <a:t>Submit your suggestion to </a:t>
            </a:r>
            <a:r>
              <a:rPr lang="en-US" sz="1100" b="1" dirty="0" smtClean="0">
                <a:latin typeface="Arial"/>
                <a:ea typeface="ＭＳ Ｐゴシック"/>
                <a:cs typeface="Arial"/>
              </a:rPr>
              <a:t>Greg </a:t>
            </a:r>
            <a:r>
              <a:rPr lang="en-US" sz="1100" b="1" dirty="0">
                <a:ea typeface="ＭＳ Ｐゴシック"/>
                <a:cs typeface="Arial"/>
              </a:rPr>
              <a:t>LaRochelle [greg.larochelle@rbc.com] </a:t>
            </a:r>
            <a:r>
              <a:rPr lang="en-US" sz="1100" b="1" dirty="0">
                <a:latin typeface="Arial"/>
                <a:ea typeface="ＭＳ Ｐゴシック"/>
                <a:cs typeface="Arial"/>
              </a:rPr>
              <a:t>or </a:t>
            </a:r>
            <a:r>
              <a:rPr lang="en-US" sz="1100" b="1" dirty="0" smtClean="0">
                <a:latin typeface="Arial"/>
                <a:ea typeface="ＭＳ Ｐゴシック"/>
                <a:cs typeface="Arial"/>
              </a:rPr>
              <a:t>Eddie </a:t>
            </a:r>
            <a:r>
              <a:rPr lang="en-US" sz="1100" b="1" dirty="0">
                <a:ea typeface="ＭＳ Ｐゴシック"/>
                <a:cs typeface="Arial"/>
              </a:rPr>
              <a:t>Martinez  [Edgar.Martinez@axa.us.com]</a:t>
            </a:r>
            <a:endParaRPr lang="en-US" sz="1100" b="1" dirty="0">
              <a:latin typeface="Arial"/>
              <a:ea typeface="ＭＳ Ｐゴシック"/>
              <a:cs typeface="Arial"/>
            </a:endParaRPr>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21817"/>
            <a:ext cx="8762999" cy="432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5859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14325" y="0"/>
            <a:ext cx="8229600" cy="1143000"/>
          </a:xfrm>
        </p:spPr>
        <p:txBody>
          <a:bodyPr/>
          <a:lstStyle/>
          <a:p>
            <a:r>
              <a:rPr lang="en-CA" b="1" dirty="0" smtClean="0"/>
              <a:t>Post Level Term</a:t>
            </a:r>
            <a:endParaRPr lang="en-CA" b="1" dirty="0" smtClean="0">
              <a:solidFill>
                <a:schemeClr val="accent1">
                  <a:lumMod val="50000"/>
                </a:schemeClr>
              </a:solidFill>
            </a:endParaRPr>
          </a:p>
        </p:txBody>
      </p:sp>
      <p:sp>
        <p:nvSpPr>
          <p:cNvPr id="37892" name="Rectangle 4"/>
          <p:cNvSpPr>
            <a:spLocks noChangeArrowheads="1"/>
          </p:cNvSpPr>
          <p:nvPr/>
        </p:nvSpPr>
        <p:spPr bwMode="auto">
          <a:xfrm>
            <a:off x="9525" y="1143000"/>
            <a:ext cx="8839200" cy="661687"/>
          </a:xfrm>
          <a:prstGeom prst="rect">
            <a:avLst/>
          </a:prstGeom>
          <a:noFill/>
          <a:ln w="9525">
            <a:noFill/>
            <a:miter lim="800000"/>
            <a:headEnd/>
            <a:tailEnd/>
          </a:ln>
        </p:spPr>
        <p:txBody>
          <a:bodyPr wrap="square" lIns="91407" tIns="45704" rIns="91407" bIns="45704">
            <a:spAutoFit/>
          </a:bodyPr>
          <a:lstStyle/>
          <a:p>
            <a:pPr marL="342900" indent="-342900" algn="just">
              <a:spcAft>
                <a:spcPts val="600"/>
              </a:spcAft>
              <a:buFont typeface="Wingdings" pitchFamily="2" charset="2"/>
              <a:buNone/>
            </a:pPr>
            <a:r>
              <a:rPr lang="en-US" sz="1600" b="1" dirty="0">
                <a:latin typeface="Arial"/>
                <a:ea typeface="ＭＳ Ｐゴシック"/>
                <a:cs typeface="Arial"/>
              </a:rPr>
              <a:t>	</a:t>
            </a:r>
          </a:p>
          <a:p>
            <a:pPr marL="342900" indent="-342900">
              <a:spcAft>
                <a:spcPts val="538"/>
              </a:spcAft>
              <a:buSzPct val="100000"/>
              <a:buFont typeface="Wingdings" pitchFamily="2" charset="2"/>
              <a:buNone/>
            </a:pPr>
            <a:r>
              <a:rPr lang="en-US" sz="1600" b="1" dirty="0">
                <a:latin typeface="Arial"/>
                <a:ea typeface="ＭＳ Ｐゴシック"/>
                <a:cs typeface="Arial"/>
              </a:rPr>
              <a:t>	</a:t>
            </a:r>
          </a:p>
        </p:txBody>
      </p:sp>
      <p:sp>
        <p:nvSpPr>
          <p:cNvPr id="6" name="Content Placeholder 2"/>
          <p:cNvSpPr txBox="1">
            <a:spLocks/>
          </p:cNvSpPr>
          <p:nvPr/>
        </p:nvSpPr>
        <p:spPr bwMode="auto">
          <a:xfrm>
            <a:off x="307582" y="1295400"/>
            <a:ext cx="8229600" cy="479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2400">
                <a:solidFill>
                  <a:schemeClr val="tx1"/>
                </a:solidFill>
                <a:latin typeface="+mn-lt"/>
                <a:ea typeface="+mn-ea"/>
                <a:cs typeface="+mn-cs"/>
              </a:defRPr>
            </a:lvl1pPr>
            <a:lvl2pPr marL="908050" indent="-436563" algn="l" rtl="0" eaLnBrk="1" fontAlgn="base" hangingPunct="1">
              <a:spcBef>
                <a:spcPct val="20000"/>
              </a:spcBef>
              <a:spcAft>
                <a:spcPct val="0"/>
              </a:spcAft>
              <a:buClr>
                <a:srgbClr val="666699"/>
              </a:buClr>
              <a:buFont typeface="Wingdings" pitchFamily="2" charset="2"/>
              <a:buChar char="n"/>
              <a:defRPr sz="2000">
                <a:solidFill>
                  <a:schemeClr val="tx1"/>
                </a:solidFill>
                <a:latin typeface="+mn-lt"/>
              </a:defRPr>
            </a:lvl2pPr>
            <a:lvl3pPr marL="1377950" indent="-468313" algn="l" rtl="0" eaLnBrk="1" fontAlgn="base" hangingPunct="1">
              <a:spcBef>
                <a:spcPct val="20000"/>
              </a:spcBef>
              <a:spcAft>
                <a:spcPct val="0"/>
              </a:spcAft>
              <a:buClr>
                <a:srgbClr val="666699"/>
              </a:buClr>
              <a:buFont typeface="Wingdings" pitchFamily="2" charset="2"/>
              <a:buChar char="o"/>
              <a:defRPr>
                <a:solidFill>
                  <a:schemeClr val="tx1"/>
                </a:solidFill>
                <a:latin typeface="+mn-lt"/>
              </a:defRPr>
            </a:lvl3pPr>
            <a:lvl4pPr marL="1827213" indent="-438150" algn="l" rtl="0" eaLnBrk="1" fontAlgn="base" hangingPunct="1">
              <a:spcBef>
                <a:spcPct val="20000"/>
              </a:spcBef>
              <a:spcAft>
                <a:spcPct val="0"/>
              </a:spcAft>
              <a:buClr>
                <a:srgbClr val="666699"/>
              </a:buClr>
              <a:buFont typeface="Wingdings" pitchFamily="2" charset="2"/>
              <a:buChar char="n"/>
              <a:defRPr sz="1600">
                <a:solidFill>
                  <a:schemeClr val="tx1"/>
                </a:solidFill>
                <a:latin typeface="+mn-lt"/>
              </a:defRPr>
            </a:lvl4pPr>
            <a:lvl5pPr marL="22971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9pPr>
          </a:lstStyle>
          <a:p>
            <a:r>
              <a:rPr lang="en-US" kern="0" dirty="0" smtClean="0"/>
              <a:t>Host discussions around Post Level Term administration to gain industry insight and capture Best Practices. </a:t>
            </a:r>
          </a:p>
          <a:p>
            <a:r>
              <a:rPr lang="en-US" kern="0" dirty="0" smtClean="0"/>
              <a:t>Explore, research and write a white paper to document Post Level Term challenges best practices</a:t>
            </a:r>
          </a:p>
          <a:p>
            <a:pPr>
              <a:lnSpc>
                <a:spcPct val="120000"/>
              </a:lnSpc>
            </a:pPr>
            <a:r>
              <a:rPr lang="en-US" sz="2600" dirty="0" smtClean="0"/>
              <a:t>Established </a:t>
            </a:r>
            <a:r>
              <a:rPr lang="en-US" sz="2600" dirty="0"/>
              <a:t>four sub-groups to categorize and address challenges: </a:t>
            </a:r>
          </a:p>
          <a:p>
            <a:pPr lvl="1">
              <a:lnSpc>
                <a:spcPct val="120000"/>
              </a:lnSpc>
            </a:pPr>
            <a:r>
              <a:rPr lang="en-US" dirty="0"/>
              <a:t>Administration and Processing</a:t>
            </a:r>
          </a:p>
          <a:p>
            <a:pPr lvl="1">
              <a:lnSpc>
                <a:spcPct val="120000"/>
              </a:lnSpc>
            </a:pPr>
            <a:r>
              <a:rPr lang="en-US" dirty="0"/>
              <a:t>Communication</a:t>
            </a:r>
          </a:p>
          <a:p>
            <a:pPr lvl="1">
              <a:lnSpc>
                <a:spcPct val="120000"/>
              </a:lnSpc>
            </a:pPr>
            <a:r>
              <a:rPr lang="en-US" dirty="0"/>
              <a:t>Finance</a:t>
            </a:r>
          </a:p>
          <a:p>
            <a:pPr lvl="1">
              <a:lnSpc>
                <a:spcPct val="120000"/>
              </a:lnSpc>
            </a:pPr>
            <a:r>
              <a:rPr lang="en-US" dirty="0"/>
              <a:t>Emerging </a:t>
            </a:r>
            <a:r>
              <a:rPr lang="en-US" dirty="0" smtClean="0"/>
              <a:t>Trends</a:t>
            </a:r>
          </a:p>
          <a:p>
            <a:pPr>
              <a:lnSpc>
                <a:spcPct val="120000"/>
              </a:lnSpc>
            </a:pPr>
            <a:r>
              <a:rPr lang="en-US" kern="0" dirty="0"/>
              <a:t>Prepare a Post Level Term presentation to share at a RAPA Fall Meeting and other industry events.</a:t>
            </a:r>
          </a:p>
          <a:p>
            <a:pPr lvl="1">
              <a:lnSpc>
                <a:spcPct val="120000"/>
              </a:lnSpc>
            </a:pPr>
            <a:endParaRPr lang="en-US" sz="2600" dirty="0"/>
          </a:p>
          <a:p>
            <a:endParaRPr lang="en-US" kern="0" dirty="0"/>
          </a:p>
        </p:txBody>
      </p:sp>
    </p:spTree>
    <p:extLst>
      <p:ext uri="{BB962C8B-B14F-4D97-AF65-F5344CB8AC3E}">
        <p14:creationId xmlns:p14="http://schemas.microsoft.com/office/powerpoint/2010/main" val="355001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PLT - </a:t>
            </a:r>
            <a:r>
              <a:rPr lang="en-US" b="1" dirty="0"/>
              <a:t>2017 Areas of Focus</a:t>
            </a:r>
          </a:p>
        </p:txBody>
      </p:sp>
      <p:sp>
        <p:nvSpPr>
          <p:cNvPr id="4" name="Content Placeholder 2"/>
          <p:cNvSpPr txBox="1">
            <a:spLocks/>
          </p:cNvSpPr>
          <p:nvPr/>
        </p:nvSpPr>
        <p:spPr bwMode="auto">
          <a:xfrm>
            <a:off x="351329" y="1295400"/>
            <a:ext cx="8534400" cy="432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2400">
                <a:solidFill>
                  <a:schemeClr val="tx1"/>
                </a:solidFill>
                <a:latin typeface="+mn-lt"/>
                <a:ea typeface="+mn-ea"/>
                <a:cs typeface="+mn-cs"/>
              </a:defRPr>
            </a:lvl1pPr>
            <a:lvl2pPr marL="908050" indent="-436563" algn="l" rtl="0" eaLnBrk="1" fontAlgn="base" hangingPunct="1">
              <a:spcBef>
                <a:spcPct val="20000"/>
              </a:spcBef>
              <a:spcAft>
                <a:spcPct val="0"/>
              </a:spcAft>
              <a:buClr>
                <a:srgbClr val="666699"/>
              </a:buClr>
              <a:buFont typeface="Wingdings" pitchFamily="2" charset="2"/>
              <a:buChar char="n"/>
              <a:defRPr sz="2000">
                <a:solidFill>
                  <a:schemeClr val="tx1"/>
                </a:solidFill>
                <a:latin typeface="+mn-lt"/>
              </a:defRPr>
            </a:lvl2pPr>
            <a:lvl3pPr marL="1377950" indent="-468313" algn="l" rtl="0" eaLnBrk="1" fontAlgn="base" hangingPunct="1">
              <a:spcBef>
                <a:spcPct val="20000"/>
              </a:spcBef>
              <a:spcAft>
                <a:spcPct val="0"/>
              </a:spcAft>
              <a:buClr>
                <a:srgbClr val="666699"/>
              </a:buClr>
              <a:buFont typeface="Wingdings" pitchFamily="2" charset="2"/>
              <a:buChar char="o"/>
              <a:defRPr>
                <a:solidFill>
                  <a:schemeClr val="tx1"/>
                </a:solidFill>
                <a:latin typeface="+mn-lt"/>
              </a:defRPr>
            </a:lvl3pPr>
            <a:lvl4pPr marL="1827213" indent="-438150" algn="l" rtl="0" eaLnBrk="1" fontAlgn="base" hangingPunct="1">
              <a:spcBef>
                <a:spcPct val="20000"/>
              </a:spcBef>
              <a:spcAft>
                <a:spcPct val="0"/>
              </a:spcAft>
              <a:buClr>
                <a:srgbClr val="666699"/>
              </a:buClr>
              <a:buFont typeface="Wingdings" pitchFamily="2" charset="2"/>
              <a:buChar char="n"/>
              <a:defRPr sz="1600">
                <a:solidFill>
                  <a:schemeClr val="tx1"/>
                </a:solidFill>
                <a:latin typeface="+mn-lt"/>
              </a:defRPr>
            </a:lvl4pPr>
            <a:lvl5pPr marL="22971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9pPr>
          </a:lstStyle>
          <a:p>
            <a:r>
              <a:rPr lang="en-US" kern="0" dirty="0" smtClean="0"/>
              <a:t>Finalize outlines </a:t>
            </a:r>
          </a:p>
          <a:p>
            <a:pPr marL="0" indent="0">
              <a:buNone/>
            </a:pPr>
            <a:endParaRPr lang="en-US" kern="0" dirty="0" smtClean="0"/>
          </a:p>
          <a:p>
            <a:r>
              <a:rPr lang="en-US" kern="0" dirty="0" smtClean="0"/>
              <a:t>Utilize completed outlines to complete PowerPoint and White Paper</a:t>
            </a:r>
          </a:p>
          <a:p>
            <a:endParaRPr lang="en-US" kern="0" dirty="0" smtClean="0"/>
          </a:p>
          <a:p>
            <a:r>
              <a:rPr lang="en-US" kern="0" dirty="0" smtClean="0"/>
              <a:t>Continue hosting industry discussions to ensure best practices are captured in final documentation</a:t>
            </a:r>
          </a:p>
          <a:p>
            <a:pPr marL="109728" indent="0">
              <a:buFont typeface="Wingdings" pitchFamily="2" charset="2"/>
              <a:buNone/>
            </a:pPr>
            <a:endParaRPr lang="en-US" kern="0" dirty="0"/>
          </a:p>
        </p:txBody>
      </p:sp>
    </p:spTree>
    <p:extLst>
      <p:ext uri="{BB962C8B-B14F-4D97-AF65-F5344CB8AC3E}">
        <p14:creationId xmlns:p14="http://schemas.microsoft.com/office/powerpoint/2010/main" val="83319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04800" y="-76200"/>
            <a:ext cx="8229600" cy="1143000"/>
          </a:xfrm>
        </p:spPr>
        <p:txBody>
          <a:bodyPr/>
          <a:lstStyle/>
          <a:p>
            <a:r>
              <a:rPr lang="en-CA" b="1" dirty="0" smtClean="0"/>
              <a:t>Risk Management Initiative</a:t>
            </a:r>
          </a:p>
        </p:txBody>
      </p:sp>
      <p:sp>
        <p:nvSpPr>
          <p:cNvPr id="3" name="TextBox 2"/>
          <p:cNvSpPr txBox="1"/>
          <p:nvPr/>
        </p:nvSpPr>
        <p:spPr>
          <a:xfrm>
            <a:off x="304800" y="1175657"/>
            <a:ext cx="8601075" cy="5632311"/>
          </a:xfrm>
          <a:prstGeom prst="rect">
            <a:avLst/>
          </a:prstGeom>
          <a:noFill/>
        </p:spPr>
        <p:txBody>
          <a:bodyPr wrap="square" rtlCol="0">
            <a:spAutoFit/>
          </a:bodyPr>
          <a:lstStyle/>
          <a:p>
            <a:r>
              <a:rPr lang="en-US" sz="1200" b="1" i="1" u="sng" dirty="0" smtClean="0">
                <a:latin typeface="Arial" panose="020B0604020202020204" pitchFamily="34" charset="0"/>
                <a:cs typeface="Arial" panose="020B0604020202020204" pitchFamily="34" charset="0"/>
              </a:rPr>
              <a:t>Purpose</a:t>
            </a:r>
          </a:p>
          <a:p>
            <a:endParaRPr lang="en-US" sz="1200" b="1" i="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RAPA Risk Management initiative team works to develop tools and techniques related to risk identification, </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assessment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mitigation, </a:t>
            </a:r>
            <a:r>
              <a:rPr lang="en-US" sz="1200" dirty="0">
                <a:latin typeface="Arial" panose="020B0604020202020204" pitchFamily="34" charset="0"/>
                <a:cs typeface="Arial" panose="020B0604020202020204" pitchFamily="34" charset="0"/>
              </a:rPr>
              <a:t>as well as assessing audit and compliance reviews of the reinsurance administration </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function</a:t>
            </a:r>
            <a:r>
              <a:rPr lang="en-US" sz="1200" dirty="0">
                <a:latin typeface="Arial" panose="020B0604020202020204" pitchFamily="34" charset="0"/>
                <a:cs typeface="Arial" panose="020B0604020202020204" pitchFamily="34" charset="0"/>
              </a:rPr>
              <a:t>. The key goal is to provide common reinsurance guidelines and methodology approaches for direct </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writers</a:t>
            </a:r>
            <a:r>
              <a:rPr lang="en-US" sz="1200" dirty="0">
                <a:latin typeface="Arial" panose="020B0604020202020204" pitchFamily="34" charset="0"/>
                <a:cs typeface="Arial" panose="020B0604020202020204" pitchFamily="34" charset="0"/>
              </a:rPr>
              <a:t>, reinsurers and </a:t>
            </a:r>
            <a:r>
              <a:rPr lang="en-US" sz="1200" dirty="0" err="1">
                <a:latin typeface="Arial" panose="020B0604020202020204" pitchFamily="34" charset="0"/>
                <a:cs typeface="Arial" panose="020B0604020202020204" pitchFamily="34" charset="0"/>
              </a:rPr>
              <a:t>retrocessionaires</a:t>
            </a:r>
            <a:r>
              <a:rPr lang="en-US" sz="1200" dirty="0">
                <a:latin typeface="Arial" panose="020B0604020202020204" pitchFamily="34" charset="0"/>
                <a:cs typeface="Arial" panose="020B0604020202020204" pitchFamily="34" charset="0"/>
              </a:rPr>
              <a:t>.    </a:t>
            </a:r>
          </a:p>
          <a:p>
            <a:endParaRPr lang="en-US" sz="1200" i="1" dirty="0" smtClean="0">
              <a:latin typeface="Arial" panose="020B0604020202020204" pitchFamily="34" charset="0"/>
              <a:cs typeface="Arial" panose="020B0604020202020204" pitchFamily="34" charset="0"/>
            </a:endParaRPr>
          </a:p>
          <a:p>
            <a:r>
              <a:rPr lang="en-US" sz="1200" i="1" dirty="0" smtClean="0">
                <a:latin typeface="Arial" panose="020B0604020202020204" pitchFamily="34" charset="0"/>
                <a:cs typeface="Arial" panose="020B0604020202020204" pitchFamily="34" charset="0"/>
              </a:rPr>
              <a:t>This </a:t>
            </a:r>
            <a:r>
              <a:rPr lang="en-US" sz="1200" i="1" dirty="0">
                <a:latin typeface="Arial" panose="020B0604020202020204" pitchFamily="34" charset="0"/>
                <a:cs typeface="Arial" panose="020B0604020202020204" pitchFamily="34" charset="0"/>
              </a:rPr>
              <a:t>initiative is divided into two sub-teams with focus on: </a:t>
            </a:r>
            <a:endParaRPr lang="en-US" sz="1200" i="1"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228600" lvl="0" indent="-228600">
              <a:buFont typeface="+mj-lt"/>
              <a:buAutoNum type="arabicPeriod"/>
            </a:pPr>
            <a:r>
              <a:rPr lang="en-US" sz="1200" dirty="0">
                <a:latin typeface="Arial" panose="020B0604020202020204" pitchFamily="34" charset="0"/>
                <a:cs typeface="Arial" panose="020B0604020202020204" pitchFamily="34" charset="0"/>
              </a:rPr>
              <a:t>Reinsurance Administration Risk Assessment</a:t>
            </a:r>
          </a:p>
          <a:p>
            <a:pPr marL="228600" lvl="0" indent="-228600">
              <a:buFont typeface="+mj-lt"/>
              <a:buAutoNum type="arabicPeriod"/>
            </a:pPr>
            <a:r>
              <a:rPr lang="en-US" sz="1200" dirty="0">
                <a:latin typeface="Arial" panose="020B0604020202020204" pitchFamily="34" charset="0"/>
                <a:cs typeface="Arial" panose="020B0604020202020204" pitchFamily="34" charset="0"/>
              </a:rPr>
              <a:t>Reinsurance Administration Audit and Compliance </a:t>
            </a:r>
            <a:r>
              <a:rPr lang="en-US" sz="1200" dirty="0" smtClean="0">
                <a:latin typeface="Arial" panose="020B0604020202020204" pitchFamily="34" charset="0"/>
                <a:cs typeface="Arial" panose="020B0604020202020204" pitchFamily="34" charset="0"/>
              </a:rPr>
              <a:t>Reviews</a:t>
            </a:r>
          </a:p>
          <a:p>
            <a:pPr lvl="0"/>
            <a:endParaRPr lang="en-US" sz="1200"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 </a:t>
            </a:r>
            <a:r>
              <a:rPr lang="en-US" sz="1200" b="1" i="1" u="sng" dirty="0">
                <a:latin typeface="Arial" panose="020B0604020202020204" pitchFamily="34" charset="0"/>
                <a:cs typeface="Arial" panose="020B0604020202020204" pitchFamily="34" charset="0"/>
              </a:rPr>
              <a:t>Deliverables &amp; </a:t>
            </a:r>
            <a:r>
              <a:rPr lang="en-US" sz="1200" b="1" i="1" u="sng" dirty="0" smtClean="0">
                <a:latin typeface="Arial" panose="020B0604020202020204" pitchFamily="34" charset="0"/>
                <a:cs typeface="Arial" panose="020B0604020202020204" pitchFamily="34" charset="0"/>
              </a:rPr>
              <a:t>Milestones</a:t>
            </a:r>
          </a:p>
          <a:p>
            <a:endParaRPr lang="en-US" sz="1200" dirty="0">
              <a:latin typeface="Arial" panose="020B0604020202020204" pitchFamily="34" charset="0"/>
              <a:cs typeface="Arial" panose="020B0604020202020204" pitchFamily="34" charset="0"/>
            </a:endParaRPr>
          </a:p>
          <a:p>
            <a:pPr marL="228600" lvl="0" indent="-228600">
              <a:buFont typeface="+mj-lt"/>
              <a:buAutoNum type="arabicPeriod"/>
            </a:pPr>
            <a:r>
              <a:rPr lang="en-CA" sz="1200" dirty="0">
                <a:latin typeface="Arial" panose="020B0604020202020204" pitchFamily="34" charset="0"/>
                <a:cs typeface="Arial" panose="020B0604020202020204" pitchFamily="34" charset="0"/>
              </a:rPr>
              <a:t>Risk Assessment; the Risk Assessment sub-team has developed a risk assessment matrix detailing and </a:t>
            </a:r>
            <a:r>
              <a:rPr lang="en-CA" sz="1200" dirty="0" smtClean="0">
                <a:latin typeface="Arial" panose="020B0604020202020204" pitchFamily="34" charset="0"/>
                <a:cs typeface="Arial" panose="020B0604020202020204" pitchFamily="34" charset="0"/>
              </a:rPr>
              <a:t>defining</a:t>
            </a:r>
          </a:p>
          <a:p>
            <a:pPr lvl="0"/>
            <a:r>
              <a:rPr lang="en-CA" sz="1200" dirty="0" smtClean="0">
                <a:latin typeface="Arial" panose="020B0604020202020204" pitchFamily="34" charset="0"/>
                <a:cs typeface="Arial" panose="020B0604020202020204" pitchFamily="34" charset="0"/>
              </a:rPr>
              <a:t> </a:t>
            </a:r>
            <a:r>
              <a:rPr lang="en-CA" sz="1200" dirty="0">
                <a:latin typeface="Arial" panose="020B0604020202020204" pitchFamily="34" charset="0"/>
                <a:cs typeface="Arial" panose="020B0604020202020204" pitchFamily="34" charset="0"/>
              </a:rPr>
              <a:t>strategic, operational and compliance risks.  Our 2016 areas of concentration included</a:t>
            </a:r>
            <a:r>
              <a:rPr lang="en-CA" sz="1200" dirty="0" smtClean="0">
                <a:latin typeface="Arial" panose="020B0604020202020204" pitchFamily="34" charset="0"/>
                <a:cs typeface="Arial" panose="020B0604020202020204" pitchFamily="34" charset="0"/>
              </a:rPr>
              <a:t>:</a:t>
            </a:r>
          </a:p>
          <a:p>
            <a:pPr lvl="0"/>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Strategic Risk – Mergers &amp; Acquisitions, Business disruptions, </a:t>
            </a:r>
            <a:r>
              <a:rPr lang="en-CA" sz="1200" dirty="0" err="1">
                <a:latin typeface="Arial" panose="020B0604020202020204" pitchFamily="34" charset="0"/>
                <a:cs typeface="Arial" panose="020B0604020202020204" pitchFamily="34" charset="0"/>
              </a:rPr>
              <a:t>Sox</a:t>
            </a:r>
            <a:r>
              <a:rPr lang="en-CA" sz="1200" dirty="0">
                <a:latin typeface="Arial" panose="020B0604020202020204" pitchFamily="34" charset="0"/>
                <a:cs typeface="Arial" panose="020B0604020202020204" pitchFamily="34" charset="0"/>
              </a:rPr>
              <a:t> Controls </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Operational Risk – Training and development, processes and procedures, organizational structure, </a:t>
            </a:r>
            <a:endParaRPr lang="en-CA" sz="1200" dirty="0" smtClean="0">
              <a:latin typeface="Arial" panose="020B0604020202020204" pitchFamily="34" charset="0"/>
              <a:cs typeface="Arial" panose="020B0604020202020204" pitchFamily="34" charset="0"/>
            </a:endParaRPr>
          </a:p>
          <a:p>
            <a:pPr lvl="1"/>
            <a:r>
              <a:rPr lang="en-CA" sz="1200" dirty="0" smtClean="0">
                <a:latin typeface="Arial" panose="020B0604020202020204" pitchFamily="34" charset="0"/>
                <a:cs typeface="Arial" panose="020B0604020202020204" pitchFamily="34" charset="0"/>
              </a:rPr>
              <a:t>    succession </a:t>
            </a:r>
            <a:r>
              <a:rPr lang="en-CA" sz="1200" dirty="0">
                <a:latin typeface="Arial" panose="020B0604020202020204" pitchFamily="34" charset="0"/>
                <a:cs typeface="Arial" panose="020B0604020202020204" pitchFamily="34" charset="0"/>
              </a:rPr>
              <a:t>planning </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Compliance – Non Compliance; FATCA, Anti Money Laundering, OFAC, </a:t>
            </a:r>
            <a:r>
              <a:rPr lang="en-CA" sz="1200" dirty="0" smtClean="0">
                <a:latin typeface="Arial" panose="020B0604020202020204" pitchFamily="34" charset="0"/>
                <a:cs typeface="Arial" panose="020B0604020202020204" pitchFamily="34" charset="0"/>
              </a:rPr>
              <a:t>Fraud</a:t>
            </a:r>
          </a:p>
          <a:p>
            <a:pPr lvl="1"/>
            <a:endParaRPr lang="en-US" sz="1200" dirty="0">
              <a:latin typeface="Arial" panose="020B0604020202020204" pitchFamily="34" charset="0"/>
              <a:cs typeface="Arial" panose="020B0604020202020204" pitchFamily="34" charset="0"/>
            </a:endParaRPr>
          </a:p>
          <a:p>
            <a:pPr lvl="0"/>
            <a:r>
              <a:rPr lang="en-CA" sz="1200" dirty="0" smtClean="0">
                <a:latin typeface="Arial" panose="020B0604020202020204" pitchFamily="34" charset="0"/>
                <a:cs typeface="Arial" panose="020B0604020202020204" pitchFamily="34" charset="0"/>
              </a:rPr>
              <a:t>2.   Audit </a:t>
            </a:r>
            <a:r>
              <a:rPr lang="en-CA" sz="1200" dirty="0">
                <a:latin typeface="Arial" panose="020B0604020202020204" pitchFamily="34" charset="0"/>
                <a:cs typeface="Arial" panose="020B0604020202020204" pitchFamily="34" charset="0"/>
              </a:rPr>
              <a:t>&amp; Compliance Reviews; the Audit &amp; Compliance sub-team has identified what criteria should be used when </a:t>
            </a:r>
            <a:endParaRPr lang="en-CA" sz="1200" dirty="0" smtClean="0">
              <a:latin typeface="Arial" panose="020B0604020202020204" pitchFamily="34" charset="0"/>
              <a:cs typeface="Arial" panose="020B0604020202020204" pitchFamily="34" charset="0"/>
            </a:endParaRPr>
          </a:p>
          <a:p>
            <a:pPr lvl="0"/>
            <a:r>
              <a:rPr lang="en-CA" sz="1200" dirty="0" smtClean="0">
                <a:latin typeface="Arial" panose="020B0604020202020204" pitchFamily="34" charset="0"/>
                <a:cs typeface="Arial" panose="020B0604020202020204" pitchFamily="34" charset="0"/>
              </a:rPr>
              <a:t>selecting </a:t>
            </a:r>
            <a:r>
              <a:rPr lang="en-CA" sz="1200" dirty="0">
                <a:latin typeface="Arial" panose="020B0604020202020204" pitchFamily="34" charset="0"/>
                <a:cs typeface="Arial" panose="020B0604020202020204" pitchFamily="34" charset="0"/>
              </a:rPr>
              <a:t>audit candidates.  Our 2016 areas of concentration included brainstorming the following approaches</a:t>
            </a:r>
            <a:r>
              <a:rPr lang="en-CA" sz="1200" dirty="0" smtClean="0">
                <a:latin typeface="Arial" panose="020B0604020202020204" pitchFamily="34" charset="0"/>
                <a:cs typeface="Arial" panose="020B0604020202020204" pitchFamily="34" charset="0"/>
              </a:rPr>
              <a:t>:</a:t>
            </a:r>
          </a:p>
          <a:p>
            <a:pPr lvl="0"/>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Kick off a high level deep dive into specific audit topics such as, conversions, retention management, joint </a:t>
            </a:r>
            <a:endParaRPr lang="en-US" sz="1200" dirty="0" smtClean="0">
              <a:latin typeface="Arial" panose="020B0604020202020204" pitchFamily="34" charset="0"/>
              <a:cs typeface="Arial" panose="020B0604020202020204" pitchFamily="34" charset="0"/>
            </a:endParaRPr>
          </a:p>
          <a:p>
            <a:pPr lvl="1"/>
            <a:r>
              <a:rPr lang="en-US" sz="1200" dirty="0" smtClean="0">
                <a:latin typeface="Arial" panose="020B0604020202020204" pitchFamily="34" charset="0"/>
                <a:cs typeface="Arial" panose="020B0604020202020204" pitchFamily="34" charset="0"/>
              </a:rPr>
              <a:t>    lives</a:t>
            </a:r>
            <a:r>
              <a:rPr lang="en-US" sz="1200" dirty="0">
                <a:latin typeface="Arial" panose="020B0604020202020204" pitchFamily="34" charset="0"/>
                <a:cs typeface="Arial" panose="020B0604020202020204" pitchFamily="34" charset="0"/>
              </a:rPr>
              <a:t>, post level term</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Agree to identify best practices </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Discussed developing white paper/catalogue of auditing practices to be shared with the industry</a:t>
            </a:r>
          </a:p>
          <a:p>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0948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528"/>
            <a:ext cx="8229600" cy="1143000"/>
          </a:xfrm>
        </p:spPr>
        <p:txBody>
          <a:bodyPr/>
          <a:lstStyle/>
          <a:p>
            <a:r>
              <a:rPr lang="en-CA" b="1" dirty="0"/>
              <a:t>Risk Management Initiative</a:t>
            </a:r>
            <a:endParaRPr lang="en-GB" dirty="0"/>
          </a:p>
        </p:txBody>
      </p:sp>
      <p:sp>
        <p:nvSpPr>
          <p:cNvPr id="4" name="TextBox 3"/>
          <p:cNvSpPr txBox="1"/>
          <p:nvPr/>
        </p:nvSpPr>
        <p:spPr>
          <a:xfrm>
            <a:off x="381000" y="1219200"/>
            <a:ext cx="5791200" cy="5847755"/>
          </a:xfrm>
          <a:prstGeom prst="rect">
            <a:avLst/>
          </a:prstGeom>
          <a:noFill/>
        </p:spPr>
        <p:txBody>
          <a:bodyPr wrap="square" rtlCol="0">
            <a:spAutoFit/>
          </a:bodyPr>
          <a:lstStyle/>
          <a:p>
            <a:r>
              <a:rPr lang="en-US" sz="1600" b="1" i="1" u="sng" dirty="0"/>
              <a:t>Deliverables for 2017 </a:t>
            </a:r>
            <a:endParaRPr lang="en-US" sz="1600" b="1" i="1" u="sng" dirty="0" smtClean="0"/>
          </a:p>
          <a:p>
            <a:endParaRPr lang="en-US" sz="1600" b="1" i="1" dirty="0"/>
          </a:p>
          <a:p>
            <a:r>
              <a:rPr lang="en-US" sz="1600" b="1" dirty="0" smtClean="0"/>
              <a:t>Risk Assessment</a:t>
            </a:r>
          </a:p>
          <a:p>
            <a:endParaRPr lang="en-US" sz="1600" dirty="0"/>
          </a:p>
          <a:p>
            <a:pPr marL="628650" lvl="1" indent="-171450">
              <a:buFont typeface="Arial" panose="020B0604020202020204" pitchFamily="34" charset="0"/>
              <a:buChar char="•"/>
            </a:pPr>
            <a:r>
              <a:rPr lang="en-GB" sz="1600" dirty="0"/>
              <a:t>Continue with deep dive into remaining sub-risks identified as in </a:t>
            </a:r>
            <a:r>
              <a:rPr lang="en-GB" sz="1600" dirty="0" smtClean="0"/>
              <a:t>scope </a:t>
            </a:r>
            <a:endParaRPr lang="en-US" sz="1600" dirty="0"/>
          </a:p>
          <a:p>
            <a:pPr marL="628650" lvl="1" indent="-171450">
              <a:buFont typeface="Arial" panose="020B0604020202020204" pitchFamily="34" charset="0"/>
              <a:buChar char="•"/>
            </a:pPr>
            <a:r>
              <a:rPr lang="en-US" sz="1600" dirty="0"/>
              <a:t>Specifics to be presented at the 2017 RAPA </a:t>
            </a:r>
            <a:r>
              <a:rPr lang="en-US" sz="1600" dirty="0" smtClean="0"/>
              <a:t>conference</a:t>
            </a:r>
          </a:p>
          <a:p>
            <a:pPr lvl="1"/>
            <a:endParaRPr lang="en-US" sz="1600" dirty="0"/>
          </a:p>
          <a:p>
            <a:r>
              <a:rPr lang="en-GB" sz="1600" b="1" dirty="0"/>
              <a:t>Audit &amp; </a:t>
            </a:r>
            <a:r>
              <a:rPr lang="en-GB" sz="1600" b="1" dirty="0" smtClean="0"/>
              <a:t>Compliance</a:t>
            </a:r>
          </a:p>
          <a:p>
            <a:endParaRPr lang="en-US" sz="1600" dirty="0"/>
          </a:p>
          <a:p>
            <a:pPr marL="628650" lvl="1" indent="-171450">
              <a:buFont typeface="Arial" panose="020B0604020202020204" pitchFamily="34" charset="0"/>
              <a:buChar char="•"/>
            </a:pPr>
            <a:r>
              <a:rPr lang="en-GB" sz="1600" dirty="0"/>
              <a:t>Continue with deep dive in order to publish white </a:t>
            </a:r>
            <a:r>
              <a:rPr lang="en-GB" sz="1600" dirty="0" smtClean="0"/>
              <a:t>paper </a:t>
            </a:r>
            <a:endParaRPr lang="en-US" sz="1600" dirty="0"/>
          </a:p>
          <a:p>
            <a:pPr marL="628650" lvl="1" indent="-171450">
              <a:buFont typeface="Arial" panose="020B0604020202020204" pitchFamily="34" charset="0"/>
              <a:buChar char="•"/>
            </a:pPr>
            <a:r>
              <a:rPr lang="en-GB" sz="1600" dirty="0"/>
              <a:t>Deep Dive and Define</a:t>
            </a:r>
            <a:r>
              <a:rPr lang="en-GB" sz="1600" dirty="0" smtClean="0"/>
              <a:t>:</a:t>
            </a:r>
          </a:p>
          <a:p>
            <a:pPr lvl="1"/>
            <a:endParaRPr lang="en-US" sz="1600" dirty="0"/>
          </a:p>
          <a:p>
            <a:pPr marL="1085850" lvl="2" indent="-171450">
              <a:buFont typeface="Courier New" panose="02070309020205020404" pitchFamily="49" charset="0"/>
              <a:buChar char="o"/>
            </a:pPr>
            <a:r>
              <a:rPr lang="en-GB" sz="1600" dirty="0"/>
              <a:t>Pre audit prep</a:t>
            </a:r>
            <a:endParaRPr lang="en-US" sz="1600" dirty="0"/>
          </a:p>
          <a:p>
            <a:pPr marL="1085850" lvl="2" indent="-171450">
              <a:buFont typeface="Courier New" panose="02070309020205020404" pitchFamily="49" charset="0"/>
              <a:buChar char="o"/>
            </a:pPr>
            <a:r>
              <a:rPr lang="en-GB" sz="1600" dirty="0"/>
              <a:t>Onsite audit review</a:t>
            </a:r>
            <a:endParaRPr lang="en-US" sz="1600" dirty="0"/>
          </a:p>
          <a:p>
            <a:pPr marL="1085850" lvl="2" indent="-171450">
              <a:buFont typeface="Courier New" panose="02070309020205020404" pitchFamily="49" charset="0"/>
              <a:buChar char="o"/>
            </a:pPr>
            <a:r>
              <a:rPr lang="en-GB" sz="1600" dirty="0"/>
              <a:t>Post audit </a:t>
            </a:r>
            <a:r>
              <a:rPr lang="en-GB" sz="1600" dirty="0" smtClean="0"/>
              <a:t>communication</a:t>
            </a:r>
          </a:p>
          <a:p>
            <a:pPr lvl="2"/>
            <a:endParaRPr lang="en-US" sz="1600" dirty="0"/>
          </a:p>
          <a:p>
            <a:pPr lvl="1"/>
            <a:r>
              <a:rPr lang="en-US" sz="1600" dirty="0" smtClean="0"/>
              <a:t>Please feel </a:t>
            </a:r>
            <a:r>
              <a:rPr lang="en-US" sz="1600" dirty="0"/>
              <a:t>free to contact Lynn Martone or Amalia </a:t>
            </a:r>
            <a:r>
              <a:rPr lang="en-US" sz="1600" dirty="0" err="1"/>
              <a:t>Figueiras</a:t>
            </a:r>
            <a:r>
              <a:rPr lang="en-US" sz="1600" dirty="0"/>
              <a:t> </a:t>
            </a:r>
            <a:endParaRPr lang="en-US" sz="1600" dirty="0" smtClean="0"/>
          </a:p>
          <a:p>
            <a:pPr lvl="1"/>
            <a:r>
              <a:rPr lang="en-US" sz="1600" dirty="0" smtClean="0"/>
              <a:t>should you </a:t>
            </a:r>
            <a:r>
              <a:rPr lang="en-US" sz="1600" dirty="0"/>
              <a:t>have any questions or would like to join our team. </a:t>
            </a:r>
          </a:p>
          <a:p>
            <a:endParaRPr lang="en-GB" sz="1600" dirty="0"/>
          </a:p>
        </p:txBody>
      </p:sp>
      <p:sp>
        <p:nvSpPr>
          <p:cNvPr id="8" name="TextBox 7"/>
          <p:cNvSpPr txBox="1"/>
          <p:nvPr/>
        </p:nvSpPr>
        <p:spPr>
          <a:xfrm>
            <a:off x="6400800" y="1295400"/>
            <a:ext cx="2464136" cy="5109091"/>
          </a:xfrm>
          <a:prstGeom prst="rect">
            <a:avLst/>
          </a:prstGeom>
          <a:solidFill>
            <a:schemeClr val="bg1">
              <a:lumMod val="95000"/>
            </a:schemeClr>
          </a:solidFill>
          <a:ln>
            <a:solidFill>
              <a:schemeClr val="tx1"/>
            </a:solidFill>
          </a:ln>
        </p:spPr>
        <p:txBody>
          <a:bodyPr wrap="none" rtlCol="0">
            <a:spAutoFit/>
          </a:bodyPr>
          <a:lstStyle/>
          <a:p>
            <a:r>
              <a:rPr lang="en-GB" sz="1400" b="1" dirty="0" smtClean="0"/>
              <a:t>Members:</a:t>
            </a:r>
          </a:p>
          <a:p>
            <a:r>
              <a:rPr lang="en-GB" sz="1200" dirty="0" smtClean="0"/>
              <a:t>Lynn Martone, Swiss Re</a:t>
            </a:r>
          </a:p>
          <a:p>
            <a:r>
              <a:rPr lang="en-GB" sz="1200" dirty="0" smtClean="0"/>
              <a:t>Amalia </a:t>
            </a:r>
            <a:r>
              <a:rPr lang="en-GB" sz="1200" dirty="0" err="1" smtClean="0"/>
              <a:t>Figueiras</a:t>
            </a:r>
            <a:r>
              <a:rPr lang="en-GB" sz="1200" dirty="0" smtClean="0"/>
              <a:t>, Prudential</a:t>
            </a:r>
          </a:p>
          <a:p>
            <a:r>
              <a:rPr lang="en-GB" sz="1200" dirty="0" smtClean="0"/>
              <a:t>Laura </a:t>
            </a:r>
            <a:r>
              <a:rPr lang="en-GB" sz="1200" dirty="0" err="1" smtClean="0"/>
              <a:t>D’Andrea</a:t>
            </a:r>
            <a:r>
              <a:rPr lang="en-GB" sz="1200" dirty="0" smtClean="0"/>
              <a:t>, Prudential</a:t>
            </a:r>
          </a:p>
          <a:p>
            <a:r>
              <a:rPr lang="en-GB" sz="1200" dirty="0" smtClean="0"/>
              <a:t>Garfield McIntyre, Munich Re</a:t>
            </a:r>
          </a:p>
          <a:p>
            <a:r>
              <a:rPr lang="en-GB" sz="1200" dirty="0" err="1" smtClean="0"/>
              <a:t>Anthea</a:t>
            </a:r>
            <a:r>
              <a:rPr lang="en-GB" sz="1200" dirty="0" smtClean="0"/>
              <a:t> Cote, Munich Re</a:t>
            </a:r>
          </a:p>
          <a:p>
            <a:r>
              <a:rPr lang="en-GB" sz="1200" dirty="0" smtClean="0"/>
              <a:t>Ricky Peterson, Munich Re</a:t>
            </a:r>
          </a:p>
          <a:p>
            <a:r>
              <a:rPr lang="en-GB" sz="1200" dirty="0" smtClean="0"/>
              <a:t>Carolyn MacPherson, Swiss Re</a:t>
            </a:r>
          </a:p>
          <a:p>
            <a:r>
              <a:rPr lang="en-GB" sz="1200" dirty="0" smtClean="0"/>
              <a:t>Carol Arada, Swiss Re</a:t>
            </a:r>
          </a:p>
          <a:p>
            <a:r>
              <a:rPr lang="en-GB" sz="1200" dirty="0" smtClean="0"/>
              <a:t>Jennifer Atlee, Hannover Re</a:t>
            </a:r>
          </a:p>
          <a:p>
            <a:r>
              <a:rPr lang="en-GB" sz="1200" dirty="0" smtClean="0"/>
              <a:t>Janice Lawrence, Pac Life</a:t>
            </a:r>
          </a:p>
          <a:p>
            <a:r>
              <a:rPr lang="en-GB" sz="1200" dirty="0" smtClean="0"/>
              <a:t>Alan </a:t>
            </a:r>
            <a:r>
              <a:rPr lang="en-GB" sz="1200" dirty="0" err="1" smtClean="0"/>
              <a:t>Woodlard</a:t>
            </a:r>
            <a:r>
              <a:rPr lang="en-GB" sz="1200" dirty="0" smtClean="0"/>
              <a:t>, RGA</a:t>
            </a:r>
          </a:p>
          <a:p>
            <a:r>
              <a:rPr lang="en-GB" sz="1200" dirty="0" smtClean="0"/>
              <a:t>Sandra Law, SCOR Global Lf</a:t>
            </a:r>
          </a:p>
          <a:p>
            <a:r>
              <a:rPr lang="en-GB" sz="1200" dirty="0" smtClean="0"/>
              <a:t>Barbara </a:t>
            </a:r>
            <a:r>
              <a:rPr lang="en-GB" sz="1200" dirty="0" err="1" smtClean="0"/>
              <a:t>Beicker</a:t>
            </a:r>
            <a:r>
              <a:rPr lang="en-GB" sz="1200" dirty="0" smtClean="0"/>
              <a:t>, USAA</a:t>
            </a:r>
          </a:p>
          <a:p>
            <a:r>
              <a:rPr lang="en-GB" sz="1200" dirty="0" smtClean="0"/>
              <a:t>Kelly Priest, LOGIQ3</a:t>
            </a:r>
          </a:p>
          <a:p>
            <a:r>
              <a:rPr lang="en-GB" sz="1200" dirty="0" smtClean="0"/>
              <a:t>Karl Martone, Martone &amp; Martone</a:t>
            </a:r>
          </a:p>
          <a:p>
            <a:r>
              <a:rPr lang="en-GB" sz="1200" dirty="0" smtClean="0"/>
              <a:t>Antonio Layne, RBC</a:t>
            </a:r>
          </a:p>
          <a:p>
            <a:r>
              <a:rPr lang="en-GB" sz="1200" dirty="0" smtClean="0"/>
              <a:t>Thomas Trent, Transamerica</a:t>
            </a:r>
          </a:p>
          <a:p>
            <a:r>
              <a:rPr lang="en-GB" sz="1200" dirty="0" smtClean="0"/>
              <a:t>Kim </a:t>
            </a:r>
            <a:r>
              <a:rPr lang="en-GB" sz="1200" dirty="0" err="1" smtClean="0"/>
              <a:t>Langstaff</a:t>
            </a:r>
            <a:r>
              <a:rPr lang="en-GB" sz="1200" dirty="0" smtClean="0"/>
              <a:t>, Hannover Re</a:t>
            </a:r>
          </a:p>
          <a:p>
            <a:r>
              <a:rPr lang="en-GB" sz="1200" dirty="0" smtClean="0"/>
              <a:t>Maribet Toledo, Lincoln Financial</a:t>
            </a:r>
          </a:p>
          <a:p>
            <a:r>
              <a:rPr lang="en-GB" sz="1200" dirty="0" smtClean="0"/>
              <a:t>Lauren </a:t>
            </a:r>
            <a:r>
              <a:rPr lang="en-GB" sz="1200" dirty="0" err="1" smtClean="0"/>
              <a:t>Trondle</a:t>
            </a:r>
            <a:r>
              <a:rPr lang="en-GB" sz="1200" dirty="0" smtClean="0"/>
              <a:t>, Ohio Nat’l</a:t>
            </a:r>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a:p>
        </p:txBody>
      </p:sp>
    </p:spTree>
    <p:extLst>
      <p:ext uri="{BB962C8B-B14F-4D97-AF65-F5344CB8AC3E}">
        <p14:creationId xmlns:p14="http://schemas.microsoft.com/office/powerpoint/2010/main" val="255915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CA" b="1" dirty="0" smtClean="0"/>
              <a:t>Education Initiative</a:t>
            </a:r>
          </a:p>
        </p:txBody>
      </p:sp>
      <p:sp>
        <p:nvSpPr>
          <p:cNvPr id="38916" name="Rectangle 4"/>
          <p:cNvSpPr>
            <a:spLocks noChangeArrowheads="1"/>
          </p:cNvSpPr>
          <p:nvPr/>
        </p:nvSpPr>
        <p:spPr bwMode="auto">
          <a:xfrm>
            <a:off x="0" y="1143000"/>
            <a:ext cx="5867400" cy="4678171"/>
          </a:xfrm>
          <a:prstGeom prst="rect">
            <a:avLst/>
          </a:prstGeom>
          <a:noFill/>
          <a:ln w="9525">
            <a:noFill/>
            <a:miter lim="800000"/>
            <a:headEnd/>
            <a:tailEnd/>
          </a:ln>
        </p:spPr>
        <p:txBody>
          <a:bodyPr wrap="square" lIns="91407" tIns="45704" rIns="91407" bIns="45704">
            <a:spAutoFit/>
          </a:bodyPr>
          <a:lstStyle/>
          <a:p>
            <a:pPr marL="342900" indent="-342900" algn="just">
              <a:spcAft>
                <a:spcPts val="600"/>
              </a:spcAft>
            </a:pPr>
            <a:r>
              <a:rPr lang="en-US" sz="1700" b="1" i="1" dirty="0">
                <a:solidFill>
                  <a:srgbClr val="002060"/>
                </a:solidFill>
                <a:latin typeface="Calibri" pitchFamily="34" charset="0"/>
                <a:ea typeface="ＭＳ Ｐゴシック"/>
                <a:cs typeface="ＭＳ Ｐゴシック"/>
              </a:rPr>
              <a:t>	</a:t>
            </a:r>
            <a:r>
              <a:rPr lang="en-US" sz="1400" b="1" i="1" u="sng" dirty="0">
                <a:solidFill>
                  <a:srgbClr val="002060"/>
                </a:solidFill>
                <a:latin typeface="Arial"/>
                <a:ea typeface="ＭＳ Ｐゴシック"/>
                <a:cs typeface="Arial"/>
              </a:rPr>
              <a:t>Purpose</a:t>
            </a:r>
            <a:endParaRPr lang="en-US" sz="1400" b="1" i="1" dirty="0">
              <a:solidFill>
                <a:srgbClr val="002060"/>
              </a:solidFill>
              <a:latin typeface="Arial"/>
              <a:ea typeface="ＭＳ Ｐゴシック"/>
              <a:cs typeface="Arial"/>
            </a:endParaRPr>
          </a:p>
          <a:p>
            <a:pPr marL="342900" indent="-342900" algn="just">
              <a:lnSpc>
                <a:spcPts val="2600"/>
              </a:lnSpc>
              <a:spcAft>
                <a:spcPts val="600"/>
              </a:spcAft>
            </a:pPr>
            <a:r>
              <a:rPr lang="en-US" sz="1400" b="1" dirty="0">
                <a:latin typeface="Arial"/>
                <a:ea typeface="ＭＳ Ｐゴシック"/>
                <a:cs typeface="Arial"/>
              </a:rPr>
              <a:t>	Develop training </a:t>
            </a:r>
            <a:r>
              <a:rPr lang="en-US" sz="1400" b="1" dirty="0" smtClean="0">
                <a:latin typeface="Arial"/>
                <a:ea typeface="ＭＳ Ｐゴシック"/>
                <a:cs typeface="Arial"/>
              </a:rPr>
              <a:t>material presented as a workflow chart for different processing functions and ultimately have case </a:t>
            </a:r>
            <a:r>
              <a:rPr lang="en-US" sz="1400" b="1" dirty="0">
                <a:latin typeface="Arial"/>
                <a:ea typeface="ＭＳ Ｐゴシック"/>
                <a:cs typeface="Arial"/>
              </a:rPr>
              <a:t>study </a:t>
            </a:r>
            <a:r>
              <a:rPr lang="en-US" sz="1400" b="1" dirty="0" smtClean="0">
                <a:latin typeface="Arial"/>
                <a:ea typeface="ＭＳ Ｐゴシック"/>
                <a:cs typeface="Arial"/>
              </a:rPr>
              <a:t>to </a:t>
            </a:r>
            <a:r>
              <a:rPr lang="en-US" sz="1400" b="1" dirty="0">
                <a:latin typeface="Arial"/>
                <a:ea typeface="ＭＳ Ｐゴシック"/>
                <a:cs typeface="Arial"/>
              </a:rPr>
              <a:t>illustrate the impact of </a:t>
            </a:r>
            <a:r>
              <a:rPr lang="en-US" sz="1400" b="1" dirty="0" smtClean="0">
                <a:latin typeface="Arial"/>
                <a:ea typeface="ＭＳ Ｐゴシック"/>
                <a:cs typeface="Arial"/>
              </a:rPr>
              <a:t>processing by using the workflow charts. </a:t>
            </a:r>
          </a:p>
          <a:p>
            <a:pPr marL="342900" indent="-342900" algn="just">
              <a:lnSpc>
                <a:spcPts val="2600"/>
              </a:lnSpc>
              <a:spcAft>
                <a:spcPts val="600"/>
              </a:spcAft>
            </a:pPr>
            <a:endParaRPr lang="en-US" sz="1400" b="1" dirty="0">
              <a:latin typeface="Arial"/>
              <a:ea typeface="ＭＳ Ｐゴシック"/>
              <a:cs typeface="Arial"/>
            </a:endParaRPr>
          </a:p>
          <a:p>
            <a:pPr marL="342900" indent="-342900" algn="just">
              <a:spcAft>
                <a:spcPts val="600"/>
              </a:spcAft>
            </a:pPr>
            <a:r>
              <a:rPr lang="en-US" sz="1400" b="1" dirty="0" smtClean="0">
                <a:latin typeface="Arial"/>
                <a:ea typeface="ＭＳ Ｐゴシック"/>
                <a:cs typeface="Arial"/>
              </a:rPr>
              <a:t>	Target </a:t>
            </a:r>
            <a:r>
              <a:rPr lang="en-US" sz="1400" b="1" dirty="0">
                <a:latin typeface="Arial"/>
                <a:ea typeface="ＭＳ Ｐゴシック"/>
                <a:cs typeface="Arial"/>
              </a:rPr>
              <a:t>Audience</a:t>
            </a:r>
          </a:p>
          <a:p>
            <a:pPr marL="342900" indent="-342900" algn="just">
              <a:spcAft>
                <a:spcPts val="600"/>
              </a:spcAft>
            </a:pPr>
            <a:r>
              <a:rPr lang="en-US" sz="1400" b="1" dirty="0">
                <a:latin typeface="Arial"/>
                <a:ea typeface="ＭＳ Ｐゴシック"/>
                <a:cs typeface="Arial"/>
              </a:rPr>
              <a:t>		Rapa Web site</a:t>
            </a:r>
          </a:p>
          <a:p>
            <a:pPr marL="342900" indent="-342900" algn="just">
              <a:spcAft>
                <a:spcPts val="600"/>
              </a:spcAft>
            </a:pPr>
            <a:r>
              <a:rPr lang="en-US" sz="1400" b="1" dirty="0">
                <a:latin typeface="Arial"/>
                <a:ea typeface="ＭＳ Ｐゴシック"/>
                <a:cs typeface="Arial"/>
              </a:rPr>
              <a:t>		Training material for newbies </a:t>
            </a:r>
          </a:p>
          <a:p>
            <a:pPr marL="342900" indent="-342900" algn="just">
              <a:spcAft>
                <a:spcPts val="600"/>
              </a:spcAft>
            </a:pPr>
            <a:r>
              <a:rPr lang="en-US" sz="1400" b="1" dirty="0">
                <a:latin typeface="Arial"/>
                <a:ea typeface="ＭＳ Ｐゴシック"/>
                <a:cs typeface="Arial"/>
              </a:rPr>
              <a:t>		Developing Resources</a:t>
            </a:r>
          </a:p>
          <a:p>
            <a:pPr marL="342900" indent="-342900" algn="just">
              <a:lnSpc>
                <a:spcPts val="2600"/>
              </a:lnSpc>
              <a:spcAft>
                <a:spcPts val="600"/>
              </a:spcAft>
            </a:pPr>
            <a:endParaRPr lang="en-US" sz="800" b="1" dirty="0" smtClean="0">
              <a:latin typeface="Arial"/>
              <a:ea typeface="ＭＳ Ｐゴシック"/>
              <a:cs typeface="Arial"/>
            </a:endParaRPr>
          </a:p>
          <a:p>
            <a:pPr marL="342900" indent="-342900" algn="just">
              <a:spcAft>
                <a:spcPts val="600"/>
              </a:spcAft>
            </a:pPr>
            <a:r>
              <a:rPr lang="en-US" sz="1400" b="1" dirty="0" smtClean="0">
                <a:latin typeface="Arial"/>
                <a:ea typeface="ＭＳ Ｐゴシック"/>
                <a:cs typeface="Arial"/>
              </a:rPr>
              <a:t>	</a:t>
            </a:r>
            <a:endParaRPr lang="en-US" sz="1400" b="1" i="1" u="sng" dirty="0" smtClean="0">
              <a:solidFill>
                <a:srgbClr val="002060"/>
              </a:solidFill>
              <a:latin typeface="Arial"/>
              <a:ea typeface="ＭＳ Ｐゴシック"/>
              <a:cs typeface="Arial"/>
            </a:endParaRPr>
          </a:p>
          <a:p>
            <a:pPr marL="342900" indent="-342900" algn="just">
              <a:spcAft>
                <a:spcPts val="600"/>
              </a:spcAft>
            </a:pPr>
            <a:r>
              <a:rPr lang="en-US" sz="1400" b="1" i="1" dirty="0" smtClean="0">
                <a:solidFill>
                  <a:srgbClr val="002060"/>
                </a:solidFill>
                <a:latin typeface="Arial"/>
                <a:ea typeface="ＭＳ Ｐゴシック"/>
                <a:cs typeface="Arial"/>
              </a:rPr>
              <a:t>		</a:t>
            </a:r>
            <a:endParaRPr lang="en-US" sz="1700" b="1" dirty="0" smtClean="0">
              <a:latin typeface="Calibri" pitchFamily="34" charset="0"/>
              <a:ea typeface="ＭＳ Ｐゴシック"/>
              <a:cs typeface="ＭＳ Ｐゴシック"/>
            </a:endParaRPr>
          </a:p>
          <a:p>
            <a:pPr marL="342900" indent="-342900">
              <a:spcAft>
                <a:spcPts val="538"/>
              </a:spcAft>
              <a:buSzPct val="100000"/>
              <a:buFont typeface="Wingdings" pitchFamily="2" charset="2"/>
              <a:buNone/>
            </a:pPr>
            <a:r>
              <a:rPr lang="en-US" sz="1700" b="1" dirty="0">
                <a:latin typeface="Calibri" pitchFamily="34" charset="0"/>
                <a:ea typeface="ＭＳ Ｐゴシック"/>
                <a:cs typeface="ＭＳ Ｐゴシック"/>
              </a:rPr>
              <a:t>	</a:t>
            </a:r>
          </a:p>
        </p:txBody>
      </p:sp>
      <p:sp>
        <p:nvSpPr>
          <p:cNvPr id="38917" name="Rectangle 4"/>
          <p:cNvSpPr>
            <a:spLocks noChangeArrowheads="1"/>
          </p:cNvSpPr>
          <p:nvPr/>
        </p:nvSpPr>
        <p:spPr bwMode="auto">
          <a:xfrm>
            <a:off x="5943600" y="1295400"/>
            <a:ext cx="2971800" cy="2631457"/>
          </a:xfrm>
          <a:prstGeom prst="rect">
            <a:avLst/>
          </a:prstGeom>
          <a:noFill/>
          <a:ln w="9525">
            <a:solidFill>
              <a:schemeClr val="tx1"/>
            </a:solidFill>
            <a:miter lim="800000"/>
            <a:headEnd/>
            <a:tailEnd/>
          </a:ln>
        </p:spPr>
        <p:txBody>
          <a:bodyPr wrap="square" lIns="91407" tIns="45704" rIns="91407" bIns="45704">
            <a:spAutoFit/>
          </a:bodyPr>
          <a:lstStyle/>
          <a:p>
            <a:pPr lvl="0">
              <a:spcAft>
                <a:spcPts val="600"/>
              </a:spcAft>
            </a:pPr>
            <a:r>
              <a:rPr lang="en-US" sz="1200" b="1" dirty="0">
                <a:solidFill>
                  <a:srgbClr val="000000"/>
                </a:solidFill>
                <a:ea typeface="ＭＳ Ｐゴシック"/>
                <a:cs typeface="Arial"/>
              </a:rPr>
              <a:t>Dalia Khoury, Optimum Re</a:t>
            </a:r>
          </a:p>
          <a:p>
            <a:pPr marL="285750" lvl="0" indent="-285750" algn="just">
              <a:spcAft>
                <a:spcPts val="600"/>
              </a:spcAft>
              <a:buFont typeface="Arial" panose="020B0604020202020204" pitchFamily="34" charset="0"/>
              <a:buChar char="•"/>
            </a:pPr>
            <a:r>
              <a:rPr lang="en-US" sz="1200" b="1" dirty="0">
                <a:solidFill>
                  <a:srgbClr val="000000"/>
                </a:solidFill>
                <a:ea typeface="ＭＳ Ｐゴシック"/>
                <a:cs typeface="Arial"/>
              </a:rPr>
              <a:t>Ann Grace, Manu Life</a:t>
            </a:r>
          </a:p>
          <a:p>
            <a:pPr marL="285750" lvl="0" indent="-285750" algn="just">
              <a:spcAft>
                <a:spcPts val="600"/>
              </a:spcAft>
              <a:buFont typeface="Arial" panose="020B0604020202020204" pitchFamily="34" charset="0"/>
              <a:buChar char="•"/>
            </a:pPr>
            <a:r>
              <a:rPr lang="en-US" sz="1200" b="1" dirty="0">
                <a:solidFill>
                  <a:srgbClr val="000000"/>
                </a:solidFill>
                <a:ea typeface="ＭＳ Ｐゴシック"/>
                <a:cs typeface="Arial"/>
              </a:rPr>
              <a:t>Brenda Warner, Canada Life</a:t>
            </a:r>
          </a:p>
          <a:p>
            <a:pPr marL="285750" lvl="0" indent="-285750" algn="just">
              <a:spcAft>
                <a:spcPts val="600"/>
              </a:spcAft>
              <a:buFont typeface="Arial" panose="020B0604020202020204" pitchFamily="34" charset="0"/>
              <a:buChar char="•"/>
            </a:pPr>
            <a:r>
              <a:rPr lang="en-US" sz="1200" b="1" dirty="0">
                <a:solidFill>
                  <a:srgbClr val="000000"/>
                </a:solidFill>
                <a:ea typeface="ＭＳ Ｐゴシック"/>
                <a:cs typeface="Arial"/>
              </a:rPr>
              <a:t>Deidre Ward, Swiss re </a:t>
            </a:r>
          </a:p>
          <a:p>
            <a:pPr marL="285750" lvl="0" indent="-285750" algn="just">
              <a:spcAft>
                <a:spcPts val="600"/>
              </a:spcAft>
              <a:buFont typeface="Arial" panose="020B0604020202020204" pitchFamily="34" charset="0"/>
              <a:buChar char="•"/>
            </a:pPr>
            <a:r>
              <a:rPr lang="en-US" sz="1200" b="1" dirty="0">
                <a:solidFill>
                  <a:srgbClr val="000000"/>
                </a:solidFill>
                <a:ea typeface="ＭＳ Ｐゴシック"/>
                <a:cs typeface="Arial"/>
              </a:rPr>
              <a:t>Diana Aversa, Pac Life</a:t>
            </a:r>
          </a:p>
          <a:p>
            <a:pPr marL="285750" lvl="0" indent="-285750" algn="just">
              <a:spcAft>
                <a:spcPts val="600"/>
              </a:spcAft>
              <a:buFont typeface="Arial" panose="020B0604020202020204" pitchFamily="34" charset="0"/>
              <a:buChar char="•"/>
            </a:pPr>
            <a:r>
              <a:rPr lang="en-US" sz="1200" b="1" dirty="0">
                <a:solidFill>
                  <a:srgbClr val="000000"/>
                </a:solidFill>
                <a:ea typeface="ＭＳ Ｐゴシック"/>
                <a:cs typeface="Arial"/>
              </a:rPr>
              <a:t>Judy Brillert, Canada Life</a:t>
            </a:r>
          </a:p>
          <a:p>
            <a:pPr marL="285750" lvl="0" indent="-285750" algn="just">
              <a:spcAft>
                <a:spcPts val="600"/>
              </a:spcAft>
              <a:buFont typeface="Arial" panose="020B0604020202020204" pitchFamily="34" charset="0"/>
              <a:buChar char="•"/>
            </a:pPr>
            <a:r>
              <a:rPr lang="en-US" sz="1200" b="1" dirty="0">
                <a:solidFill>
                  <a:srgbClr val="000000"/>
                </a:solidFill>
                <a:ea typeface="ＭＳ Ｐゴシック"/>
                <a:cs typeface="Arial"/>
              </a:rPr>
              <a:t>Julie Dee Faris, CSC</a:t>
            </a:r>
          </a:p>
          <a:p>
            <a:pPr marL="285750" lvl="0" indent="-285750" algn="just">
              <a:spcAft>
                <a:spcPts val="600"/>
              </a:spcAft>
              <a:buFont typeface="Arial" panose="020B0604020202020204" pitchFamily="34" charset="0"/>
              <a:buChar char="•"/>
            </a:pPr>
            <a:r>
              <a:rPr lang="en-US" sz="1200" b="1" dirty="0">
                <a:solidFill>
                  <a:srgbClr val="000000"/>
                </a:solidFill>
                <a:ea typeface="ＭＳ Ｐゴシック"/>
                <a:cs typeface="Arial"/>
              </a:rPr>
              <a:t>Kim Brabham, Hannover re</a:t>
            </a:r>
          </a:p>
          <a:p>
            <a:pPr marL="285750" lvl="0" indent="-285750" algn="just">
              <a:spcAft>
                <a:spcPts val="600"/>
              </a:spcAft>
              <a:buFont typeface="Arial" panose="020B0604020202020204" pitchFamily="34" charset="0"/>
              <a:buChar char="•"/>
            </a:pPr>
            <a:r>
              <a:rPr lang="en-US" sz="1200" b="1" dirty="0" smtClean="0">
                <a:solidFill>
                  <a:srgbClr val="000000"/>
                </a:solidFill>
                <a:ea typeface="ＭＳ Ｐゴシック"/>
                <a:cs typeface="Arial"/>
              </a:rPr>
              <a:t>Patty </a:t>
            </a:r>
            <a:r>
              <a:rPr lang="en-US" sz="1200" b="1" dirty="0">
                <a:solidFill>
                  <a:srgbClr val="000000"/>
                </a:solidFill>
                <a:ea typeface="ＭＳ Ｐゴシック"/>
                <a:cs typeface="Arial"/>
              </a:rPr>
              <a:t>Bailey, Manu Life</a:t>
            </a:r>
          </a:p>
          <a:p>
            <a:pPr marL="285750" lvl="0" indent="-285750" algn="just">
              <a:spcAft>
                <a:spcPts val="600"/>
              </a:spcAft>
              <a:buFont typeface="Arial" panose="020B0604020202020204" pitchFamily="34" charset="0"/>
              <a:buChar char="•"/>
            </a:pPr>
            <a:r>
              <a:rPr lang="en-US" sz="1200" b="1" dirty="0" smtClean="0">
                <a:solidFill>
                  <a:srgbClr val="000000"/>
                </a:solidFill>
                <a:ea typeface="ＭＳ Ｐゴシック"/>
                <a:cs typeface="Arial"/>
              </a:rPr>
              <a:t>Vivian </a:t>
            </a:r>
            <a:r>
              <a:rPr lang="en-US" sz="1200" b="1" dirty="0">
                <a:solidFill>
                  <a:srgbClr val="000000"/>
                </a:solidFill>
                <a:ea typeface="ＭＳ Ｐゴシック"/>
                <a:cs typeface="Arial"/>
              </a:rPr>
              <a:t>Tseng, john </a:t>
            </a:r>
            <a:r>
              <a:rPr lang="en-US" sz="1200" b="1" dirty="0" smtClean="0">
                <a:solidFill>
                  <a:srgbClr val="000000"/>
                </a:solidFill>
                <a:ea typeface="ＭＳ Ｐゴシック"/>
                <a:cs typeface="Arial"/>
              </a:rPr>
              <a:t>Hancock</a:t>
            </a:r>
            <a:endParaRPr lang="en-US" sz="1200" b="1" dirty="0">
              <a:solidFill>
                <a:srgbClr val="000000"/>
              </a:solidFill>
              <a:ea typeface="ＭＳ Ｐゴシック"/>
              <a:cs typeface="Arial"/>
            </a:endParaRPr>
          </a:p>
        </p:txBody>
      </p:sp>
    </p:spTree>
    <p:extLst>
      <p:ext uri="{BB962C8B-B14F-4D97-AF65-F5344CB8AC3E}">
        <p14:creationId xmlns:p14="http://schemas.microsoft.com/office/powerpoint/2010/main" val="35927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6">
                                            <p:txEl>
                                              <p:pRg st="9" end="9"/>
                                            </p:txEl>
                                          </p:spTgt>
                                        </p:tgtEl>
                                        <p:attrNameLst>
                                          <p:attrName>style.visibility</p:attrName>
                                        </p:attrNameLst>
                                      </p:cBhvr>
                                      <p:to>
                                        <p:strVal val="visible"/>
                                      </p:to>
                                    </p:set>
                                    <p:animEffect transition="in" filter="fade">
                                      <p:cBhvr>
                                        <p:cTn id="7" dur="1000"/>
                                        <p:tgtEl>
                                          <p:spTgt spid="38916">
                                            <p:txEl>
                                              <p:pRg st="9" end="9"/>
                                            </p:txEl>
                                          </p:spTgt>
                                        </p:tgtEl>
                                      </p:cBhvr>
                                    </p:animEffect>
                                    <p:anim calcmode="lin" valueType="num">
                                      <p:cBhvr>
                                        <p:cTn id="8" dur="1000" fill="hold"/>
                                        <p:tgtEl>
                                          <p:spTgt spid="38916">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891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8916">
                                            <p:txEl>
                                              <p:pRg st="9" end="9"/>
                                            </p:txEl>
                                          </p:spTgt>
                                        </p:tgtEl>
                                        <p:attrNameLst>
                                          <p:attrName>style.visibility</p:attrName>
                                        </p:attrNameLst>
                                      </p:cBhvr>
                                      <p:to>
                                        <p:strVal val="visible"/>
                                      </p:to>
                                    </p:set>
                                    <p:animEffect transition="in" filter="fade">
                                      <p:cBhvr>
                                        <p:cTn id="14" dur="2000"/>
                                        <p:tgtEl>
                                          <p:spTgt spid="38916">
                                            <p:txEl>
                                              <p:pRg st="9" end="9"/>
                                            </p:txEl>
                                          </p:spTgt>
                                        </p:tgtEl>
                                      </p:cBhvr>
                                    </p:animEffect>
                                    <p:anim calcmode="lin" valueType="num">
                                      <p:cBhvr>
                                        <p:cTn id="15" dur="2000" fill="hold"/>
                                        <p:tgtEl>
                                          <p:spTgt spid="38916">
                                            <p:txEl>
                                              <p:pRg st="9" end="9"/>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8916">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Education Initiative</a:t>
            </a:r>
            <a:endParaRPr lang="en-CA" dirty="0"/>
          </a:p>
        </p:txBody>
      </p:sp>
      <p:sp>
        <p:nvSpPr>
          <p:cNvPr id="4" name="Rectangle 3"/>
          <p:cNvSpPr/>
          <p:nvPr/>
        </p:nvSpPr>
        <p:spPr>
          <a:xfrm>
            <a:off x="304800" y="2628781"/>
            <a:ext cx="8686800" cy="3400931"/>
          </a:xfrm>
          <a:prstGeom prst="rect">
            <a:avLst/>
          </a:prstGeom>
        </p:spPr>
        <p:txBody>
          <a:bodyPr wrap="square" anchor="ctr" anchorCtr="1">
            <a:spAutoFit/>
          </a:bodyPr>
          <a:lstStyle/>
          <a:p>
            <a:pPr algn="ctr"/>
            <a:r>
              <a:rPr lang="en-US" sz="3200" dirty="0">
                <a:solidFill>
                  <a:schemeClr val="bg2"/>
                </a:solidFill>
                <a:latin typeface="Arial Black" panose="020B0A04020102020204" pitchFamily="34" charset="0"/>
              </a:rPr>
              <a:t>NEWS </a:t>
            </a:r>
            <a:r>
              <a:rPr lang="en-US" sz="3200" dirty="0" smtClean="0">
                <a:solidFill>
                  <a:schemeClr val="bg2"/>
                </a:solidFill>
                <a:latin typeface="Arial Black" panose="020B0A04020102020204" pitchFamily="34" charset="0"/>
              </a:rPr>
              <a:t>FLASH!!</a:t>
            </a:r>
          </a:p>
          <a:p>
            <a:endParaRPr lang="en-CA" sz="1500" dirty="0">
              <a:solidFill>
                <a:schemeClr val="bg2"/>
              </a:solidFill>
            </a:endParaRPr>
          </a:p>
          <a:p>
            <a:pPr algn="ctr"/>
            <a:r>
              <a:rPr lang="en-US" sz="3200" b="1" dirty="0" smtClean="0"/>
              <a:t>LOMA online </a:t>
            </a:r>
            <a:r>
              <a:rPr lang="en-US" sz="3200" b="1" dirty="0"/>
              <a:t>courses </a:t>
            </a:r>
            <a:r>
              <a:rPr lang="en-US" sz="3200" b="1" dirty="0" smtClean="0"/>
              <a:t>for </a:t>
            </a:r>
          </a:p>
          <a:p>
            <a:pPr algn="ctr"/>
            <a:r>
              <a:rPr lang="en-US" sz="3200" b="1" dirty="0" smtClean="0"/>
              <a:t>Reinsurance supplement </a:t>
            </a:r>
            <a:r>
              <a:rPr lang="en-US" sz="3200" b="1" i="1" dirty="0" smtClean="0"/>
              <a:t>now at a reduced </a:t>
            </a:r>
            <a:r>
              <a:rPr lang="en-US" sz="3200" b="1" i="1" dirty="0"/>
              <a:t>cost of $</a:t>
            </a:r>
            <a:r>
              <a:rPr lang="en-US" sz="3200" b="1" i="1" dirty="0" smtClean="0"/>
              <a:t>100!</a:t>
            </a:r>
            <a:r>
              <a:rPr lang="en-US" sz="3200" b="1" dirty="0"/>
              <a:t>	</a:t>
            </a:r>
            <a:endParaRPr lang="en-US" sz="3200" b="1" dirty="0" smtClean="0"/>
          </a:p>
          <a:p>
            <a:pPr algn="ctr"/>
            <a:r>
              <a:rPr lang="en-US" sz="3200" dirty="0" smtClean="0"/>
              <a:t>.</a:t>
            </a:r>
            <a:endParaRPr lang="en-US" sz="3200" b="1" dirty="0" smtClean="0"/>
          </a:p>
          <a:p>
            <a:pPr algn="ctr"/>
            <a:endParaRPr lang="en-US" sz="3200" b="1" dirty="0" smtClean="0"/>
          </a:p>
          <a:p>
            <a:endParaRPr lang="en-US" sz="8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800"/>
            <a:ext cx="670559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7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Education Initiative</a:t>
            </a:r>
            <a:endParaRPr lang="en-CA" dirty="0"/>
          </a:p>
        </p:txBody>
      </p:sp>
      <p:sp>
        <p:nvSpPr>
          <p:cNvPr id="4" name="Rectangle 3"/>
          <p:cNvSpPr/>
          <p:nvPr/>
        </p:nvSpPr>
        <p:spPr>
          <a:xfrm>
            <a:off x="4343400" y="1219200"/>
            <a:ext cx="4572000" cy="600164"/>
          </a:xfrm>
          <a:prstGeom prst="rect">
            <a:avLst/>
          </a:prstGeom>
        </p:spPr>
        <p:txBody>
          <a:bodyPr>
            <a:spAutoFit/>
          </a:bodyPr>
          <a:lstStyle/>
          <a:p>
            <a:r>
              <a:rPr lang="en-CA" sz="1100" i="1" u="sng" dirty="0">
                <a:solidFill>
                  <a:srgbClr val="0070C0"/>
                </a:solidFill>
              </a:rPr>
              <a:t>http://learning.loma.org/public/SearchResults.aspx?CTGYLCL_CATEGORY_ID=DA28E2A4D4C947DBA225A9752C9C8954&amp;CNTLCL_LOCALE_ID=en-us</a:t>
            </a:r>
          </a:p>
        </p:txBody>
      </p:sp>
      <p:sp>
        <p:nvSpPr>
          <p:cNvPr id="6" name="Rectangle 5"/>
          <p:cNvSpPr/>
          <p:nvPr/>
        </p:nvSpPr>
        <p:spPr>
          <a:xfrm>
            <a:off x="228600" y="1295400"/>
            <a:ext cx="3962400" cy="646331"/>
          </a:xfrm>
          <a:prstGeom prst="rect">
            <a:avLst/>
          </a:prstGeom>
        </p:spPr>
        <p:txBody>
          <a:bodyPr wrap="square">
            <a:spAutoFit/>
          </a:bodyPr>
          <a:lstStyle/>
          <a:p>
            <a:r>
              <a:rPr lang="en-US" dirty="0"/>
              <a:t>The new website is </a:t>
            </a:r>
            <a:r>
              <a:rPr lang="en-US" u="sng" dirty="0">
                <a:hlinkClick r:id="rId2"/>
              </a:rPr>
              <a:t>www.loma.org</a:t>
            </a:r>
            <a:r>
              <a:rPr lang="en-US" dirty="0"/>
              <a:t>, under LOMA LEARNING SYSTEM</a:t>
            </a:r>
            <a:endParaRPr lang="en-CA"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94466"/>
            <a:ext cx="56959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5" y="4051420"/>
            <a:ext cx="58769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Notched Right Arrow 14"/>
          <p:cNvSpPr/>
          <p:nvPr/>
        </p:nvSpPr>
        <p:spPr bwMode="auto">
          <a:xfrm>
            <a:off x="186794" y="4340285"/>
            <a:ext cx="1929871" cy="908170"/>
          </a:xfrm>
          <a:prstGeom prst="notchedRightArrow">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dirty="0" smtClean="0">
                <a:ln>
                  <a:noFill/>
                </a:ln>
                <a:effectLst/>
                <a:latin typeface="Arial" charset="0"/>
                <a:cs typeface="Arial" charset="0"/>
              </a:rPr>
              <a:t>In Course Collection</a:t>
            </a:r>
          </a:p>
        </p:txBody>
      </p:sp>
    </p:spTree>
    <p:extLst>
      <p:ext uri="{BB962C8B-B14F-4D97-AF65-F5344CB8AC3E}">
        <p14:creationId xmlns:p14="http://schemas.microsoft.com/office/powerpoint/2010/main" val="629642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dirty="0">
                <a:latin typeface="+mn-lt"/>
                <a:ea typeface="+mj-ea"/>
                <a:cs typeface="+mj-cs"/>
              </a:rPr>
              <a:t>Agenda</a:t>
            </a:r>
            <a:endParaRPr lang="en-US" dirty="0">
              <a:latin typeface="+mn-lt"/>
              <a:ea typeface="+mj-ea"/>
              <a:cs typeface="+mj-cs"/>
            </a:endParaRPr>
          </a:p>
        </p:txBody>
      </p:sp>
      <p:sp>
        <p:nvSpPr>
          <p:cNvPr id="70659" name="Text Placeholder 2"/>
          <p:cNvSpPr>
            <a:spLocks noGrp="1"/>
          </p:cNvSpPr>
          <p:nvPr>
            <p:ph type="body" idx="4294967295"/>
          </p:nvPr>
        </p:nvSpPr>
        <p:spPr>
          <a:xfrm>
            <a:off x="533400" y="1143000"/>
            <a:ext cx="8139112" cy="4953000"/>
          </a:xfrm>
        </p:spPr>
        <p:txBody>
          <a:bodyPr/>
          <a:lstStyle/>
          <a:p>
            <a:pPr lvl="0"/>
            <a:r>
              <a:rPr lang="en-US" sz="1500" b="1" dirty="0" smtClean="0"/>
              <a:t>1:00PM </a:t>
            </a:r>
            <a:r>
              <a:rPr lang="en-US" sz="1500" b="1" dirty="0"/>
              <a:t>– </a:t>
            </a:r>
            <a:r>
              <a:rPr lang="en-US" sz="1500" b="1" dirty="0" smtClean="0"/>
              <a:t>3:00PM</a:t>
            </a:r>
            <a:r>
              <a:rPr lang="en-US" sz="1500" dirty="0" smtClean="0"/>
              <a:t> </a:t>
            </a:r>
            <a:endParaRPr lang="en-US" sz="800" dirty="0"/>
          </a:p>
          <a:p>
            <a:pPr lvl="1">
              <a:buClr>
                <a:srgbClr val="002060"/>
              </a:buClr>
            </a:pPr>
            <a:r>
              <a:rPr lang="en-US" sz="1600" b="1" dirty="0" smtClean="0"/>
              <a:t>Welcome </a:t>
            </a:r>
            <a:r>
              <a:rPr lang="en-US" sz="1600" b="1" dirty="0"/>
              <a:t>and </a:t>
            </a:r>
            <a:r>
              <a:rPr lang="en-US" sz="1600" b="1" dirty="0" smtClean="0"/>
              <a:t>Introductions [Greg LaRochelle, Chair]</a:t>
            </a:r>
            <a:r>
              <a:rPr lang="en-US" sz="1600" dirty="0" smtClean="0"/>
              <a:t> </a:t>
            </a:r>
            <a:endParaRPr lang="en-US" sz="1600" dirty="0"/>
          </a:p>
          <a:p>
            <a:pPr marL="471487" lvl="1" indent="0">
              <a:buClr>
                <a:srgbClr val="002060"/>
              </a:buClr>
              <a:buNone/>
            </a:pPr>
            <a:endParaRPr lang="en-US" sz="800" dirty="0"/>
          </a:p>
          <a:p>
            <a:pPr lvl="2">
              <a:buClr>
                <a:srgbClr val="002060"/>
              </a:buClr>
            </a:pPr>
            <a:r>
              <a:rPr lang="en-US" sz="1600" b="1" dirty="0" smtClean="0"/>
              <a:t>Organization Update	</a:t>
            </a:r>
            <a:r>
              <a:rPr lang="en-US" sz="1600" b="1" dirty="0"/>
              <a:t>	</a:t>
            </a:r>
            <a:r>
              <a:rPr lang="en-US" sz="1600" b="1" dirty="0" smtClean="0"/>
              <a:t>[Greg LaRochelle]</a:t>
            </a:r>
            <a:r>
              <a:rPr lang="en-US" sz="1600" dirty="0" smtClean="0"/>
              <a:t> </a:t>
            </a:r>
          </a:p>
          <a:p>
            <a:pPr marL="909637" lvl="2" indent="0">
              <a:buClr>
                <a:srgbClr val="002060"/>
              </a:buClr>
              <a:buNone/>
            </a:pPr>
            <a:endParaRPr lang="en-US" sz="800" b="1" dirty="0" smtClean="0"/>
          </a:p>
          <a:p>
            <a:pPr lvl="2">
              <a:buClr>
                <a:srgbClr val="002060"/>
              </a:buClr>
            </a:pPr>
            <a:r>
              <a:rPr lang="en-US" sz="1600" b="1" dirty="0" smtClean="0"/>
              <a:t>Financial Report 		[Greg LaRochelle]</a:t>
            </a:r>
            <a:r>
              <a:rPr lang="en-US" sz="1600" dirty="0" smtClean="0"/>
              <a:t> </a:t>
            </a:r>
          </a:p>
          <a:p>
            <a:pPr marL="909637" lvl="2" indent="0">
              <a:buClr>
                <a:srgbClr val="002060"/>
              </a:buClr>
              <a:buNone/>
            </a:pPr>
            <a:endParaRPr lang="en-US" sz="800" dirty="0" smtClean="0"/>
          </a:p>
          <a:p>
            <a:pPr lvl="2">
              <a:buClr>
                <a:srgbClr val="002060"/>
              </a:buClr>
            </a:pPr>
            <a:r>
              <a:rPr lang="en-US" sz="1600" b="1" dirty="0" smtClean="0"/>
              <a:t>Communications/Website	[Karen Rotondi]</a:t>
            </a:r>
            <a:r>
              <a:rPr lang="en-US" sz="1600" dirty="0" smtClean="0"/>
              <a:t> </a:t>
            </a:r>
          </a:p>
          <a:p>
            <a:pPr marL="909637" lvl="2" indent="0">
              <a:buClr>
                <a:srgbClr val="002060"/>
              </a:buClr>
              <a:buNone/>
            </a:pPr>
            <a:endParaRPr lang="en-US" sz="800" dirty="0"/>
          </a:p>
          <a:p>
            <a:pPr lvl="2">
              <a:buClr>
                <a:srgbClr val="002060"/>
              </a:buClr>
            </a:pPr>
            <a:r>
              <a:rPr lang="en-US" sz="1600" b="1" dirty="0" smtClean="0"/>
              <a:t>Planning			[Kelly Priest]</a:t>
            </a:r>
            <a:r>
              <a:rPr lang="en-US" sz="1600" dirty="0" smtClean="0"/>
              <a:t> </a:t>
            </a:r>
          </a:p>
          <a:p>
            <a:pPr marL="909637" lvl="2" indent="0">
              <a:buClr>
                <a:srgbClr val="002060"/>
              </a:buClr>
              <a:buNone/>
            </a:pPr>
            <a:endParaRPr lang="en-US" sz="800" dirty="0"/>
          </a:p>
          <a:p>
            <a:pPr lvl="2">
              <a:buClr>
                <a:srgbClr val="002060"/>
              </a:buClr>
            </a:pPr>
            <a:r>
              <a:rPr lang="en-US" sz="1600" b="1" dirty="0"/>
              <a:t>Initiatives </a:t>
            </a:r>
            <a:r>
              <a:rPr lang="en-US" sz="1600" b="1" dirty="0" smtClean="0"/>
              <a:t>Updates		[Eddie Martinez, </a:t>
            </a:r>
            <a:r>
              <a:rPr lang="en-US" sz="1600" b="1" dirty="0"/>
              <a:t>Vice-Chair]</a:t>
            </a:r>
            <a:r>
              <a:rPr lang="en-US" sz="1600" dirty="0"/>
              <a:t> </a:t>
            </a:r>
            <a:endParaRPr lang="en-US" sz="1600" dirty="0" smtClean="0"/>
          </a:p>
          <a:p>
            <a:pPr marL="909637" lvl="2" indent="0">
              <a:buClr>
                <a:srgbClr val="002060"/>
              </a:buClr>
              <a:buNone/>
            </a:pPr>
            <a:endParaRPr lang="en-US" sz="500" dirty="0"/>
          </a:p>
          <a:p>
            <a:pPr lvl="3">
              <a:buClr>
                <a:srgbClr val="002060"/>
              </a:buClr>
              <a:buFont typeface="Wingdings" panose="05000000000000000000" pitchFamily="2" charset="2"/>
              <a:buChar char="§"/>
            </a:pPr>
            <a:r>
              <a:rPr lang="en-US" b="1" dirty="0"/>
              <a:t>Post Level Term	 	</a:t>
            </a:r>
            <a:r>
              <a:rPr lang="en-US" b="1" dirty="0" smtClean="0"/>
              <a:t>[Eddie Martinez for BP]</a:t>
            </a:r>
            <a:endParaRPr lang="en-US" b="1" dirty="0"/>
          </a:p>
          <a:p>
            <a:pPr lvl="3">
              <a:buClr>
                <a:srgbClr val="002060"/>
              </a:buClr>
              <a:buFont typeface="Wingdings" panose="05000000000000000000" pitchFamily="2" charset="2"/>
              <a:buChar char="§"/>
            </a:pPr>
            <a:r>
              <a:rPr lang="en-US" b="1" dirty="0" smtClean="0"/>
              <a:t>Risk </a:t>
            </a:r>
            <a:r>
              <a:rPr lang="en-US" b="1" dirty="0"/>
              <a:t>Management </a:t>
            </a:r>
            <a:r>
              <a:rPr lang="en-US" b="1" dirty="0" smtClean="0"/>
              <a:t>		[Lynn Martone, </a:t>
            </a:r>
            <a:r>
              <a:rPr lang="en-US" b="1" dirty="0"/>
              <a:t>Lead]</a:t>
            </a:r>
            <a:r>
              <a:rPr lang="en-US" dirty="0"/>
              <a:t> </a:t>
            </a:r>
          </a:p>
          <a:p>
            <a:pPr lvl="3">
              <a:buClr>
                <a:srgbClr val="002060"/>
              </a:buClr>
              <a:buFont typeface="Wingdings" panose="05000000000000000000" pitchFamily="2" charset="2"/>
              <a:buChar char="§"/>
            </a:pPr>
            <a:r>
              <a:rPr lang="en-US" b="1" dirty="0" smtClean="0"/>
              <a:t>Education 		[</a:t>
            </a:r>
            <a:r>
              <a:rPr lang="en-US" b="1" dirty="0"/>
              <a:t>Dalia Khoury, Lead]</a:t>
            </a:r>
            <a:r>
              <a:rPr lang="en-US" dirty="0"/>
              <a:t> </a:t>
            </a:r>
            <a:endParaRPr lang="en-US" dirty="0" smtClean="0"/>
          </a:p>
          <a:p>
            <a:pPr lvl="3">
              <a:buClr>
                <a:srgbClr val="002060"/>
              </a:buClr>
              <a:buFont typeface="Wingdings" panose="05000000000000000000" pitchFamily="2" charset="2"/>
              <a:buChar char="§"/>
            </a:pPr>
            <a:r>
              <a:rPr lang="en-US" b="1" dirty="0"/>
              <a:t>Data Initiative 		[Rhonda Nielsen-Jackson</a:t>
            </a:r>
            <a:r>
              <a:rPr lang="en-US" b="1" dirty="0" smtClean="0"/>
              <a:t>]</a:t>
            </a:r>
          </a:p>
          <a:p>
            <a:pPr lvl="3">
              <a:buClr>
                <a:srgbClr val="002060"/>
              </a:buClr>
              <a:buFont typeface="Wingdings" panose="05000000000000000000" pitchFamily="2" charset="2"/>
              <a:buChar char="§"/>
            </a:pPr>
            <a:r>
              <a:rPr lang="en-US" b="1" dirty="0" smtClean="0"/>
              <a:t>Brainstorming on new initiatives </a:t>
            </a:r>
            <a:endParaRPr lang="en-US" dirty="0"/>
          </a:p>
          <a:p>
            <a:pPr marL="1389063" lvl="3" indent="0">
              <a:buClr>
                <a:srgbClr val="002060"/>
              </a:buClr>
              <a:buNone/>
            </a:pPr>
            <a:endParaRPr lang="en-US" sz="800" dirty="0"/>
          </a:p>
          <a:p>
            <a:pPr lvl="2">
              <a:buClr>
                <a:srgbClr val="002060"/>
              </a:buClr>
            </a:pPr>
            <a:r>
              <a:rPr lang="en-US" sz="1600" b="1" dirty="0" smtClean="0"/>
              <a:t>Committee and Initiative breakout sessions [All Attendees]</a:t>
            </a:r>
            <a:r>
              <a:rPr lang="en-US" sz="1600" dirty="0" smtClean="0"/>
              <a:t> </a:t>
            </a:r>
          </a:p>
          <a:p>
            <a:pPr marL="909637" lvl="2" indent="0">
              <a:buClr>
                <a:srgbClr val="002060"/>
              </a:buClr>
              <a:buNone/>
            </a:pPr>
            <a:endParaRPr lang="en-US" sz="800" dirty="0"/>
          </a:p>
          <a:p>
            <a:pPr lvl="2">
              <a:buClr>
                <a:srgbClr val="002060"/>
              </a:buClr>
            </a:pPr>
            <a:r>
              <a:rPr lang="en-US" sz="1600" b="1" dirty="0"/>
              <a:t>Committee and Initiative reports </a:t>
            </a:r>
            <a:r>
              <a:rPr lang="en-US" sz="1600" b="1" dirty="0" smtClean="0"/>
              <a:t>	[Kelly, Dalia, Lynn, Rhonda]</a:t>
            </a:r>
            <a:r>
              <a:rPr lang="en-US" sz="1600" dirty="0" smtClean="0"/>
              <a:t> </a:t>
            </a:r>
          </a:p>
          <a:p>
            <a:pPr marL="909637" lvl="2" indent="0">
              <a:buClr>
                <a:srgbClr val="002060"/>
              </a:buClr>
              <a:buNone/>
            </a:pPr>
            <a:endParaRPr lang="en-US" sz="800" dirty="0"/>
          </a:p>
          <a:p>
            <a:pPr eaLnBrk="1" hangingPunct="1">
              <a:lnSpc>
                <a:spcPct val="90000"/>
              </a:lnSpc>
            </a:pPr>
            <a:r>
              <a:rPr lang="en-US" altLang="en-US" sz="1500" b="1" dirty="0" smtClean="0"/>
              <a:t>3:00 Adjourn Day</a:t>
            </a:r>
            <a:endParaRPr lang="en-US" altLang="en-US" sz="1050" b="1" dirty="0">
              <a:solidFill>
                <a:schemeClr val="bg2"/>
              </a:solidFill>
            </a:endParaRPr>
          </a:p>
        </p:txBody>
      </p:sp>
    </p:spTree>
    <p:extLst>
      <p:ext uri="{BB962C8B-B14F-4D97-AF65-F5344CB8AC3E}">
        <p14:creationId xmlns:p14="http://schemas.microsoft.com/office/powerpoint/2010/main" val="54428571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143000"/>
          </a:xfrm>
        </p:spPr>
        <p:txBody>
          <a:bodyPr/>
          <a:lstStyle/>
          <a:p>
            <a:r>
              <a:rPr lang="en-CA" b="1" dirty="0" smtClean="0"/>
              <a:t>Education- Reinsurance Course Collection</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3" y="2463678"/>
            <a:ext cx="74676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04747"/>
            <a:ext cx="5583457" cy="694505"/>
          </a:xfrm>
          <a:prstGeom prst="rect">
            <a:avLst/>
          </a:prstGeom>
          <a:noFill/>
          <a:ln w="31750">
            <a:solidFill>
              <a:srgbClr val="C00000"/>
            </a:solidFill>
            <a:prstDash val="sysDash"/>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142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58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42900" y="533400"/>
            <a:ext cx="8458200" cy="1143000"/>
          </a:xfrm>
          <a:prstGeom prst="rect">
            <a:avLst/>
          </a:prstGeom>
        </p:spPr>
        <p:txBody>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CA" b="1" kern="0" dirty="0" smtClean="0"/>
              <a:t>Education</a:t>
            </a:r>
            <a:endParaRPr lang="en-US" kern="0" dirty="0"/>
          </a:p>
        </p:txBody>
      </p:sp>
    </p:spTree>
    <p:extLst>
      <p:ext uri="{BB962C8B-B14F-4D97-AF65-F5344CB8AC3E}">
        <p14:creationId xmlns:p14="http://schemas.microsoft.com/office/powerpoint/2010/main" val="452242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76200"/>
            <a:ext cx="8763000" cy="12192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rgbClr val="FF0000"/>
              </a:solidFill>
              <a:effectLst/>
              <a:latin typeface="Arial" charset="0"/>
              <a:cs typeface="Arial"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5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28600" y="152400"/>
            <a:ext cx="8458200" cy="1143000"/>
          </a:xfrm>
          <a:prstGeom prst="rect">
            <a:avLst/>
          </a:prstGeom>
        </p:spPr>
        <p:txBody>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CA" sz="2000" b="1" kern="0" dirty="0" smtClean="0"/>
              <a:t>Education</a:t>
            </a:r>
            <a:endParaRPr lang="en-US" sz="2000" kern="0" dirty="0"/>
          </a:p>
        </p:txBody>
      </p:sp>
    </p:spTree>
    <p:extLst>
      <p:ext uri="{BB962C8B-B14F-4D97-AF65-F5344CB8AC3E}">
        <p14:creationId xmlns:p14="http://schemas.microsoft.com/office/powerpoint/2010/main" val="2710856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2604"/>
            <a:ext cx="8282260" cy="516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65750" y="457200"/>
            <a:ext cx="8458200" cy="1143000"/>
          </a:xfrm>
          <a:prstGeom prst="rect">
            <a:avLst/>
          </a:prstGeom>
        </p:spPr>
        <p:txBody>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CA" sz="2000" b="1" kern="0" dirty="0" smtClean="0"/>
              <a:t>Education</a:t>
            </a:r>
            <a:endParaRPr lang="en-US" sz="2000" kern="0" dirty="0"/>
          </a:p>
        </p:txBody>
      </p:sp>
    </p:spTree>
    <p:extLst>
      <p:ext uri="{BB962C8B-B14F-4D97-AF65-F5344CB8AC3E}">
        <p14:creationId xmlns:p14="http://schemas.microsoft.com/office/powerpoint/2010/main" val="2312457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838200"/>
            <a:ext cx="8458200" cy="381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rgbClr val="FF0000"/>
              </a:solidFill>
              <a:effectLst/>
              <a:latin typeface="Arial" charset="0"/>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44" y="647353"/>
            <a:ext cx="8562911" cy="582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34039" y="381000"/>
            <a:ext cx="8458200" cy="1143000"/>
          </a:xfrm>
          <a:prstGeom prst="rect">
            <a:avLst/>
          </a:prstGeom>
        </p:spPr>
        <p:txBody>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CA" sz="1600" b="1" kern="0" dirty="0" smtClean="0"/>
              <a:t>Education</a:t>
            </a:r>
            <a:endParaRPr lang="en-US" sz="1600" kern="0" dirty="0"/>
          </a:p>
        </p:txBody>
      </p:sp>
    </p:spTree>
    <p:extLst>
      <p:ext uri="{BB962C8B-B14F-4D97-AF65-F5344CB8AC3E}">
        <p14:creationId xmlns:p14="http://schemas.microsoft.com/office/powerpoint/2010/main" val="232338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Education Initiative</a:t>
            </a:r>
            <a:endParaRPr lang="en-CA" dirty="0"/>
          </a:p>
        </p:txBody>
      </p:sp>
      <p:sp>
        <p:nvSpPr>
          <p:cNvPr id="3" name="Content Placeholder 2"/>
          <p:cNvSpPr>
            <a:spLocks noGrp="1"/>
          </p:cNvSpPr>
          <p:nvPr>
            <p:ph idx="1"/>
          </p:nvPr>
        </p:nvSpPr>
        <p:spPr>
          <a:xfrm>
            <a:off x="381000" y="1219200"/>
            <a:ext cx="8229600" cy="4302125"/>
          </a:xfrm>
        </p:spPr>
        <p:txBody>
          <a:bodyPr/>
          <a:lstStyle/>
          <a:p>
            <a:r>
              <a:rPr lang="en-US" b="1" dirty="0" smtClean="0"/>
              <a:t>2017 initiatives</a:t>
            </a:r>
          </a:p>
          <a:p>
            <a:endParaRPr lang="en-US" b="1" dirty="0" smtClean="0"/>
          </a:p>
          <a:p>
            <a:r>
              <a:rPr lang="en-US" b="1" dirty="0" smtClean="0"/>
              <a:t>Joint venture with the Data Initiatives group</a:t>
            </a:r>
          </a:p>
          <a:p>
            <a:endParaRPr lang="en-US" b="1" dirty="0" smtClean="0"/>
          </a:p>
          <a:p>
            <a:r>
              <a:rPr lang="en-US" b="1" dirty="0" smtClean="0"/>
              <a:t>Explore options of topics that interest the RAPA audience.</a:t>
            </a:r>
          </a:p>
          <a:p>
            <a:endParaRPr lang="en-US" b="1" dirty="0" smtClean="0"/>
          </a:p>
          <a:p>
            <a:endParaRPr lang="en-US" b="1" dirty="0" smtClean="0"/>
          </a:p>
          <a:p>
            <a:endParaRPr lang="en-US" b="1" dirty="0" smtClean="0"/>
          </a:p>
          <a:p>
            <a:endParaRPr lang="en-CA" b="1" dirty="0"/>
          </a:p>
        </p:txBody>
      </p:sp>
    </p:spTree>
    <p:extLst>
      <p:ext uri="{BB962C8B-B14F-4D97-AF65-F5344CB8AC3E}">
        <p14:creationId xmlns:p14="http://schemas.microsoft.com/office/powerpoint/2010/main" val="185687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0"/>
            <a:ext cx="8229600" cy="1143000"/>
          </a:xfrm>
        </p:spPr>
        <p:txBody>
          <a:bodyPr/>
          <a:lstStyle/>
          <a:p>
            <a:r>
              <a:rPr lang="en-CA" b="1" dirty="0" smtClean="0"/>
              <a:t>Data Initiative Overview</a:t>
            </a:r>
          </a:p>
        </p:txBody>
      </p:sp>
      <p:sp>
        <p:nvSpPr>
          <p:cNvPr id="37892" name="Rectangle 4"/>
          <p:cNvSpPr>
            <a:spLocks noChangeArrowheads="1"/>
          </p:cNvSpPr>
          <p:nvPr/>
        </p:nvSpPr>
        <p:spPr bwMode="auto">
          <a:xfrm>
            <a:off x="0" y="1219200"/>
            <a:ext cx="5562600" cy="5260382"/>
          </a:xfrm>
          <a:prstGeom prst="rect">
            <a:avLst/>
          </a:prstGeom>
          <a:noFill/>
          <a:ln w="9525">
            <a:noFill/>
            <a:miter lim="800000"/>
            <a:headEnd/>
            <a:tailEnd/>
          </a:ln>
        </p:spPr>
        <p:txBody>
          <a:bodyPr lIns="91407" tIns="45704" rIns="91407" bIns="45704">
            <a:spAutoFit/>
          </a:bodyPr>
          <a:lstStyle/>
          <a:p>
            <a:pPr marL="342900" indent="-342900" algn="just">
              <a:spcAft>
                <a:spcPts val="600"/>
              </a:spcAft>
            </a:pPr>
            <a:r>
              <a:rPr lang="en-US" sz="1400" b="1" i="1" dirty="0">
                <a:latin typeface="Arial"/>
                <a:ea typeface="ＭＳ Ｐゴシック"/>
                <a:cs typeface="Arial"/>
              </a:rPr>
              <a:t>	</a:t>
            </a:r>
            <a:r>
              <a:rPr lang="en-US" sz="1400" b="1" i="1" u="sng" dirty="0">
                <a:latin typeface="Arial"/>
                <a:ea typeface="ＭＳ Ｐゴシック"/>
                <a:cs typeface="Arial"/>
              </a:rPr>
              <a:t>Purpose</a:t>
            </a:r>
            <a:endParaRPr lang="en-US" sz="1400" b="1" i="1" dirty="0">
              <a:latin typeface="Arial"/>
              <a:ea typeface="ＭＳ Ｐゴシック"/>
              <a:cs typeface="Arial"/>
            </a:endParaRPr>
          </a:p>
          <a:p>
            <a:pPr marL="342900" indent="-342900" algn="just">
              <a:lnSpc>
                <a:spcPts val="2200"/>
              </a:lnSpc>
              <a:spcAft>
                <a:spcPts val="600"/>
              </a:spcAft>
            </a:pPr>
            <a:r>
              <a:rPr lang="en-US" sz="1400" b="1" dirty="0">
                <a:latin typeface="Arial"/>
                <a:ea typeface="ＭＳ Ｐゴシック"/>
                <a:cs typeface="Arial"/>
              </a:rPr>
              <a:t>	Create a document for Guidelines for Reinsurance Reporting, in essence a document of best practices for specific areas of reinsurance administration and data quality. </a:t>
            </a:r>
            <a:endParaRPr lang="en-US" sz="1400" b="1" dirty="0" smtClean="0">
              <a:latin typeface="Arial"/>
              <a:ea typeface="ＭＳ Ｐゴシック"/>
              <a:cs typeface="Arial"/>
            </a:endParaRPr>
          </a:p>
          <a:p>
            <a:pPr marL="342900" indent="-342900" algn="just">
              <a:lnSpc>
                <a:spcPts val="2500"/>
              </a:lnSpc>
              <a:spcAft>
                <a:spcPts val="600"/>
              </a:spcAft>
            </a:pPr>
            <a:r>
              <a:rPr lang="en-US" sz="1400" b="1" dirty="0">
                <a:latin typeface="Arial"/>
                <a:ea typeface="ＭＳ Ｐゴシック"/>
                <a:cs typeface="Arial"/>
              </a:rPr>
              <a:t>	</a:t>
            </a:r>
            <a:r>
              <a:rPr lang="en-US" sz="1400" b="1" dirty="0" smtClean="0">
                <a:latin typeface="Arial"/>
                <a:ea typeface="ＭＳ Ｐゴシック"/>
                <a:cs typeface="Arial"/>
              </a:rPr>
              <a:t>The </a:t>
            </a:r>
            <a:r>
              <a:rPr lang="en-US" sz="1400" b="1" dirty="0">
                <a:latin typeface="Arial"/>
                <a:ea typeface="ＭＳ Ｐゴシック"/>
                <a:cs typeface="Arial"/>
              </a:rPr>
              <a:t>document </a:t>
            </a:r>
            <a:r>
              <a:rPr lang="en-US" sz="1400" b="1" dirty="0" smtClean="0">
                <a:latin typeface="Arial"/>
                <a:ea typeface="ＭＳ Ｐゴシック"/>
                <a:cs typeface="Arial"/>
              </a:rPr>
              <a:t> includes </a:t>
            </a:r>
            <a:r>
              <a:rPr lang="en-US" sz="1400" b="1" dirty="0">
                <a:latin typeface="Arial"/>
                <a:ea typeface="ＭＳ Ｐゴシック"/>
                <a:cs typeface="Arial"/>
              </a:rPr>
              <a:t>information, samples and realistic scenarios. Topics</a:t>
            </a:r>
            <a:r>
              <a:rPr lang="en-US" sz="1400" b="1" dirty="0" smtClean="0">
                <a:latin typeface="Arial"/>
                <a:ea typeface="ＭＳ Ｐゴシック"/>
                <a:cs typeface="Arial"/>
              </a:rPr>
              <a:t>:</a:t>
            </a:r>
          </a:p>
          <a:p>
            <a:pPr marL="800100" lvl="1" indent="-342900" algn="just">
              <a:lnSpc>
                <a:spcPts val="2500"/>
              </a:lnSpc>
              <a:spcAft>
                <a:spcPts val="600"/>
              </a:spcAft>
              <a:buFont typeface="Wingdings" pitchFamily="2" charset="2"/>
              <a:buChar char="§"/>
            </a:pPr>
            <a:r>
              <a:rPr lang="en-US" sz="1400" b="1" dirty="0" smtClean="0">
                <a:latin typeface="Arial"/>
                <a:ea typeface="ＭＳ Ｐゴシック"/>
                <a:cs typeface="Arial"/>
              </a:rPr>
              <a:t>Reporting Issues</a:t>
            </a:r>
          </a:p>
          <a:p>
            <a:pPr marL="800100" lvl="1" indent="-342900" algn="just">
              <a:lnSpc>
                <a:spcPts val="2500"/>
              </a:lnSpc>
              <a:spcAft>
                <a:spcPts val="600"/>
              </a:spcAft>
              <a:buFont typeface="Wingdings" pitchFamily="2" charset="2"/>
              <a:buChar char="§"/>
            </a:pPr>
            <a:r>
              <a:rPr lang="en-US" sz="1400" b="1" dirty="0" smtClean="0">
                <a:latin typeface="Arial"/>
                <a:ea typeface="ＭＳ Ｐゴシック"/>
                <a:cs typeface="Arial"/>
              </a:rPr>
              <a:t>Communication/Notifications</a:t>
            </a:r>
            <a:endParaRPr lang="en-US" sz="1400" b="1" dirty="0">
              <a:latin typeface="Arial"/>
              <a:ea typeface="ＭＳ Ｐゴシック"/>
              <a:cs typeface="Arial"/>
            </a:endParaRPr>
          </a:p>
          <a:p>
            <a:pPr marL="800100" lvl="1" indent="-342900" algn="just">
              <a:lnSpc>
                <a:spcPts val="2500"/>
              </a:lnSpc>
              <a:spcAft>
                <a:spcPts val="600"/>
              </a:spcAft>
              <a:buFont typeface="Wingdings" pitchFamily="2" charset="2"/>
              <a:buChar char="§"/>
            </a:pPr>
            <a:r>
              <a:rPr lang="en-US" sz="1400" b="1" dirty="0">
                <a:latin typeface="Arial"/>
                <a:ea typeface="ＭＳ Ｐゴシック"/>
                <a:cs typeface="Arial"/>
              </a:rPr>
              <a:t>Data </a:t>
            </a:r>
            <a:r>
              <a:rPr lang="en-US" sz="1400" b="1" dirty="0" smtClean="0">
                <a:latin typeface="Arial"/>
                <a:ea typeface="ＭＳ Ｐゴシック"/>
                <a:cs typeface="Arial"/>
              </a:rPr>
              <a:t>Quality</a:t>
            </a:r>
            <a:endParaRPr lang="en-US" sz="1400" b="1" dirty="0">
              <a:latin typeface="Arial"/>
              <a:ea typeface="ＭＳ Ｐゴシック"/>
              <a:cs typeface="Arial"/>
            </a:endParaRPr>
          </a:p>
          <a:p>
            <a:pPr marL="800100" lvl="1" indent="-342900" algn="just">
              <a:lnSpc>
                <a:spcPts val="2500"/>
              </a:lnSpc>
              <a:spcAft>
                <a:spcPts val="600"/>
              </a:spcAft>
              <a:buFont typeface="Wingdings" pitchFamily="2" charset="2"/>
              <a:buChar char="§"/>
            </a:pPr>
            <a:r>
              <a:rPr lang="en-US" sz="1400" b="1" dirty="0" smtClean="0">
                <a:latin typeface="Arial"/>
                <a:ea typeface="ＭＳ Ｐゴシック"/>
                <a:cs typeface="Arial"/>
              </a:rPr>
              <a:t>Conversions</a:t>
            </a:r>
            <a:endParaRPr lang="en-US" sz="1400" b="1" dirty="0">
              <a:latin typeface="Arial"/>
              <a:ea typeface="ＭＳ Ｐゴシック"/>
              <a:cs typeface="Arial"/>
            </a:endParaRPr>
          </a:p>
          <a:p>
            <a:pPr marL="800100" lvl="1" indent="-342900" algn="just">
              <a:lnSpc>
                <a:spcPts val="2500"/>
              </a:lnSpc>
              <a:spcAft>
                <a:spcPts val="600"/>
              </a:spcAft>
              <a:buFont typeface="Wingdings" pitchFamily="2" charset="2"/>
              <a:buChar char="§"/>
            </a:pPr>
            <a:r>
              <a:rPr lang="en-US" sz="1400" b="1" dirty="0">
                <a:latin typeface="Arial"/>
                <a:ea typeface="ＭＳ Ｐゴシック"/>
                <a:cs typeface="Arial"/>
              </a:rPr>
              <a:t>Taking a Treaty from paper to system </a:t>
            </a:r>
            <a:r>
              <a:rPr lang="en-US" sz="1400" b="1" dirty="0" smtClean="0">
                <a:latin typeface="Arial"/>
                <a:ea typeface="ＭＳ Ｐゴシック"/>
                <a:cs typeface="Arial"/>
              </a:rPr>
              <a:t>implementation</a:t>
            </a:r>
            <a:endParaRPr lang="en-US" sz="1400" b="1" dirty="0">
              <a:latin typeface="Arial"/>
              <a:ea typeface="ＭＳ Ｐゴシック"/>
              <a:cs typeface="Arial"/>
            </a:endParaRPr>
          </a:p>
          <a:p>
            <a:pPr marL="800100" lvl="1" indent="-342900" algn="just">
              <a:lnSpc>
                <a:spcPts val="2500"/>
              </a:lnSpc>
              <a:spcAft>
                <a:spcPts val="600"/>
              </a:spcAft>
              <a:buFont typeface="Wingdings" pitchFamily="2" charset="2"/>
              <a:buChar char="§"/>
            </a:pPr>
            <a:r>
              <a:rPr lang="en-US" sz="1400" b="1" dirty="0" smtClean="0">
                <a:latin typeface="Arial"/>
                <a:ea typeface="ＭＳ Ｐゴシック"/>
                <a:cs typeface="Arial"/>
              </a:rPr>
              <a:t>Samples </a:t>
            </a:r>
            <a:r>
              <a:rPr lang="en-US" sz="1400" b="1" dirty="0">
                <a:latin typeface="Arial"/>
                <a:ea typeface="ＭＳ Ｐゴシック"/>
                <a:cs typeface="Arial"/>
              </a:rPr>
              <a:t>of typical reinsurance reporting, i.e. Policy Exhibit, Transaction files, </a:t>
            </a:r>
            <a:r>
              <a:rPr lang="en-US" sz="1400" b="1" dirty="0" err="1" smtClean="0">
                <a:latin typeface="Arial"/>
                <a:ea typeface="ＭＳ Ｐゴシック"/>
                <a:cs typeface="Arial"/>
              </a:rPr>
              <a:t>etc</a:t>
            </a:r>
            <a:endParaRPr lang="en-US" sz="1400" b="1" dirty="0">
              <a:latin typeface="Arial"/>
              <a:ea typeface="ＭＳ Ｐゴシック"/>
              <a:cs typeface="Arial"/>
            </a:endParaRPr>
          </a:p>
          <a:p>
            <a:pPr marL="342900" indent="-342900" algn="just">
              <a:spcAft>
                <a:spcPts val="600"/>
              </a:spcAft>
              <a:buFont typeface="Wingdings" pitchFamily="2" charset="2"/>
              <a:buNone/>
            </a:pPr>
            <a:r>
              <a:rPr lang="en-US" sz="1600" b="1" dirty="0">
                <a:latin typeface="Calibri" pitchFamily="34" charset="0"/>
                <a:ea typeface="ＭＳ Ｐゴシック"/>
                <a:cs typeface="ＭＳ Ｐゴシック"/>
              </a:rPr>
              <a:t>		</a:t>
            </a:r>
          </a:p>
        </p:txBody>
      </p:sp>
      <p:sp>
        <p:nvSpPr>
          <p:cNvPr id="37893" name="Rectangle 4"/>
          <p:cNvSpPr>
            <a:spLocks noChangeArrowheads="1"/>
          </p:cNvSpPr>
          <p:nvPr/>
        </p:nvSpPr>
        <p:spPr bwMode="auto">
          <a:xfrm>
            <a:off x="5867400" y="1219200"/>
            <a:ext cx="2971800" cy="4396556"/>
          </a:xfrm>
          <a:prstGeom prst="rect">
            <a:avLst/>
          </a:prstGeom>
          <a:noFill/>
          <a:ln w="9525">
            <a:solidFill>
              <a:schemeClr val="tx1"/>
            </a:solidFill>
            <a:miter lim="800000"/>
            <a:headEnd/>
            <a:tailEnd/>
          </a:ln>
        </p:spPr>
        <p:txBody>
          <a:bodyPr wrap="square" lIns="91407" tIns="45704" rIns="91407" bIns="45704">
            <a:spAutoFit/>
          </a:bodyPr>
          <a:lstStyle/>
          <a:p>
            <a:pPr algn="ctr">
              <a:lnSpc>
                <a:spcPct val="70000"/>
              </a:lnSpc>
              <a:spcBef>
                <a:spcPts val="600"/>
              </a:spcBef>
              <a:spcAft>
                <a:spcPts val="600"/>
              </a:spcAft>
            </a:pPr>
            <a:r>
              <a:rPr lang="en-US" sz="1100" b="1" u="sng" dirty="0" smtClean="0">
                <a:latin typeface="Arial"/>
                <a:ea typeface="ＭＳ Ｐゴシック"/>
                <a:cs typeface="Arial"/>
              </a:rPr>
              <a:t>Members</a:t>
            </a:r>
            <a:endParaRPr lang="en-US" sz="500" b="1" u="sng" dirty="0" smtClean="0">
              <a:latin typeface="Arial"/>
              <a:ea typeface="ＭＳ Ｐゴシック"/>
              <a:cs typeface="Arial"/>
            </a:endParaRPr>
          </a:p>
          <a:p>
            <a:pPr algn="just">
              <a:spcAft>
                <a:spcPts val="600"/>
              </a:spcAft>
            </a:pPr>
            <a:r>
              <a:rPr lang="en-US" sz="1100" b="1" dirty="0">
                <a:ea typeface="ＭＳ Ｐゴシック"/>
                <a:cs typeface="Arial"/>
              </a:rPr>
              <a:t>Rhonda Nielsen-Jackson, </a:t>
            </a:r>
            <a:r>
              <a:rPr lang="en-US" sz="1100" b="1" dirty="0" smtClean="0">
                <a:latin typeface="Arial"/>
                <a:ea typeface="ＭＳ Ｐゴシック"/>
                <a:cs typeface="Arial"/>
              </a:rPr>
              <a:t>Hannover Re </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Genevra Pflaum, Hannover Re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Ellen </a:t>
            </a:r>
            <a:r>
              <a:rPr lang="en-US" sz="1100" b="1" dirty="0" err="1" smtClean="0">
                <a:latin typeface="Arial"/>
                <a:ea typeface="ＭＳ Ｐゴシック"/>
                <a:cs typeface="Arial"/>
              </a:rPr>
              <a:t>Fedorowicz</a:t>
            </a:r>
            <a:r>
              <a:rPr lang="en-US" sz="1100" b="1" dirty="0" smtClean="0">
                <a:latin typeface="Arial"/>
                <a:ea typeface="ＭＳ Ｐゴシック"/>
                <a:cs typeface="Arial"/>
              </a:rPr>
              <a:t>, Jackson National</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Saline Smith, Swiss Re</a:t>
            </a:r>
          </a:p>
          <a:p>
            <a:pPr marL="285750" indent="-285750" algn="just">
              <a:spcAft>
                <a:spcPts val="600"/>
              </a:spcAft>
              <a:buFont typeface="Arial" panose="020B0604020202020204" pitchFamily="34" charset="0"/>
              <a:buChar char="•"/>
            </a:pPr>
            <a:r>
              <a:rPr lang="en-US" sz="1100" b="1" smtClean="0">
                <a:latin typeface="Arial"/>
                <a:ea typeface="ＭＳ Ｐゴシック"/>
                <a:cs typeface="Arial"/>
              </a:rPr>
              <a:t>Melinda </a:t>
            </a:r>
            <a:r>
              <a:rPr lang="en-US" sz="1100" b="1" dirty="0" err="1" smtClean="0">
                <a:latin typeface="Arial"/>
                <a:ea typeface="ＭＳ Ｐゴシック"/>
                <a:cs typeface="Arial"/>
              </a:rPr>
              <a:t>Bynoe</a:t>
            </a:r>
            <a:r>
              <a:rPr lang="en-US" sz="1100" b="1" dirty="0" smtClean="0">
                <a:latin typeface="Arial"/>
                <a:ea typeface="ＭＳ Ｐゴシック"/>
                <a:cs typeface="Arial"/>
              </a:rPr>
              <a:t>,  BMO Reinsurance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Par </a:t>
            </a:r>
            <a:r>
              <a:rPr lang="en-US" sz="1100" b="1" dirty="0" err="1" smtClean="0">
                <a:latin typeface="Arial"/>
                <a:ea typeface="ＭＳ Ｐゴシック"/>
                <a:cs typeface="Arial"/>
              </a:rPr>
              <a:t>Kambo</a:t>
            </a:r>
            <a:r>
              <a:rPr lang="en-US" sz="1100" b="1" dirty="0" smtClean="0">
                <a:latin typeface="Arial"/>
                <a:ea typeface="ＭＳ Ｐゴシック"/>
                <a:cs typeface="Arial"/>
              </a:rPr>
              <a:t>, RBC Insurance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Duane Pfaff, ING Re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Diana Aversa, Pacific Services</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Grace </a:t>
            </a:r>
            <a:r>
              <a:rPr lang="en-US" sz="1100" b="1" dirty="0" err="1" smtClean="0">
                <a:latin typeface="Arial"/>
                <a:ea typeface="ＭＳ Ｐゴシック"/>
                <a:cs typeface="Arial"/>
              </a:rPr>
              <a:t>Sirianni</a:t>
            </a:r>
            <a:r>
              <a:rPr lang="en-US" sz="1100" b="1" dirty="0" smtClean="0">
                <a:latin typeface="Arial"/>
                <a:ea typeface="ＭＳ Ｐゴシック"/>
                <a:cs typeface="Arial"/>
              </a:rPr>
              <a:t>, Munich Re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Eileen Ah-Fat, Canada Life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Karen </a:t>
            </a:r>
            <a:r>
              <a:rPr lang="en-US" sz="1100" b="1" dirty="0" err="1" smtClean="0">
                <a:latin typeface="Arial"/>
                <a:ea typeface="ＭＳ Ｐゴシック"/>
                <a:cs typeface="Arial"/>
              </a:rPr>
              <a:t>Lipka</a:t>
            </a:r>
            <a:r>
              <a:rPr lang="en-US" sz="1100" b="1" dirty="0" smtClean="0">
                <a:latin typeface="Arial"/>
                <a:ea typeface="ＭＳ Ｐゴシック"/>
                <a:cs typeface="Arial"/>
              </a:rPr>
              <a:t>, RGA</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Michael Barnett, mL3 Global Life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Jeanne </a:t>
            </a:r>
            <a:r>
              <a:rPr lang="en-US" sz="1100" b="1" dirty="0" err="1" smtClean="0">
                <a:latin typeface="Arial"/>
                <a:ea typeface="ＭＳ Ｐゴシック"/>
                <a:cs typeface="Arial"/>
              </a:rPr>
              <a:t>Bost</a:t>
            </a:r>
            <a:r>
              <a:rPr lang="en-US" sz="1100" b="1" dirty="0" smtClean="0">
                <a:latin typeface="Arial"/>
                <a:ea typeface="ＭＳ Ｐゴシック"/>
                <a:cs typeface="Arial"/>
              </a:rPr>
              <a:t>, SCOR</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Lauren </a:t>
            </a:r>
            <a:r>
              <a:rPr lang="en-US" sz="1100" b="1" dirty="0" err="1" smtClean="0">
                <a:latin typeface="Arial"/>
                <a:ea typeface="ＭＳ Ｐゴシック"/>
                <a:cs typeface="Arial"/>
              </a:rPr>
              <a:t>Trondle</a:t>
            </a:r>
            <a:r>
              <a:rPr lang="en-US" sz="1100" b="1" dirty="0" smtClean="0">
                <a:latin typeface="Arial"/>
                <a:ea typeface="ＭＳ Ｐゴシック"/>
                <a:cs typeface="Arial"/>
              </a:rPr>
              <a:t>, Ohio National</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Marjorie Tyler Bridges, </a:t>
            </a:r>
            <a:r>
              <a:rPr lang="en-US" sz="1100" b="1" dirty="0" err="1" smtClean="0">
                <a:latin typeface="Arial"/>
                <a:ea typeface="ＭＳ Ｐゴシック"/>
                <a:cs typeface="Arial"/>
              </a:rPr>
              <a:t>Scor</a:t>
            </a:r>
            <a:r>
              <a:rPr lang="en-US" sz="1100" b="1" dirty="0" smtClean="0">
                <a:latin typeface="Arial"/>
                <a:ea typeface="ＭＳ Ｐゴシック"/>
                <a:cs typeface="Arial"/>
              </a:rPr>
              <a:t> Re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Melanie </a:t>
            </a:r>
            <a:r>
              <a:rPr lang="en-US" sz="1100" b="1" dirty="0" err="1" smtClean="0">
                <a:latin typeface="Arial"/>
                <a:ea typeface="ＭＳ Ｐゴシック"/>
                <a:cs typeface="Arial"/>
              </a:rPr>
              <a:t>Netzer</a:t>
            </a:r>
            <a:r>
              <a:rPr lang="en-US" sz="1100" b="1" dirty="0" smtClean="0">
                <a:latin typeface="Arial"/>
                <a:ea typeface="ＭＳ Ｐゴシック"/>
                <a:cs typeface="Arial"/>
              </a:rPr>
              <a:t>, Optimum Re</a:t>
            </a:r>
          </a:p>
          <a:p>
            <a:pPr marL="285750" indent="-285750" algn="just">
              <a:spcAft>
                <a:spcPts val="600"/>
              </a:spcAft>
              <a:buFont typeface="Arial" panose="020B0604020202020204" pitchFamily="34" charset="0"/>
              <a:buChar char="•"/>
            </a:pPr>
            <a:r>
              <a:rPr lang="en-US" sz="1100" b="1" dirty="0" smtClean="0">
                <a:latin typeface="Arial"/>
                <a:ea typeface="ＭＳ Ｐゴシック"/>
                <a:cs typeface="Arial"/>
              </a:rPr>
              <a:t>Mindy Epstein-</a:t>
            </a:r>
            <a:r>
              <a:rPr lang="en-US" sz="1100" b="1" dirty="0" err="1" smtClean="0">
                <a:latin typeface="Arial"/>
                <a:ea typeface="ＭＳ Ｐゴシック"/>
                <a:cs typeface="Arial"/>
              </a:rPr>
              <a:t>Hinshaw</a:t>
            </a:r>
            <a:r>
              <a:rPr lang="en-US" sz="1100" b="1" dirty="0" smtClean="0">
                <a:latin typeface="Arial"/>
                <a:ea typeface="ＭＳ Ｐゴシック"/>
                <a:cs typeface="Arial"/>
              </a:rPr>
              <a:t>, Logiq3</a:t>
            </a:r>
          </a:p>
        </p:txBody>
      </p:sp>
    </p:spTree>
    <p:extLst>
      <p:ext uri="{BB962C8B-B14F-4D97-AF65-F5344CB8AC3E}">
        <p14:creationId xmlns:p14="http://schemas.microsoft.com/office/powerpoint/2010/main" val="285876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14325" y="0"/>
            <a:ext cx="8229600" cy="1143000"/>
          </a:xfrm>
        </p:spPr>
        <p:txBody>
          <a:bodyPr/>
          <a:lstStyle/>
          <a:p>
            <a:r>
              <a:rPr lang="en-CA" b="1" dirty="0" smtClean="0"/>
              <a:t>Data Initiative</a:t>
            </a:r>
          </a:p>
        </p:txBody>
      </p:sp>
      <p:sp>
        <p:nvSpPr>
          <p:cNvPr id="37892" name="Rectangle 4"/>
          <p:cNvSpPr>
            <a:spLocks noChangeArrowheads="1"/>
          </p:cNvSpPr>
          <p:nvPr/>
        </p:nvSpPr>
        <p:spPr bwMode="auto">
          <a:xfrm>
            <a:off x="9525" y="1143000"/>
            <a:ext cx="8839200" cy="6453016"/>
          </a:xfrm>
          <a:prstGeom prst="rect">
            <a:avLst/>
          </a:prstGeom>
          <a:noFill/>
          <a:ln w="9525">
            <a:noFill/>
            <a:miter lim="800000"/>
            <a:headEnd/>
            <a:tailEnd/>
          </a:ln>
        </p:spPr>
        <p:txBody>
          <a:bodyPr wrap="square" lIns="91407" tIns="45704" rIns="91407" bIns="45704">
            <a:spAutoFit/>
          </a:bodyPr>
          <a:lstStyle/>
          <a:p>
            <a:pPr marL="342900" indent="-342900" algn="just">
              <a:spcAft>
                <a:spcPts val="600"/>
              </a:spcAft>
              <a:buFont typeface="Wingdings" pitchFamily="2" charset="2"/>
              <a:buNone/>
            </a:pPr>
            <a:r>
              <a:rPr lang="en-US" sz="1600" b="1" dirty="0">
                <a:latin typeface="Arial"/>
                <a:ea typeface="ＭＳ Ｐゴシック"/>
                <a:cs typeface="Arial"/>
              </a:rPr>
              <a:t>	</a:t>
            </a:r>
            <a:r>
              <a:rPr lang="en-US" sz="1600" b="1" u="sng" dirty="0">
                <a:latin typeface="Arial"/>
                <a:ea typeface="ＭＳ Ｐゴシック"/>
                <a:cs typeface="Arial"/>
              </a:rPr>
              <a:t>Deliverables &amp; </a:t>
            </a:r>
            <a:r>
              <a:rPr lang="en-US" sz="1600" b="1" u="sng" dirty="0" smtClean="0">
                <a:latin typeface="Arial"/>
                <a:ea typeface="ＭＳ Ｐゴシック"/>
                <a:cs typeface="Arial"/>
              </a:rPr>
              <a:t>Milestones</a:t>
            </a:r>
          </a:p>
          <a:p>
            <a:pPr marL="342900" indent="-342900" algn="just">
              <a:spcAft>
                <a:spcPts val="600"/>
              </a:spcAft>
              <a:buFont typeface="Wingdings" pitchFamily="2" charset="2"/>
              <a:buNone/>
            </a:pPr>
            <a:endParaRPr lang="en-US" sz="700" b="1" u="sng" dirty="0">
              <a:latin typeface="Arial"/>
              <a:ea typeface="ＭＳ Ｐゴシック"/>
              <a:cs typeface="Arial"/>
            </a:endParaRPr>
          </a:p>
          <a:p>
            <a:pPr marL="800100" lvl="1" indent="-342900">
              <a:spcBef>
                <a:spcPts val="600"/>
              </a:spcBef>
              <a:spcAft>
                <a:spcPts val="538"/>
              </a:spcAft>
              <a:buSzPct val="100000"/>
              <a:buFont typeface="Wingdings" pitchFamily="2" charset="2"/>
              <a:buAutoNum type="arabicParenR"/>
            </a:pPr>
            <a:r>
              <a:rPr lang="en-US" sz="1600" b="1" dirty="0" smtClean="0">
                <a:latin typeface="Arial"/>
                <a:ea typeface="ＭＳ Ｐゴシック"/>
                <a:cs typeface="Arial"/>
              </a:rPr>
              <a:t>Version 1 was rolled out at the 2014 RAPA Fall Meeting</a:t>
            </a:r>
          </a:p>
          <a:p>
            <a:pPr marL="800100" lvl="1" indent="-342900">
              <a:spcBef>
                <a:spcPts val="600"/>
              </a:spcBef>
              <a:spcAft>
                <a:spcPts val="538"/>
              </a:spcAft>
              <a:buSzPct val="100000"/>
              <a:buFont typeface="Wingdings" pitchFamily="2" charset="2"/>
              <a:buAutoNum type="arabicParenR"/>
            </a:pPr>
            <a:r>
              <a:rPr lang="en-US" sz="1600" b="1" dirty="0" smtClean="0">
                <a:latin typeface="Arial"/>
                <a:ea typeface="ＭＳ Ｐゴシック"/>
                <a:cs typeface="Arial"/>
              </a:rPr>
              <a:t>Version 2 was rolled out in April 2015</a:t>
            </a:r>
          </a:p>
          <a:p>
            <a:pPr marL="800100" lvl="1" indent="-342900">
              <a:spcBef>
                <a:spcPts val="600"/>
              </a:spcBef>
              <a:spcAft>
                <a:spcPts val="538"/>
              </a:spcAft>
              <a:buSzPct val="100000"/>
              <a:buFont typeface="Wingdings" pitchFamily="2" charset="2"/>
              <a:buAutoNum type="arabicParenR"/>
            </a:pPr>
            <a:r>
              <a:rPr lang="en-US" sz="1600" b="1" dirty="0" smtClean="0">
                <a:latin typeface="Arial"/>
                <a:ea typeface="ＭＳ Ｐゴシック"/>
                <a:cs typeface="Arial"/>
              </a:rPr>
              <a:t>Version 3 was rolled out at the 2015 RAPA Fall Meeting</a:t>
            </a:r>
          </a:p>
          <a:p>
            <a:pPr marL="800100" lvl="1" indent="-342900">
              <a:spcBef>
                <a:spcPts val="600"/>
              </a:spcBef>
              <a:spcAft>
                <a:spcPts val="538"/>
              </a:spcAft>
              <a:buSzPct val="100000"/>
              <a:buFont typeface="Wingdings" pitchFamily="2" charset="2"/>
              <a:buAutoNum type="arabicParenR"/>
            </a:pPr>
            <a:r>
              <a:rPr lang="en-US" sz="1600" b="1" dirty="0" smtClean="0">
                <a:latin typeface="Arial"/>
                <a:ea typeface="ＭＳ Ｐゴシック"/>
                <a:cs typeface="Arial"/>
              </a:rPr>
              <a:t>Version 4 was rolled out in April 2016  </a:t>
            </a:r>
          </a:p>
          <a:p>
            <a:pPr marL="800100" lvl="1" indent="-342900">
              <a:spcBef>
                <a:spcPts val="600"/>
              </a:spcBef>
              <a:spcAft>
                <a:spcPts val="538"/>
              </a:spcAft>
              <a:buSzPct val="100000"/>
              <a:buFont typeface="Wingdings" pitchFamily="2" charset="2"/>
              <a:buAutoNum type="arabicParenR"/>
            </a:pPr>
            <a:r>
              <a:rPr lang="en-US" sz="1600" b="1" dirty="0" smtClean="0">
                <a:latin typeface="Arial"/>
                <a:ea typeface="ＭＳ Ｐゴシック"/>
                <a:cs typeface="Arial"/>
              </a:rPr>
              <a:t>Version 5 was </a:t>
            </a:r>
            <a:r>
              <a:rPr lang="en-US" sz="1600" b="1" dirty="0">
                <a:ea typeface="ＭＳ Ｐゴシック"/>
                <a:cs typeface="Arial"/>
              </a:rPr>
              <a:t>rolled out at the </a:t>
            </a:r>
            <a:r>
              <a:rPr lang="en-US" sz="1600" b="1" dirty="0" smtClean="0">
                <a:ea typeface="ＭＳ Ｐゴシック"/>
                <a:cs typeface="Arial"/>
              </a:rPr>
              <a:t>2016 </a:t>
            </a:r>
            <a:r>
              <a:rPr lang="en-US" sz="1600" b="1" dirty="0">
                <a:ea typeface="ＭＳ Ｐゴシック"/>
                <a:cs typeface="Arial"/>
              </a:rPr>
              <a:t>RAPA Fall Meeting</a:t>
            </a:r>
          </a:p>
          <a:p>
            <a:pPr marL="800100" lvl="1" indent="-342900">
              <a:spcBef>
                <a:spcPts val="600"/>
              </a:spcBef>
              <a:spcAft>
                <a:spcPts val="538"/>
              </a:spcAft>
              <a:buSzPct val="100000"/>
              <a:buFont typeface="Wingdings" pitchFamily="2" charset="2"/>
              <a:buAutoNum type="arabicParenR"/>
            </a:pPr>
            <a:r>
              <a:rPr lang="en-US" sz="1600" b="1" dirty="0">
                <a:ea typeface="ＭＳ Ｐゴシック"/>
                <a:cs typeface="Arial"/>
              </a:rPr>
              <a:t>Version </a:t>
            </a:r>
            <a:r>
              <a:rPr lang="en-US" sz="1600" b="1" dirty="0" smtClean="0">
                <a:ea typeface="ＭＳ Ｐゴシック"/>
                <a:cs typeface="Arial"/>
              </a:rPr>
              <a:t>6 </a:t>
            </a:r>
            <a:r>
              <a:rPr lang="en-US" sz="1600" b="1" dirty="0">
                <a:ea typeface="ＭＳ Ｐゴシック"/>
                <a:cs typeface="Arial"/>
              </a:rPr>
              <a:t>was completed </a:t>
            </a:r>
            <a:r>
              <a:rPr lang="en-US" sz="1600" b="1" dirty="0" smtClean="0">
                <a:ea typeface="ＭＳ Ｐゴシック"/>
                <a:cs typeface="Arial"/>
              </a:rPr>
              <a:t>March 2017 </a:t>
            </a:r>
            <a:r>
              <a:rPr lang="en-US" sz="1600" b="1" dirty="0">
                <a:ea typeface="ＭＳ Ｐゴシック"/>
                <a:cs typeface="Arial"/>
              </a:rPr>
              <a:t>and is currently available on the RAPA website @ </a:t>
            </a:r>
            <a:r>
              <a:rPr lang="en-US" sz="1600" b="1" dirty="0">
                <a:ea typeface="ＭＳ Ｐゴシック"/>
                <a:cs typeface="Arial"/>
                <a:hlinkClick r:id="rId3"/>
              </a:rPr>
              <a:t>http://www.reinsadmin.org</a:t>
            </a:r>
            <a:r>
              <a:rPr lang="en-US" sz="1600" b="1" dirty="0">
                <a:ea typeface="ＭＳ Ｐゴシック"/>
                <a:cs typeface="Arial"/>
              </a:rPr>
              <a:t> under Initiatives and Data Management </a:t>
            </a:r>
            <a:endParaRPr lang="en-US" sz="1600" b="1" dirty="0">
              <a:latin typeface="Arial"/>
              <a:ea typeface="ＭＳ Ｐゴシック"/>
              <a:cs typeface="Arial"/>
            </a:endParaRPr>
          </a:p>
          <a:p>
            <a:pPr lvl="1">
              <a:spcBef>
                <a:spcPts val="600"/>
              </a:spcBef>
              <a:spcAft>
                <a:spcPts val="538"/>
              </a:spcAft>
              <a:buSzPct val="100000"/>
            </a:pPr>
            <a:r>
              <a:rPr lang="en-US" sz="1600" b="1" dirty="0" smtClean="0">
                <a:latin typeface="Arial"/>
                <a:ea typeface="ＭＳ Ｐゴシック"/>
                <a:cs typeface="Arial"/>
              </a:rPr>
              <a:t>New topics added in Versions 5 &amp; 6 are:</a:t>
            </a:r>
          </a:p>
          <a:p>
            <a:pPr marL="1714500" lvl="3" indent="-342900">
              <a:spcBef>
                <a:spcPts val="600"/>
              </a:spcBef>
              <a:spcAft>
                <a:spcPts val="538"/>
              </a:spcAft>
              <a:buSzPct val="100000"/>
              <a:buFont typeface="+mj-lt"/>
              <a:buAutoNum type="alphaLcParenR"/>
            </a:pPr>
            <a:r>
              <a:rPr lang="en-US" sz="1600" b="1" dirty="0">
                <a:ea typeface="ＭＳ Ｐゴシック"/>
                <a:cs typeface="Arial"/>
              </a:rPr>
              <a:t>Conversions- </a:t>
            </a:r>
            <a:r>
              <a:rPr lang="en-US" sz="1600" b="1" dirty="0" smtClean="0">
                <a:ea typeface="ＭＳ Ｐゴシック"/>
                <a:cs typeface="Arial"/>
              </a:rPr>
              <a:t>enhanced </a:t>
            </a:r>
            <a:r>
              <a:rPr lang="en-US" sz="1600" b="1" dirty="0">
                <a:ea typeface="ＭＳ Ｐゴシック"/>
                <a:cs typeface="Arial"/>
              </a:rPr>
              <a:t>Conversion Guidelines </a:t>
            </a:r>
            <a:r>
              <a:rPr lang="en-US" sz="1600" b="1" dirty="0" smtClean="0">
                <a:ea typeface="ＭＳ Ｐゴシック"/>
                <a:cs typeface="Arial"/>
              </a:rPr>
              <a:t>Matrix </a:t>
            </a:r>
          </a:p>
          <a:p>
            <a:pPr marL="1714500" lvl="3" indent="-342900">
              <a:spcBef>
                <a:spcPts val="600"/>
              </a:spcBef>
              <a:spcAft>
                <a:spcPts val="538"/>
              </a:spcAft>
              <a:buSzPct val="100000"/>
              <a:buFont typeface="+mj-lt"/>
              <a:buAutoNum type="alphaLcParenR"/>
            </a:pPr>
            <a:r>
              <a:rPr lang="en-US" sz="1600" b="1" dirty="0" smtClean="0">
                <a:ea typeface="ＭＳ Ｐゴシック"/>
                <a:cs typeface="Arial"/>
              </a:rPr>
              <a:t>Reporting </a:t>
            </a:r>
            <a:r>
              <a:rPr lang="en-US" sz="1600" b="1" dirty="0">
                <a:ea typeface="ＭＳ Ｐゴシック"/>
                <a:cs typeface="Arial"/>
              </a:rPr>
              <a:t>issues- </a:t>
            </a:r>
            <a:r>
              <a:rPr lang="en-US" sz="1600" b="1" dirty="0" smtClean="0">
                <a:ea typeface="ＭＳ Ｐゴシック"/>
                <a:cs typeface="Arial"/>
              </a:rPr>
              <a:t>Face Increases  &amp; Decreases</a:t>
            </a:r>
          </a:p>
          <a:p>
            <a:pPr lvl="1">
              <a:spcBef>
                <a:spcPts val="600"/>
              </a:spcBef>
              <a:spcAft>
                <a:spcPts val="538"/>
              </a:spcAft>
              <a:buSzPct val="100000"/>
            </a:pPr>
            <a:endParaRPr lang="en-US" sz="1600" b="1" dirty="0" smtClean="0">
              <a:latin typeface="Arial"/>
              <a:ea typeface="ＭＳ Ｐゴシック"/>
              <a:cs typeface="Arial"/>
            </a:endParaRPr>
          </a:p>
          <a:p>
            <a:pPr lvl="1">
              <a:spcAft>
                <a:spcPts val="538"/>
              </a:spcAft>
              <a:buSzPct val="100000"/>
            </a:pPr>
            <a:r>
              <a:rPr lang="en-US" sz="1600" b="1" dirty="0" smtClean="0">
                <a:latin typeface="Arial"/>
                <a:ea typeface="ＭＳ Ｐゴシック"/>
                <a:cs typeface="Arial"/>
              </a:rPr>
              <a:t>Communicating New System, Data or Administration to Business Partners is available on RAPA website and not required to be a RAPA Member to use.</a:t>
            </a:r>
            <a:endParaRPr lang="en-US" sz="1600" b="1" dirty="0">
              <a:latin typeface="Arial"/>
              <a:ea typeface="ＭＳ Ｐゴシック"/>
              <a:cs typeface="Arial"/>
            </a:endParaRPr>
          </a:p>
          <a:p>
            <a:pPr lvl="3">
              <a:spcAft>
                <a:spcPts val="538"/>
              </a:spcAft>
              <a:buSzPct val="100000"/>
            </a:pPr>
            <a:endParaRPr lang="en-US" sz="1600" b="1" dirty="0" smtClean="0">
              <a:latin typeface="Arial"/>
              <a:ea typeface="ＭＳ Ｐゴシック"/>
              <a:cs typeface="Arial"/>
            </a:endParaRPr>
          </a:p>
          <a:p>
            <a:pPr lvl="3">
              <a:spcAft>
                <a:spcPts val="538"/>
              </a:spcAft>
              <a:buSzPct val="100000"/>
            </a:pPr>
            <a:r>
              <a:rPr lang="en-US" sz="1600" b="1" dirty="0">
                <a:latin typeface="Arial"/>
                <a:ea typeface="ＭＳ Ｐゴシック"/>
                <a:cs typeface="Arial"/>
              </a:rPr>
              <a:t>	</a:t>
            </a:r>
            <a:r>
              <a:rPr lang="en-US" sz="1600" b="1" dirty="0" smtClean="0">
                <a:latin typeface="Arial"/>
                <a:ea typeface="ＭＳ Ｐゴシック"/>
                <a:cs typeface="Arial"/>
              </a:rPr>
              <a:t>	</a:t>
            </a:r>
          </a:p>
          <a:p>
            <a:pPr marL="1257300" lvl="2" indent="-342900">
              <a:spcAft>
                <a:spcPts val="538"/>
              </a:spcAft>
              <a:buSzPct val="100000"/>
              <a:buFont typeface="Wingdings" pitchFamily="2" charset="2"/>
              <a:buAutoNum type="alphaLcParenR"/>
            </a:pPr>
            <a:endParaRPr lang="en-US" sz="1600" b="1" dirty="0">
              <a:latin typeface="Arial"/>
              <a:ea typeface="ＭＳ Ｐゴシック"/>
              <a:cs typeface="Arial"/>
            </a:endParaRPr>
          </a:p>
          <a:p>
            <a:pPr marL="342900" indent="-342900">
              <a:spcAft>
                <a:spcPts val="538"/>
              </a:spcAft>
              <a:buSzPct val="100000"/>
              <a:buFont typeface="Wingdings" pitchFamily="2" charset="2"/>
              <a:buNone/>
            </a:pPr>
            <a:r>
              <a:rPr lang="en-US" sz="1600" b="1" dirty="0">
                <a:latin typeface="Arial"/>
                <a:ea typeface="ＭＳ Ｐゴシック"/>
                <a:cs typeface="Arial"/>
              </a:rPr>
              <a:t>	</a:t>
            </a:r>
          </a:p>
        </p:txBody>
      </p:sp>
      <p:pic>
        <p:nvPicPr>
          <p:cNvPr id="37894" name="Picture 9" descr="book clipart31 Book Clip Art Book clip art 3     Best Clip Art Blog 9ceURIZk"/>
          <p:cNvPicPr>
            <a:picLocks noChangeAspect="1" noChangeArrowheads="1"/>
          </p:cNvPicPr>
          <p:nvPr/>
        </p:nvPicPr>
        <p:blipFill>
          <a:blip r:embed="rId4" cstate="print"/>
          <a:srcRect/>
          <a:stretch>
            <a:fillRect/>
          </a:stretch>
        </p:blipFill>
        <p:spPr bwMode="auto">
          <a:xfrm>
            <a:off x="6666925" y="1295400"/>
            <a:ext cx="1948762" cy="1003452"/>
          </a:xfrm>
          <a:prstGeom prst="rect">
            <a:avLst/>
          </a:prstGeom>
          <a:noFill/>
          <a:ln w="9525">
            <a:noFill/>
            <a:miter lim="800000"/>
            <a:headEnd/>
            <a:tailEnd/>
          </a:ln>
        </p:spPr>
      </p:pic>
      <p:pic>
        <p:nvPicPr>
          <p:cNvPr id="37895" name="Picture 10"/>
          <p:cNvPicPr>
            <a:picLocks noChangeAspect="1" noChangeArrowheads="1"/>
          </p:cNvPicPr>
          <p:nvPr/>
        </p:nvPicPr>
        <p:blipFill>
          <a:blip r:embed="rId5" cstate="print"/>
          <a:srcRect/>
          <a:stretch>
            <a:fillRect/>
          </a:stretch>
        </p:blipFill>
        <p:spPr bwMode="auto">
          <a:xfrm rot="-1706946">
            <a:off x="7023479" y="1591615"/>
            <a:ext cx="358097" cy="292819"/>
          </a:xfrm>
          <a:prstGeom prst="rect">
            <a:avLst/>
          </a:prstGeom>
          <a:noFill/>
          <a:ln w="9525">
            <a:noFill/>
            <a:miter lim="800000"/>
            <a:headEnd/>
            <a:tailEnd/>
          </a:ln>
        </p:spPr>
      </p:pic>
      <p:sp>
        <p:nvSpPr>
          <p:cNvPr id="37896" name="Rectangle 2"/>
          <p:cNvSpPr>
            <a:spLocks noChangeArrowheads="1"/>
          </p:cNvSpPr>
          <p:nvPr/>
        </p:nvSpPr>
        <p:spPr bwMode="white">
          <a:xfrm rot="-940646">
            <a:off x="7444899" y="1336143"/>
            <a:ext cx="855867" cy="441812"/>
          </a:xfrm>
          <a:prstGeom prst="rect">
            <a:avLst/>
          </a:prstGeom>
          <a:noFill/>
          <a:ln w="9525">
            <a:noFill/>
            <a:miter lim="800000"/>
            <a:headEnd/>
            <a:tailEnd/>
          </a:ln>
        </p:spPr>
        <p:txBody>
          <a:bodyPr lIns="0" tIns="0" rIns="0" bIns="0" anchor="ctr" anchorCtr="1"/>
          <a:lstStyle/>
          <a:p>
            <a:pPr algn="ctr"/>
            <a:r>
              <a:rPr lang="en-US" sz="700" b="1" i="1" dirty="0">
                <a:solidFill>
                  <a:srgbClr val="000000"/>
                </a:solidFill>
                <a:latin typeface="Calibri" pitchFamily="34" charset="0"/>
                <a:ea typeface="ＭＳ Ｐゴシック"/>
                <a:cs typeface="ＭＳ Ｐゴシック"/>
              </a:rPr>
              <a:t>Guidelines</a:t>
            </a:r>
          </a:p>
          <a:p>
            <a:pPr algn="ctr"/>
            <a:r>
              <a:rPr lang="en-US" sz="700" b="1" i="1" dirty="0">
                <a:solidFill>
                  <a:srgbClr val="000000"/>
                </a:solidFill>
                <a:latin typeface="Calibri" pitchFamily="34" charset="0"/>
                <a:ea typeface="ＭＳ Ｐゴシック"/>
                <a:cs typeface="ＭＳ Ｐゴシック"/>
              </a:rPr>
              <a:t>Reinsurance </a:t>
            </a:r>
          </a:p>
          <a:p>
            <a:pPr algn="ctr"/>
            <a:r>
              <a:rPr lang="en-US" sz="700" b="1" i="1" dirty="0">
                <a:solidFill>
                  <a:srgbClr val="000000"/>
                </a:solidFill>
                <a:latin typeface="Calibri" pitchFamily="34" charset="0"/>
                <a:ea typeface="ＭＳ Ｐゴシック"/>
                <a:cs typeface="ＭＳ Ｐゴシック"/>
              </a:rPr>
              <a:t>Reporting           </a:t>
            </a:r>
          </a:p>
        </p:txBody>
      </p:sp>
    </p:spTree>
    <p:extLst>
      <p:ext uri="{BB962C8B-B14F-4D97-AF65-F5344CB8AC3E}">
        <p14:creationId xmlns:p14="http://schemas.microsoft.com/office/powerpoint/2010/main" val="3379050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Data Initiative- Recent Work</a:t>
            </a:r>
            <a:endParaRPr lang="en-CA" dirty="0"/>
          </a:p>
        </p:txBody>
      </p:sp>
      <p:sp>
        <p:nvSpPr>
          <p:cNvPr id="3" name="Content Placeholder 2"/>
          <p:cNvSpPr>
            <a:spLocks noGrp="1"/>
          </p:cNvSpPr>
          <p:nvPr>
            <p:ph idx="1"/>
          </p:nvPr>
        </p:nvSpPr>
        <p:spPr>
          <a:xfrm>
            <a:off x="0" y="1219200"/>
            <a:ext cx="8915400" cy="5181600"/>
          </a:xfrm>
        </p:spPr>
        <p:txBody>
          <a:bodyPr/>
          <a:lstStyle/>
          <a:p>
            <a:pPr marL="471487" lvl="1" indent="0">
              <a:lnSpc>
                <a:spcPct val="80000"/>
              </a:lnSpc>
              <a:buNone/>
            </a:pPr>
            <a:r>
              <a:rPr lang="en-US" altLang="en-US" b="1" dirty="0" smtClean="0">
                <a:latin typeface="Arial" charset="0"/>
                <a:cs typeface="Arial" charset="0"/>
              </a:rPr>
              <a:t>Added causes, impacts, best practices and scenarios to document for:</a:t>
            </a:r>
          </a:p>
          <a:p>
            <a:pPr marL="471487" lvl="1" indent="0">
              <a:lnSpc>
                <a:spcPct val="80000"/>
              </a:lnSpc>
              <a:buNone/>
            </a:pPr>
            <a:endParaRPr lang="en-US" altLang="en-US" sz="1050" b="1" dirty="0" smtClean="0">
              <a:latin typeface="Arial" charset="0"/>
              <a:cs typeface="Arial" charset="0"/>
            </a:endParaRPr>
          </a:p>
          <a:p>
            <a:pPr marL="1284287" lvl="2" indent="-342900">
              <a:lnSpc>
                <a:spcPct val="80000"/>
              </a:lnSpc>
              <a:spcAft>
                <a:spcPts val="600"/>
              </a:spcAft>
              <a:buFont typeface="+mj-lt"/>
              <a:buAutoNum type="arabicPeriod"/>
            </a:pPr>
            <a:r>
              <a:rPr lang="en-US" b="1" dirty="0">
                <a:ea typeface="ＭＳ Ｐゴシック"/>
                <a:cs typeface="Arial"/>
              </a:rPr>
              <a:t>Face Increases  &amp; </a:t>
            </a:r>
            <a:r>
              <a:rPr lang="en-US" b="1" dirty="0" smtClean="0">
                <a:ea typeface="ＭＳ Ｐゴシック"/>
                <a:cs typeface="Arial"/>
              </a:rPr>
              <a:t>Decreases </a:t>
            </a:r>
            <a:r>
              <a:rPr lang="en-US" altLang="en-US" b="1" dirty="0" smtClean="0">
                <a:latin typeface="Arial" charset="0"/>
                <a:cs typeface="Arial" charset="0"/>
              </a:rPr>
              <a:t>reporting for both Contractual and Non-contractual changes</a:t>
            </a:r>
          </a:p>
          <a:p>
            <a:pPr marL="1284287" lvl="2" indent="-342900">
              <a:lnSpc>
                <a:spcPct val="80000"/>
              </a:lnSpc>
              <a:buFont typeface="+mj-lt"/>
              <a:buAutoNum type="arabicPeriod"/>
            </a:pPr>
            <a:endParaRPr lang="en-US" altLang="en-US" b="1" dirty="0">
              <a:latin typeface="Arial" charset="0"/>
              <a:cs typeface="Arial" charset="0"/>
            </a:endParaRPr>
          </a:p>
          <a:p>
            <a:pPr marL="471487" lvl="1" indent="0">
              <a:lnSpc>
                <a:spcPct val="80000"/>
              </a:lnSpc>
              <a:buNone/>
            </a:pPr>
            <a:r>
              <a:rPr lang="en-US" altLang="en-US" b="1" dirty="0" smtClean="0">
                <a:latin typeface="Arial" charset="0"/>
                <a:cs typeface="Arial" charset="0"/>
              </a:rPr>
              <a:t>Expanded Conversion Guideline Matrix to include:</a:t>
            </a:r>
          </a:p>
          <a:p>
            <a:pPr marL="471487" lvl="1" indent="0">
              <a:lnSpc>
                <a:spcPct val="80000"/>
              </a:lnSpc>
              <a:buNone/>
            </a:pPr>
            <a:endParaRPr lang="en-US" altLang="en-US" sz="800" b="1" dirty="0" smtClean="0">
              <a:latin typeface="Arial" charset="0"/>
              <a:cs typeface="Arial" charset="0"/>
            </a:endParaRPr>
          </a:p>
          <a:p>
            <a:pPr marL="1284287" lvl="2" indent="-342900">
              <a:lnSpc>
                <a:spcPct val="80000"/>
              </a:lnSpc>
              <a:spcAft>
                <a:spcPts val="600"/>
              </a:spcAft>
              <a:buFont typeface="+mj-lt"/>
              <a:buAutoNum type="arabicPeriod"/>
            </a:pPr>
            <a:r>
              <a:rPr lang="en-US" altLang="en-US" b="1" dirty="0" smtClean="0">
                <a:latin typeface="Arial" charset="0"/>
                <a:cs typeface="Arial" charset="0"/>
              </a:rPr>
              <a:t>Exchanges</a:t>
            </a:r>
          </a:p>
          <a:p>
            <a:pPr marL="1284287" lvl="2" indent="-342900">
              <a:lnSpc>
                <a:spcPct val="80000"/>
              </a:lnSpc>
              <a:spcAft>
                <a:spcPts val="600"/>
              </a:spcAft>
              <a:buFont typeface="+mj-lt"/>
              <a:buAutoNum type="arabicPeriod"/>
            </a:pPr>
            <a:r>
              <a:rPr lang="en-US" altLang="en-US" b="1" dirty="0" smtClean="0">
                <a:latin typeface="Arial" charset="0"/>
                <a:cs typeface="Arial" charset="0"/>
              </a:rPr>
              <a:t>Inter-company Conversion</a:t>
            </a:r>
            <a:r>
              <a:rPr lang="en-US" altLang="en-US" b="1" dirty="0">
                <a:latin typeface="Arial" charset="0"/>
                <a:cs typeface="Arial" charset="0"/>
              </a:rPr>
              <a:t>	</a:t>
            </a:r>
            <a:r>
              <a:rPr lang="en-US" altLang="en-US" b="1" dirty="0" smtClean="0">
                <a:latin typeface="Arial" charset="0"/>
                <a:cs typeface="Arial" charset="0"/>
              </a:rPr>
              <a:t>	 </a:t>
            </a:r>
          </a:p>
          <a:p>
            <a:pPr marL="471487" lvl="1" indent="0">
              <a:lnSpc>
                <a:spcPct val="80000"/>
              </a:lnSpc>
              <a:buNone/>
            </a:pPr>
            <a:endParaRPr lang="en-US" altLang="en-US" b="1" dirty="0">
              <a:latin typeface="Arial" charset="0"/>
              <a:cs typeface="Arial" charset="0"/>
            </a:endParaRPr>
          </a:p>
          <a:p>
            <a:pPr marL="471487" lvl="1" indent="0">
              <a:lnSpc>
                <a:spcPct val="80000"/>
              </a:lnSpc>
              <a:buNone/>
            </a:pPr>
            <a:r>
              <a:rPr lang="en-US" altLang="en-US" b="1" dirty="0" smtClean="0">
                <a:latin typeface="Arial" charset="0"/>
                <a:cs typeface="Arial" charset="0"/>
              </a:rPr>
              <a:t>Other topics being worked on:</a:t>
            </a:r>
          </a:p>
          <a:p>
            <a:pPr marL="471487" lvl="1" indent="0">
              <a:lnSpc>
                <a:spcPct val="80000"/>
              </a:lnSpc>
              <a:buNone/>
            </a:pPr>
            <a:endParaRPr lang="en-US" altLang="en-US" sz="800" b="1" dirty="0" smtClean="0">
              <a:latin typeface="Arial" charset="0"/>
              <a:cs typeface="Arial" charset="0"/>
            </a:endParaRPr>
          </a:p>
          <a:p>
            <a:pPr marL="1284287" lvl="2" indent="-342900">
              <a:lnSpc>
                <a:spcPct val="80000"/>
              </a:lnSpc>
              <a:spcAft>
                <a:spcPts val="600"/>
              </a:spcAft>
              <a:buFont typeface="+mj-lt"/>
              <a:buAutoNum type="arabicPeriod"/>
            </a:pPr>
            <a:r>
              <a:rPr lang="en-US" altLang="en-US" b="1" dirty="0" smtClean="0">
                <a:latin typeface="Arial" charset="0"/>
                <a:cs typeface="Arial" charset="0"/>
              </a:rPr>
              <a:t>Data Quality- Glossary with field definitions using ACORD and LOMA as guides</a:t>
            </a:r>
          </a:p>
          <a:p>
            <a:pPr marL="1284287" lvl="2" indent="-342900">
              <a:lnSpc>
                <a:spcPct val="80000"/>
              </a:lnSpc>
              <a:spcAft>
                <a:spcPts val="600"/>
              </a:spcAft>
              <a:buFont typeface="+mj-lt"/>
              <a:buAutoNum type="arabicPeriod"/>
            </a:pPr>
            <a:r>
              <a:rPr lang="en-US" altLang="en-US" b="1" dirty="0" smtClean="0">
                <a:latin typeface="Arial" charset="0"/>
                <a:cs typeface="Arial" charset="0"/>
              </a:rPr>
              <a:t>Notifications/Communication – Acquisitions, E &amp; O, Recapture and Retention changes (in final stages before publication)</a:t>
            </a:r>
          </a:p>
          <a:p>
            <a:pPr marL="1284287" lvl="2" indent="-342900">
              <a:lnSpc>
                <a:spcPct val="80000"/>
              </a:lnSpc>
              <a:spcAft>
                <a:spcPts val="600"/>
              </a:spcAft>
              <a:buFont typeface="+mj-lt"/>
              <a:buAutoNum type="arabicPeriod"/>
            </a:pPr>
            <a:r>
              <a:rPr lang="en-US" altLang="en-US" b="1" dirty="0" smtClean="0">
                <a:latin typeface="Arial" charset="0"/>
                <a:cs typeface="Arial" charset="0"/>
              </a:rPr>
              <a:t>Collaboration with Education </a:t>
            </a:r>
            <a:r>
              <a:rPr lang="en-US" altLang="en-US" b="1" smtClean="0">
                <a:latin typeface="Arial" charset="0"/>
                <a:cs typeface="Arial" charset="0"/>
              </a:rPr>
              <a:t>Initiative team</a:t>
            </a:r>
            <a:endParaRPr lang="en-US" altLang="en-US" b="1" dirty="0" smtClean="0">
              <a:latin typeface="Arial" charset="0"/>
              <a:cs typeface="Arial" charset="0"/>
            </a:endParaRPr>
          </a:p>
        </p:txBody>
      </p:sp>
    </p:spTree>
    <p:extLst>
      <p:ext uri="{BB962C8B-B14F-4D97-AF65-F5344CB8AC3E}">
        <p14:creationId xmlns:p14="http://schemas.microsoft.com/office/powerpoint/2010/main" val="254819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dirty="0" smtClean="0">
                <a:latin typeface="+mn-lt"/>
                <a:ea typeface="+mj-ea"/>
                <a:cs typeface="+mj-cs"/>
              </a:rPr>
              <a:t>Breakout Sessions</a:t>
            </a:r>
            <a:endParaRPr lang="en-US" dirty="0">
              <a:latin typeface="+mn-lt"/>
              <a:ea typeface="+mj-ea"/>
              <a:cs typeface="+mj-cs"/>
            </a:endParaRPr>
          </a:p>
        </p:txBody>
      </p:sp>
      <p:sp>
        <p:nvSpPr>
          <p:cNvPr id="70659" name="Text Placeholder 2"/>
          <p:cNvSpPr>
            <a:spLocks noGrp="1"/>
          </p:cNvSpPr>
          <p:nvPr>
            <p:ph type="body" idx="4294967295"/>
          </p:nvPr>
        </p:nvSpPr>
        <p:spPr>
          <a:xfrm>
            <a:off x="533400" y="1143000"/>
            <a:ext cx="8139112" cy="5029200"/>
          </a:xfrm>
        </p:spPr>
        <p:txBody>
          <a:bodyPr/>
          <a:lstStyle/>
          <a:p>
            <a:pPr marL="909637" lvl="2" indent="0">
              <a:buClr>
                <a:srgbClr val="002060"/>
              </a:buClr>
              <a:buNone/>
            </a:pPr>
            <a:endParaRPr lang="en-US" sz="800" dirty="0"/>
          </a:p>
          <a:p>
            <a:pPr marL="928687" lvl="1" indent="-457200">
              <a:buClrTx/>
              <a:buFont typeface="+mj-lt"/>
              <a:buAutoNum type="arabicPeriod"/>
            </a:pPr>
            <a:r>
              <a:rPr lang="en-US" sz="2100" b="1" dirty="0" smtClean="0">
                <a:solidFill>
                  <a:schemeClr val="tx1">
                    <a:lumMod val="95000"/>
                    <a:lumOff val="5000"/>
                  </a:schemeClr>
                </a:solidFill>
              </a:rPr>
              <a:t>Executive </a:t>
            </a:r>
            <a:r>
              <a:rPr lang="en-US" sz="2100" b="1" dirty="0">
                <a:solidFill>
                  <a:schemeClr val="tx1">
                    <a:lumMod val="95000"/>
                    <a:lumOff val="5000"/>
                  </a:schemeClr>
                </a:solidFill>
              </a:rPr>
              <a:t>	</a:t>
            </a:r>
          </a:p>
          <a:p>
            <a:pPr marL="1398587" lvl="2" indent="-457200">
              <a:buClrTx/>
            </a:pPr>
            <a:r>
              <a:rPr lang="en-US" sz="2100" b="1" dirty="0" smtClean="0">
                <a:solidFill>
                  <a:schemeClr val="tx1">
                    <a:lumMod val="95000"/>
                    <a:lumOff val="5000"/>
                  </a:schemeClr>
                </a:solidFill>
              </a:rPr>
              <a:t>Greg LaRochelle</a:t>
            </a:r>
            <a:endParaRPr lang="en-US" sz="2100" dirty="0">
              <a:solidFill>
                <a:schemeClr val="tx1">
                  <a:lumMod val="95000"/>
                  <a:lumOff val="5000"/>
                </a:schemeClr>
              </a:solidFill>
            </a:endParaRPr>
          </a:p>
          <a:p>
            <a:pPr marL="700087" lvl="1" indent="-228600">
              <a:buClrTx/>
              <a:buFont typeface="+mj-lt"/>
              <a:buAutoNum type="arabicPeriod"/>
            </a:pPr>
            <a:endParaRPr lang="en-US" sz="800" b="1" dirty="0" smtClean="0">
              <a:solidFill>
                <a:schemeClr val="tx1">
                  <a:lumMod val="95000"/>
                  <a:lumOff val="5000"/>
                </a:schemeClr>
              </a:solidFill>
            </a:endParaRPr>
          </a:p>
          <a:p>
            <a:pPr marL="928687" lvl="1" indent="-457200">
              <a:buClrTx/>
              <a:buFont typeface="+mj-lt"/>
              <a:buAutoNum type="arabicPeriod"/>
            </a:pPr>
            <a:r>
              <a:rPr lang="en-US" sz="2100" b="1" dirty="0" smtClean="0">
                <a:solidFill>
                  <a:schemeClr val="tx1">
                    <a:lumMod val="95000"/>
                    <a:lumOff val="5000"/>
                  </a:schemeClr>
                </a:solidFill>
              </a:rPr>
              <a:t>Planning	</a:t>
            </a:r>
          </a:p>
          <a:p>
            <a:pPr marL="1398587" lvl="2" indent="-457200">
              <a:buClrTx/>
            </a:pPr>
            <a:r>
              <a:rPr lang="en-US" sz="2100" b="1" dirty="0" smtClean="0">
                <a:solidFill>
                  <a:schemeClr val="tx1">
                    <a:lumMod val="95000"/>
                    <a:lumOff val="5000"/>
                  </a:schemeClr>
                </a:solidFill>
              </a:rPr>
              <a:t>Kelly Priest</a:t>
            </a:r>
          </a:p>
          <a:p>
            <a:pPr marL="1169987" lvl="2" indent="-228600">
              <a:buClrTx/>
              <a:buFont typeface="+mj-lt"/>
              <a:buAutoNum type="arabicPeriod"/>
            </a:pPr>
            <a:endParaRPr lang="en-US" sz="800" dirty="0" smtClean="0">
              <a:solidFill>
                <a:schemeClr val="tx1">
                  <a:lumMod val="95000"/>
                  <a:lumOff val="5000"/>
                </a:schemeClr>
              </a:solidFill>
            </a:endParaRPr>
          </a:p>
          <a:p>
            <a:pPr marL="928687" lvl="1" indent="-457200">
              <a:buClrTx/>
              <a:buFont typeface="+mj-lt"/>
              <a:buAutoNum type="arabicPeriod"/>
            </a:pPr>
            <a:r>
              <a:rPr lang="en-US" sz="2100" b="1" dirty="0" smtClean="0">
                <a:solidFill>
                  <a:schemeClr val="tx1">
                    <a:lumMod val="95000"/>
                    <a:lumOff val="5000"/>
                  </a:schemeClr>
                </a:solidFill>
              </a:rPr>
              <a:t>Data Quality </a:t>
            </a:r>
            <a:r>
              <a:rPr lang="en-US" sz="2100" b="1" dirty="0">
                <a:solidFill>
                  <a:schemeClr val="tx1">
                    <a:lumMod val="95000"/>
                    <a:lumOff val="5000"/>
                  </a:schemeClr>
                </a:solidFill>
              </a:rPr>
              <a:t>Initiative</a:t>
            </a:r>
            <a:endParaRPr lang="en-US" sz="2100" b="1" dirty="0" smtClean="0">
              <a:solidFill>
                <a:schemeClr val="tx1">
                  <a:lumMod val="95000"/>
                  <a:lumOff val="5000"/>
                </a:schemeClr>
              </a:solidFill>
            </a:endParaRPr>
          </a:p>
          <a:p>
            <a:pPr marL="1398587" lvl="2" indent="-457200">
              <a:buClrTx/>
            </a:pPr>
            <a:r>
              <a:rPr lang="en-US" sz="2100" b="1" dirty="0" smtClean="0">
                <a:solidFill>
                  <a:schemeClr val="tx1">
                    <a:lumMod val="95000"/>
                    <a:lumOff val="5000"/>
                  </a:schemeClr>
                </a:solidFill>
              </a:rPr>
              <a:t>Rhonda Nielsen-Jackson</a:t>
            </a:r>
          </a:p>
          <a:p>
            <a:pPr marL="1169987" lvl="2" indent="-228600">
              <a:buClrTx/>
              <a:buFont typeface="+mj-lt"/>
              <a:buAutoNum type="arabicPeriod"/>
            </a:pPr>
            <a:endParaRPr lang="en-US" sz="800" dirty="0" smtClean="0">
              <a:solidFill>
                <a:schemeClr val="tx1">
                  <a:lumMod val="95000"/>
                  <a:lumOff val="5000"/>
                </a:schemeClr>
              </a:solidFill>
            </a:endParaRPr>
          </a:p>
          <a:p>
            <a:pPr marL="928687" lvl="1" indent="-457200">
              <a:buClrTx/>
              <a:buFont typeface="+mj-lt"/>
              <a:buAutoNum type="arabicPeriod"/>
            </a:pPr>
            <a:r>
              <a:rPr lang="en-US" sz="2100" b="1" dirty="0" smtClean="0">
                <a:solidFill>
                  <a:schemeClr val="tx1">
                    <a:lumMod val="95000"/>
                    <a:lumOff val="5000"/>
                  </a:schemeClr>
                </a:solidFill>
              </a:rPr>
              <a:t>Education Initiative</a:t>
            </a:r>
          </a:p>
          <a:p>
            <a:pPr marL="1398587" lvl="2" indent="-457200">
              <a:buClrTx/>
            </a:pPr>
            <a:r>
              <a:rPr lang="en-US" sz="2100" b="1" dirty="0" smtClean="0">
                <a:solidFill>
                  <a:schemeClr val="tx1">
                    <a:lumMod val="95000"/>
                    <a:lumOff val="5000"/>
                  </a:schemeClr>
                </a:solidFill>
              </a:rPr>
              <a:t>Dalia Khoury</a:t>
            </a:r>
            <a:r>
              <a:rPr lang="en-US" sz="2100" dirty="0" smtClean="0">
                <a:solidFill>
                  <a:schemeClr val="tx1">
                    <a:lumMod val="95000"/>
                    <a:lumOff val="5000"/>
                  </a:schemeClr>
                </a:solidFill>
              </a:rPr>
              <a:t> </a:t>
            </a:r>
          </a:p>
          <a:p>
            <a:pPr marL="941387" lvl="2" indent="0">
              <a:buClrTx/>
              <a:buNone/>
            </a:pPr>
            <a:endParaRPr lang="en-US" sz="1050" dirty="0" smtClean="0">
              <a:solidFill>
                <a:schemeClr val="tx1">
                  <a:lumMod val="95000"/>
                  <a:lumOff val="5000"/>
                </a:schemeClr>
              </a:solidFill>
            </a:endParaRPr>
          </a:p>
          <a:p>
            <a:pPr marL="928687" lvl="1" indent="-457200">
              <a:buClrTx/>
              <a:buFont typeface="+mj-lt"/>
              <a:buAutoNum type="arabicPeriod"/>
            </a:pPr>
            <a:r>
              <a:rPr lang="en-US" sz="2100" b="1" dirty="0" smtClean="0">
                <a:solidFill>
                  <a:schemeClr val="tx1">
                    <a:lumMod val="95000"/>
                    <a:lumOff val="5000"/>
                  </a:schemeClr>
                </a:solidFill>
              </a:rPr>
              <a:t>Risk </a:t>
            </a:r>
            <a:r>
              <a:rPr lang="en-US" sz="2100" b="1" dirty="0">
                <a:solidFill>
                  <a:schemeClr val="tx1">
                    <a:lumMod val="95000"/>
                    <a:lumOff val="5000"/>
                  </a:schemeClr>
                </a:solidFill>
              </a:rPr>
              <a:t>Management Initiative</a:t>
            </a:r>
          </a:p>
          <a:p>
            <a:pPr marL="1398587" lvl="2" indent="-457200">
              <a:buClrTx/>
            </a:pPr>
            <a:r>
              <a:rPr lang="en-US" sz="2100" b="1" dirty="0">
                <a:solidFill>
                  <a:schemeClr val="tx1">
                    <a:lumMod val="95000"/>
                    <a:lumOff val="5000"/>
                  </a:schemeClr>
                </a:solidFill>
              </a:rPr>
              <a:t>Lynn Martone</a:t>
            </a:r>
          </a:p>
          <a:p>
            <a:pPr marL="941387" lvl="2" indent="0">
              <a:buClrTx/>
              <a:buNone/>
            </a:pPr>
            <a:endParaRPr lang="en-US" sz="2100" dirty="0" smtClean="0">
              <a:solidFill>
                <a:schemeClr val="tx1">
                  <a:lumMod val="95000"/>
                  <a:lumOff val="5000"/>
                </a:schemeClr>
              </a:solidFill>
            </a:endParaRPr>
          </a:p>
          <a:p>
            <a:pPr marL="1398587" lvl="2" indent="-457200">
              <a:buClrTx/>
              <a:buFont typeface="+mj-lt"/>
              <a:buAutoNum type="arabicPeriod"/>
            </a:pPr>
            <a:endParaRPr lang="en-US" sz="2100" dirty="0" smtClean="0">
              <a:solidFill>
                <a:schemeClr val="tx1">
                  <a:lumMod val="95000"/>
                  <a:lumOff val="5000"/>
                </a:schemeClr>
              </a:solidFill>
            </a:endParaRPr>
          </a:p>
          <a:p>
            <a:pPr marL="1138237" lvl="2" indent="-228600">
              <a:buClr>
                <a:srgbClr val="002060"/>
              </a:buClr>
              <a:buFont typeface="+mj-lt"/>
              <a:buAutoNum type="arabicPeriod"/>
            </a:pPr>
            <a:endParaRPr lang="en-US" sz="800" b="1" dirty="0"/>
          </a:p>
        </p:txBody>
      </p:sp>
    </p:spTree>
    <p:extLst>
      <p:ext uri="{BB962C8B-B14F-4D97-AF65-F5344CB8AC3E}">
        <p14:creationId xmlns:p14="http://schemas.microsoft.com/office/powerpoint/2010/main" val="29444577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609600"/>
            <a:ext cx="8229600" cy="533400"/>
          </a:xfrm>
        </p:spPr>
        <p:txBody>
          <a:bodyPr/>
          <a:lstStyle/>
          <a:p>
            <a:pPr eaLnBrk="1" hangingPunct="1"/>
            <a:r>
              <a:rPr lang="en-US" altLang="en-US" dirty="0" smtClean="0"/>
              <a:t>Antitrust Statement</a:t>
            </a:r>
          </a:p>
        </p:txBody>
      </p:sp>
      <p:sp>
        <p:nvSpPr>
          <p:cNvPr id="5123" name="Content Placeholder 2"/>
          <p:cNvSpPr>
            <a:spLocks noGrp="1"/>
          </p:cNvSpPr>
          <p:nvPr>
            <p:ph idx="1"/>
          </p:nvPr>
        </p:nvSpPr>
        <p:spPr>
          <a:xfrm>
            <a:off x="457200" y="1295400"/>
            <a:ext cx="8229600" cy="5257800"/>
          </a:xfrm>
        </p:spPr>
        <p:txBody>
          <a:bodyPr>
            <a:normAutofit fontScale="92500" lnSpcReduction="20000"/>
          </a:bodyPr>
          <a:lstStyle/>
          <a:p>
            <a:pPr eaLnBrk="1" hangingPunct="1">
              <a:buFont typeface="Wingdings" pitchFamily="2" charset="2"/>
              <a:buNone/>
            </a:pPr>
            <a:r>
              <a:rPr lang="en-US" altLang="en-US" sz="2000" dirty="0" smtClean="0">
                <a:latin typeface="Arial" panose="020B0604020202020204" pitchFamily="34" charset="0"/>
                <a:cs typeface="Arial" panose="020B0604020202020204" pitchFamily="34" charset="0"/>
              </a:rPr>
              <a:t>	The Association makes no warranties as to the accuracy of the information contained in discussion forums, meeting minutes or presenter materials. The posting of messages, meeting minutes or presentation materials does not constitute knowledge, endorsement or approval by the Association, nor do we accept any liability for the content of any posting. Individuals using these discussion forums do so at their own risk and shall also remain individually responsible for their actions and statements in using these discussion forums.  Because the Association is committed to adhering strictly to the United States and Canada antitrust, copyright, trademark, securities and other federal statutes, as well as state or provincial common laws covering libel, slander, defamation, false advertising, invasion of privacy and violations of the rights of publicity, we strongly discourage users of our discussion forums or attendees of our meetings from verbally stating or writing anything that (1) sets or controls prices or terms of products or services and the manners in which products or services are sold; (2) violates the proprietary or personal rights of others; or (3) constitutes an advertisement. Your use of or participation in Association discussion forums or meetings is acknowledgement of your agreement with the above and your promise to use these forums in a professional and courteous manner.</a:t>
            </a:r>
          </a:p>
          <a:p>
            <a:pPr eaLnBrk="1" hangingPunct="1"/>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o"/>
              <a:defRPr sz="2400">
                <a:solidFill>
                  <a:schemeClr val="tx1"/>
                </a:solidFill>
                <a:latin typeface="Arial" charset="0"/>
              </a:defRPr>
            </a:lvl1pPr>
            <a:lvl2pPr marL="742950" indent="-285750" eaLnBrk="0" hangingPunct="0">
              <a:spcBef>
                <a:spcPct val="20000"/>
              </a:spcBef>
              <a:buClr>
                <a:srgbClr val="666699"/>
              </a:buClr>
              <a:buFont typeface="Wingdings" pitchFamily="2" charset="2"/>
              <a:buChar char="n"/>
              <a:defRPr sz="2000">
                <a:solidFill>
                  <a:schemeClr val="tx1"/>
                </a:solidFill>
                <a:latin typeface="Arial" charset="0"/>
              </a:defRPr>
            </a:lvl2pPr>
            <a:lvl3pPr marL="1143000" indent="-228600" eaLnBrk="0" hangingPunct="0">
              <a:spcBef>
                <a:spcPct val="20000"/>
              </a:spcBef>
              <a:buClr>
                <a:srgbClr val="666699"/>
              </a:buClr>
              <a:buFont typeface="Wingdings" pitchFamily="2" charset="2"/>
              <a:buChar char="o"/>
              <a:defRPr>
                <a:solidFill>
                  <a:schemeClr val="tx1"/>
                </a:solidFill>
                <a:latin typeface="Arial" charset="0"/>
              </a:defRPr>
            </a:lvl3pPr>
            <a:lvl4pPr marL="1600200" indent="-228600" eaLnBrk="0" hangingPunct="0">
              <a:spcBef>
                <a:spcPct val="20000"/>
              </a:spcBef>
              <a:buClr>
                <a:srgbClr val="666699"/>
              </a:buClr>
              <a:buFont typeface="Wingdings" pitchFamily="2" charset="2"/>
              <a:buChar char="n"/>
              <a:defRPr sz="1600">
                <a:solidFill>
                  <a:schemeClr val="tx1"/>
                </a:solidFill>
                <a:latin typeface="Arial" charset="0"/>
              </a:defRPr>
            </a:lvl4pPr>
            <a:lvl5pPr marL="2057400" indent="-228600" eaLnBrk="0" hangingPunct="0">
              <a:spcBef>
                <a:spcPct val="20000"/>
              </a:spcBef>
              <a:buClr>
                <a:srgbClr val="666699"/>
              </a:buClr>
              <a:buFont typeface="Wingdings" pitchFamily="2" charset="2"/>
              <a:buChar char="o"/>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9pPr>
          </a:lstStyle>
          <a:p>
            <a:pPr eaLnBrk="1" hangingPunct="1">
              <a:spcBef>
                <a:spcPct val="0"/>
              </a:spcBef>
              <a:buClrTx/>
              <a:buSzTx/>
              <a:buFontTx/>
              <a:buNone/>
            </a:pPr>
            <a:fld id="{CB876C55-1860-42C6-AAFC-20C1D4419EF5}" type="slidenum">
              <a:rPr lang="en-US" altLang="en-US" sz="1000" smtClean="0"/>
              <a:pPr eaLnBrk="1" hangingPunct="1">
                <a:spcBef>
                  <a:spcPct val="0"/>
                </a:spcBef>
                <a:buClrTx/>
                <a:buSzTx/>
                <a:buFontTx/>
                <a:buNone/>
              </a:pPr>
              <a:t>3</a:t>
            </a:fld>
            <a:endParaRPr lang="en-US" altLang="en-US" sz="1000" smtClean="0"/>
          </a:p>
        </p:txBody>
      </p:sp>
    </p:spTree>
    <p:extLst>
      <p:ext uri="{BB962C8B-B14F-4D97-AF65-F5344CB8AC3E}">
        <p14:creationId xmlns:p14="http://schemas.microsoft.com/office/powerpoint/2010/main" val="286983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Executive and </a:t>
            </a:r>
            <a:r>
              <a:rPr lang="en-US" altLang="en-US" dirty="0" smtClean="0"/>
              <a:t>Initiative Chairs</a:t>
            </a:r>
            <a:endParaRPr lang="en-US" dirty="0"/>
          </a:p>
        </p:txBody>
      </p:sp>
      <p:sp>
        <p:nvSpPr>
          <p:cNvPr id="3" name="Text Placeholder 2"/>
          <p:cNvSpPr>
            <a:spLocks noGrp="1"/>
          </p:cNvSpPr>
          <p:nvPr>
            <p:ph type="body" idx="1"/>
          </p:nvPr>
        </p:nvSpPr>
        <p:spPr>
          <a:xfrm>
            <a:off x="0" y="1219200"/>
            <a:ext cx="8686800" cy="5181600"/>
          </a:xfrm>
        </p:spPr>
        <p:txBody>
          <a:bodyPr/>
          <a:lstStyle/>
          <a:p>
            <a:pPr lvl="1"/>
            <a:r>
              <a:rPr lang="en-US" sz="2400" dirty="0" smtClean="0"/>
              <a:t>Greg LaRochelle – Chair</a:t>
            </a:r>
          </a:p>
          <a:p>
            <a:pPr lvl="1"/>
            <a:r>
              <a:rPr lang="en-US" sz="2400" dirty="0" smtClean="0"/>
              <a:t>Eddie Martinez – Vice-Chair</a:t>
            </a:r>
          </a:p>
          <a:p>
            <a:pPr lvl="1"/>
            <a:r>
              <a:rPr lang="en-US" sz="2400" dirty="0"/>
              <a:t>Kim </a:t>
            </a:r>
            <a:r>
              <a:rPr lang="en-US" sz="2400" dirty="0" smtClean="0"/>
              <a:t>Langstaff – Past Chair</a:t>
            </a:r>
          </a:p>
          <a:p>
            <a:pPr lvl="1"/>
            <a:r>
              <a:rPr lang="en-US" sz="2400" dirty="0"/>
              <a:t>Garfield </a:t>
            </a:r>
            <a:r>
              <a:rPr lang="en-US" sz="2400" dirty="0" smtClean="0"/>
              <a:t>McIntyre – Treasurer</a:t>
            </a:r>
          </a:p>
          <a:p>
            <a:pPr lvl="1"/>
            <a:r>
              <a:rPr lang="en-US" sz="2400" dirty="0"/>
              <a:t>Genevra </a:t>
            </a:r>
            <a:r>
              <a:rPr lang="en-US" sz="2400" dirty="0" smtClean="0"/>
              <a:t>Pflaum – Secretary</a:t>
            </a:r>
          </a:p>
          <a:p>
            <a:pPr lvl="1"/>
            <a:r>
              <a:rPr lang="en-US" sz="2400" dirty="0" smtClean="0"/>
              <a:t>Kelly Priest – Planning Chair</a:t>
            </a:r>
          </a:p>
          <a:p>
            <a:pPr lvl="1"/>
            <a:r>
              <a:rPr lang="en-US" sz="2400" dirty="0" smtClean="0"/>
              <a:t>Karen Rotondi – Communications Chair</a:t>
            </a:r>
          </a:p>
          <a:p>
            <a:pPr lvl="1"/>
            <a:r>
              <a:rPr lang="en-US" sz="2400" dirty="0" smtClean="0"/>
              <a:t>Susan Whitehead – Membership Chair</a:t>
            </a:r>
          </a:p>
          <a:p>
            <a:pPr lvl="1"/>
            <a:r>
              <a:rPr lang="en-US" sz="2400" dirty="0" smtClean="0"/>
              <a:t>Rhonda Nielsen-Jackson – </a:t>
            </a:r>
            <a:r>
              <a:rPr lang="en-US" sz="2400" dirty="0"/>
              <a:t>Data </a:t>
            </a:r>
            <a:r>
              <a:rPr lang="en-US" sz="2400" dirty="0" smtClean="0"/>
              <a:t>Initiative</a:t>
            </a:r>
            <a:endParaRPr lang="en-US" sz="2400" dirty="0"/>
          </a:p>
          <a:p>
            <a:pPr lvl="1"/>
            <a:r>
              <a:rPr lang="en-US" sz="2400" dirty="0" smtClean="0"/>
              <a:t>Dalia Khoury – Education Initiative </a:t>
            </a:r>
          </a:p>
          <a:p>
            <a:pPr lvl="1"/>
            <a:r>
              <a:rPr lang="en-US" sz="2400" dirty="0"/>
              <a:t>Lynn </a:t>
            </a:r>
            <a:r>
              <a:rPr lang="en-US" sz="2400" dirty="0" smtClean="0"/>
              <a:t>Martone – Risk Management Initiative</a:t>
            </a:r>
          </a:p>
          <a:p>
            <a:pPr lvl="1"/>
            <a:r>
              <a:rPr lang="en-US" sz="2400" dirty="0"/>
              <a:t>Brittainy </a:t>
            </a:r>
            <a:r>
              <a:rPr lang="en-US" sz="2400" dirty="0" smtClean="0"/>
              <a:t>Pratt </a:t>
            </a:r>
            <a:r>
              <a:rPr lang="en-US" sz="2400" dirty="0"/>
              <a:t>– Post </a:t>
            </a:r>
            <a:r>
              <a:rPr lang="en-US" sz="2400" dirty="0" smtClean="0"/>
              <a:t>Level Term</a:t>
            </a:r>
            <a:endParaRPr lang="en-US" sz="2400" dirty="0"/>
          </a:p>
          <a:p>
            <a:pPr lvl="1"/>
            <a:endParaRPr lang="en-US" sz="2400" dirty="0"/>
          </a:p>
        </p:txBody>
      </p:sp>
    </p:spTree>
    <p:extLst>
      <p:ext uri="{BB962C8B-B14F-4D97-AF65-F5344CB8AC3E}">
        <p14:creationId xmlns:p14="http://schemas.microsoft.com/office/powerpoint/2010/main" val="3682114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Innovations on the rise…</a:t>
            </a:r>
            <a:endParaRPr lang="en-US" dirty="0"/>
          </a:p>
        </p:txBody>
      </p:sp>
      <p:sp>
        <p:nvSpPr>
          <p:cNvPr id="3" name="Text Placeholder 2"/>
          <p:cNvSpPr>
            <a:spLocks noGrp="1"/>
          </p:cNvSpPr>
          <p:nvPr>
            <p:ph type="body" idx="1"/>
          </p:nvPr>
        </p:nvSpPr>
        <p:spPr>
          <a:xfrm>
            <a:off x="457200" y="1295400"/>
            <a:ext cx="8229600" cy="4683125"/>
          </a:xfrm>
        </p:spPr>
        <p:txBody>
          <a:bodyPr/>
          <a:lstStyle/>
          <a:p>
            <a:pPr>
              <a:buSzPct val="100000"/>
              <a:buFont typeface="+mj-lt"/>
              <a:buAutoNum type="arabicPeriod"/>
            </a:pPr>
            <a:r>
              <a:rPr lang="en-US" sz="1800" dirty="0" smtClean="0"/>
              <a:t>“Smellovision” – TV, mobile phone</a:t>
            </a:r>
          </a:p>
          <a:p>
            <a:pPr lvl="1">
              <a:buSzPct val="100000"/>
            </a:pPr>
            <a:r>
              <a:rPr lang="en-US" sz="1600" dirty="0" smtClean="0"/>
              <a:t>People </a:t>
            </a:r>
            <a:r>
              <a:rPr lang="en-US" sz="1600" dirty="0"/>
              <a:t>can choose between having the smell of bacon or </a:t>
            </a:r>
            <a:endParaRPr lang="en-US" sz="1600" dirty="0" smtClean="0"/>
          </a:p>
          <a:p>
            <a:pPr marL="471487" lvl="1" indent="0">
              <a:buSzPct val="100000"/>
              <a:buNone/>
            </a:pPr>
            <a:r>
              <a:rPr lang="en-US" sz="1600" dirty="0"/>
              <a:t>	</a:t>
            </a:r>
            <a:r>
              <a:rPr lang="en-US" sz="1600" dirty="0" smtClean="0"/>
              <a:t>coffee </a:t>
            </a:r>
            <a:r>
              <a:rPr lang="en-US" sz="1600" dirty="0"/>
              <a:t>to wake up to in the morning, from their </a:t>
            </a:r>
            <a:r>
              <a:rPr lang="en-US" sz="1600" dirty="0" smtClean="0"/>
              <a:t>phone</a:t>
            </a:r>
          </a:p>
          <a:p>
            <a:pPr>
              <a:buSzPct val="100000"/>
              <a:buFont typeface="+mj-lt"/>
              <a:buAutoNum type="arabicPeriod"/>
            </a:pPr>
            <a:r>
              <a:rPr lang="en-US" sz="1800" dirty="0" smtClean="0"/>
              <a:t>GoodSam </a:t>
            </a:r>
            <a:r>
              <a:rPr lang="en-US" sz="1800" dirty="0"/>
              <a:t>– life saving </a:t>
            </a:r>
            <a:r>
              <a:rPr lang="en-US" sz="1800" dirty="0" smtClean="0"/>
              <a:t>app</a:t>
            </a:r>
          </a:p>
          <a:p>
            <a:pPr lvl="1">
              <a:buSzPct val="100000"/>
            </a:pPr>
            <a:r>
              <a:rPr lang="en-US" sz="1600" dirty="0" smtClean="0"/>
              <a:t>Makes </a:t>
            </a:r>
            <a:r>
              <a:rPr lang="en-US" sz="1600" dirty="0"/>
              <a:t>people with first aid training aware if you are in the vicinity and have a problem</a:t>
            </a:r>
            <a:endParaRPr lang="en-US" sz="1600" dirty="0" smtClean="0"/>
          </a:p>
          <a:p>
            <a:pPr>
              <a:buSzPct val="100000"/>
              <a:buFont typeface="+mj-lt"/>
              <a:buAutoNum type="arabicPeriod"/>
            </a:pPr>
            <a:r>
              <a:rPr lang="en-US" sz="1800" dirty="0"/>
              <a:t>Crowd Aware Billboards – </a:t>
            </a:r>
            <a:r>
              <a:rPr lang="en-US" sz="1800" dirty="0" smtClean="0"/>
              <a:t>“I see you”</a:t>
            </a:r>
            <a:endParaRPr lang="en-US" sz="1800" dirty="0"/>
          </a:p>
          <a:p>
            <a:pPr lvl="1">
              <a:buSzPct val="100000"/>
            </a:pPr>
            <a:r>
              <a:rPr lang="en-US" sz="1600" dirty="0" smtClean="0"/>
              <a:t>Billboards </a:t>
            </a:r>
            <a:r>
              <a:rPr lang="en-US" sz="1600" dirty="0"/>
              <a:t>will be able to broadcast content based on data from facial-recognition technology that enables them to identify the gender and age of viewers</a:t>
            </a:r>
            <a:r>
              <a:rPr lang="en-US" sz="1600" dirty="0" smtClean="0"/>
              <a:t>.  Talk about relevant advertising!</a:t>
            </a:r>
          </a:p>
          <a:p>
            <a:pPr>
              <a:buSzPct val="100000"/>
              <a:buFont typeface="+mj-lt"/>
              <a:buAutoNum type="arabicPeriod"/>
            </a:pPr>
            <a:r>
              <a:rPr lang="en-US" sz="1800" dirty="0"/>
              <a:t>The smart dog </a:t>
            </a:r>
            <a:r>
              <a:rPr lang="en-US" sz="1800" dirty="0" smtClean="0"/>
              <a:t>collar </a:t>
            </a:r>
            <a:r>
              <a:rPr lang="en-US" sz="1800" dirty="0"/>
              <a:t>– track where </a:t>
            </a:r>
            <a:r>
              <a:rPr lang="en-US" sz="1800" dirty="0" smtClean="0"/>
              <a:t>Fido is</a:t>
            </a:r>
          </a:p>
          <a:p>
            <a:pPr lvl="1">
              <a:buSzPct val="100000"/>
            </a:pPr>
            <a:r>
              <a:rPr lang="en-US" sz="1600" dirty="0"/>
              <a:t>More than location and activity tracking, the </a:t>
            </a:r>
            <a:r>
              <a:rPr lang="en-US" sz="1600" dirty="0" smtClean="0"/>
              <a:t>collar </a:t>
            </a:r>
            <a:r>
              <a:rPr lang="en-US" sz="1600" dirty="0"/>
              <a:t>is designed </a:t>
            </a:r>
            <a:endParaRPr lang="en-US" sz="1600" dirty="0" smtClean="0"/>
          </a:p>
          <a:p>
            <a:pPr marL="909637" lvl="2" indent="0">
              <a:buSzPct val="100000"/>
              <a:buNone/>
            </a:pPr>
            <a:r>
              <a:rPr lang="en-US" sz="1600" dirty="0" smtClean="0"/>
              <a:t>to </a:t>
            </a:r>
            <a:r>
              <a:rPr lang="en-US" sz="1600" dirty="0"/>
              <a:t>secure and strengthen the bond between dog and owner</a:t>
            </a:r>
            <a:r>
              <a:rPr lang="en-US" sz="1600" dirty="0" smtClean="0"/>
              <a:t>.</a:t>
            </a:r>
          </a:p>
          <a:p>
            <a:pPr>
              <a:buSzPct val="100000"/>
              <a:buFont typeface="+mj-lt"/>
              <a:buAutoNum type="arabicPeriod"/>
            </a:pPr>
            <a:r>
              <a:rPr lang="en-US" sz="1800" dirty="0" smtClean="0"/>
              <a:t>Do-it-yourself </a:t>
            </a:r>
            <a:r>
              <a:rPr lang="en-US" sz="1800" dirty="0"/>
              <a:t>eye </a:t>
            </a:r>
            <a:r>
              <a:rPr lang="en-US" sz="1800" dirty="0" smtClean="0"/>
              <a:t>exams – who needs an optometrist</a:t>
            </a:r>
            <a:endParaRPr lang="en-US" sz="1800" dirty="0"/>
          </a:p>
          <a:p>
            <a:pPr lvl="1">
              <a:buSzPct val="100000"/>
            </a:pPr>
            <a:r>
              <a:rPr lang="en-US" sz="1600" dirty="0" smtClean="0"/>
              <a:t>Via </a:t>
            </a:r>
            <a:r>
              <a:rPr lang="en-US" sz="1600" dirty="0"/>
              <a:t>a smartphone app and a </a:t>
            </a:r>
            <a:r>
              <a:rPr lang="en-US" sz="1600" dirty="0" smtClean="0"/>
              <a:t>optical </a:t>
            </a:r>
            <a:r>
              <a:rPr lang="en-US" sz="1600" dirty="0"/>
              <a:t>device that connects to the app. </a:t>
            </a:r>
            <a:r>
              <a:rPr lang="en-US" sz="1600" dirty="0" smtClean="0"/>
              <a:t>Self-administer </a:t>
            </a:r>
            <a:r>
              <a:rPr lang="en-US" sz="1600" dirty="0"/>
              <a:t>a state-of-the-art refractive measurement test from home and order glasses online. Track vision changes over time.</a:t>
            </a:r>
            <a:endParaRPr lang="en-US" sz="1800" dirty="0"/>
          </a:p>
        </p:txBody>
      </p:sp>
      <p:pic>
        <p:nvPicPr>
          <p:cNvPr id="4" name="Picture 3"/>
          <p:cNvPicPr>
            <a:picLocks noChangeAspect="1"/>
          </p:cNvPicPr>
          <p:nvPr/>
        </p:nvPicPr>
        <p:blipFill>
          <a:blip r:embed="rId2"/>
          <a:stretch>
            <a:fillRect/>
          </a:stretch>
        </p:blipFill>
        <p:spPr>
          <a:xfrm>
            <a:off x="533400" y="5638800"/>
            <a:ext cx="757135" cy="951706"/>
          </a:xfrm>
          <a:prstGeom prst="rect">
            <a:avLst/>
          </a:prstGeom>
        </p:spPr>
      </p:pic>
      <p:pic>
        <p:nvPicPr>
          <p:cNvPr id="5" name="Picture 4"/>
          <p:cNvPicPr>
            <a:picLocks noChangeAspect="1"/>
          </p:cNvPicPr>
          <p:nvPr/>
        </p:nvPicPr>
        <p:blipFill>
          <a:blip r:embed="rId3"/>
          <a:stretch>
            <a:fillRect/>
          </a:stretch>
        </p:blipFill>
        <p:spPr>
          <a:xfrm>
            <a:off x="7391400" y="4038600"/>
            <a:ext cx="1143000" cy="1143000"/>
          </a:xfrm>
          <a:prstGeom prst="rect">
            <a:avLst/>
          </a:prstGeom>
        </p:spPr>
      </p:pic>
      <p:pic>
        <p:nvPicPr>
          <p:cNvPr id="6" name="Picture 5"/>
          <p:cNvPicPr>
            <a:picLocks noChangeAspect="1"/>
          </p:cNvPicPr>
          <p:nvPr/>
        </p:nvPicPr>
        <p:blipFill>
          <a:blip r:embed="rId4"/>
          <a:stretch>
            <a:fillRect/>
          </a:stretch>
        </p:blipFill>
        <p:spPr>
          <a:xfrm>
            <a:off x="6861096" y="1274394"/>
            <a:ext cx="2090634" cy="1240206"/>
          </a:xfrm>
          <a:prstGeom prst="rect">
            <a:avLst/>
          </a:prstGeom>
        </p:spPr>
      </p:pic>
    </p:spTree>
    <p:extLst>
      <p:ext uri="{BB962C8B-B14F-4D97-AF65-F5344CB8AC3E}">
        <p14:creationId xmlns:p14="http://schemas.microsoft.com/office/powerpoint/2010/main" val="379446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4" name="Text Placeholder 2"/>
          <p:cNvSpPr>
            <a:spLocks noGrp="1"/>
          </p:cNvSpPr>
          <p:nvPr>
            <p:ph type="body" idx="1"/>
          </p:nvPr>
        </p:nvSpPr>
        <p:spPr>
          <a:xfrm>
            <a:off x="228600" y="1295400"/>
            <a:ext cx="8610600" cy="5334000"/>
          </a:xfrm>
        </p:spPr>
        <p:txBody>
          <a:bodyPr/>
          <a:lstStyle/>
          <a:p>
            <a:r>
              <a:rPr lang="en-US" dirty="0">
                <a:latin typeface="+mj-lt"/>
              </a:rPr>
              <a:t>Current Membership</a:t>
            </a:r>
          </a:p>
          <a:p>
            <a:pPr lvl="1"/>
            <a:r>
              <a:rPr lang="en-US" dirty="0">
                <a:latin typeface="+mj-lt"/>
              </a:rPr>
              <a:t>133 Rapa Members</a:t>
            </a:r>
          </a:p>
          <a:p>
            <a:pPr lvl="1"/>
            <a:r>
              <a:rPr lang="en-US" dirty="0" smtClean="0">
                <a:latin typeface="+mj-lt"/>
              </a:rPr>
              <a:t>2017 </a:t>
            </a:r>
            <a:r>
              <a:rPr lang="en-US" dirty="0">
                <a:latin typeface="+mj-lt"/>
              </a:rPr>
              <a:t>Initiative: Reach out to non-member companies!</a:t>
            </a:r>
          </a:p>
          <a:p>
            <a:pPr marL="471487" lvl="1" indent="0">
              <a:buNone/>
            </a:pPr>
            <a:endParaRPr lang="en-US" dirty="0">
              <a:latin typeface="+mj-lt"/>
            </a:endParaRPr>
          </a:p>
          <a:p>
            <a:pPr lvl="1"/>
            <a:endParaRPr lang="en-US" dirty="0">
              <a:latin typeface="+mj-lt"/>
            </a:endParaRPr>
          </a:p>
          <a:p>
            <a:pPr marL="471487" lvl="1" indent="0">
              <a:buNone/>
            </a:pPr>
            <a:endParaRPr lang="en-US" dirty="0">
              <a:latin typeface="+mj-lt"/>
            </a:endParaRPr>
          </a:p>
          <a:p>
            <a:pPr marL="471487" lvl="1" indent="0">
              <a:buNone/>
            </a:pPr>
            <a:endParaRPr lang="en-US" dirty="0">
              <a:latin typeface="+mj-lt"/>
            </a:endParaRPr>
          </a:p>
          <a:p>
            <a:pPr marL="471487" lvl="1" indent="0">
              <a:buNone/>
            </a:pPr>
            <a:endParaRPr lang="en-US" dirty="0">
              <a:latin typeface="+mj-lt"/>
            </a:endParaRPr>
          </a:p>
          <a:p>
            <a:pPr marL="471487" lvl="1" indent="0">
              <a:buNone/>
            </a:pPr>
            <a:endParaRPr lang="en-US" dirty="0">
              <a:latin typeface="+mj-lt"/>
            </a:endParaRPr>
          </a:p>
          <a:p>
            <a:r>
              <a:rPr lang="en-US" dirty="0"/>
              <a:t>New Membership Package</a:t>
            </a:r>
          </a:p>
          <a:p>
            <a:pPr lvl="1"/>
            <a:r>
              <a:rPr lang="en-US" dirty="0">
                <a:latin typeface="+mj-lt"/>
              </a:rPr>
              <a:t>Marketing tool for RAPA.  </a:t>
            </a:r>
          </a:p>
          <a:p>
            <a:pPr lvl="1"/>
            <a:r>
              <a:rPr lang="en-US" dirty="0">
                <a:latin typeface="+mj-lt"/>
              </a:rPr>
              <a:t>Implementation </a:t>
            </a:r>
            <a:r>
              <a:rPr lang="en-US" dirty="0" smtClean="0">
                <a:latin typeface="+mj-lt"/>
              </a:rPr>
              <a:t>date: March 1</a:t>
            </a:r>
            <a:r>
              <a:rPr lang="en-US" dirty="0">
                <a:latin typeface="+mj-lt"/>
              </a:rPr>
              <a:t>, 2017</a:t>
            </a:r>
          </a:p>
          <a:p>
            <a:pPr lvl="1"/>
            <a:endParaRPr lang="en-US" dirty="0">
              <a:latin typeface="+mj-lt"/>
            </a:endParaRPr>
          </a:p>
          <a:p>
            <a:pPr marL="909637" lvl="2" indent="0">
              <a:buNone/>
            </a:pPr>
            <a:endParaRPr lang="en-US" sz="800" i="1" dirty="0"/>
          </a:p>
          <a:p>
            <a:pPr lvl="2"/>
            <a:endParaRPr lang="en-US" dirty="0"/>
          </a:p>
          <a:p>
            <a:pPr lvl="2"/>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24658835"/>
              </p:ext>
            </p:extLst>
          </p:nvPr>
        </p:nvGraphicFramePr>
        <p:xfrm>
          <a:off x="838200" y="2667000"/>
          <a:ext cx="7007225" cy="1930080"/>
        </p:xfrm>
        <a:graphic>
          <a:graphicData uri="http://schemas.openxmlformats.org/drawingml/2006/table">
            <a:tbl>
              <a:tblPr/>
              <a:tblGrid>
                <a:gridCol w="1193709">
                  <a:extLst>
                    <a:ext uri="{9D8B030D-6E8A-4147-A177-3AD203B41FA5}">
                      <a16:colId xmlns:a16="http://schemas.microsoft.com/office/drawing/2014/main" xmlns="" val="20000"/>
                    </a:ext>
                  </a:extLst>
                </a:gridCol>
                <a:gridCol w="775135">
                  <a:extLst>
                    <a:ext uri="{9D8B030D-6E8A-4147-A177-3AD203B41FA5}">
                      <a16:colId xmlns:a16="http://schemas.microsoft.com/office/drawing/2014/main" xmlns="" val="20001"/>
                    </a:ext>
                  </a:extLst>
                </a:gridCol>
                <a:gridCol w="2387418">
                  <a:extLst>
                    <a:ext uri="{9D8B030D-6E8A-4147-A177-3AD203B41FA5}">
                      <a16:colId xmlns:a16="http://schemas.microsoft.com/office/drawing/2014/main" xmlns="" val="20002"/>
                    </a:ext>
                  </a:extLst>
                </a:gridCol>
                <a:gridCol w="899157">
                  <a:extLst>
                    <a:ext uri="{9D8B030D-6E8A-4147-A177-3AD203B41FA5}">
                      <a16:colId xmlns:a16="http://schemas.microsoft.com/office/drawing/2014/main" xmlns="" val="20003"/>
                    </a:ext>
                  </a:extLst>
                </a:gridCol>
                <a:gridCol w="899157">
                  <a:extLst>
                    <a:ext uri="{9D8B030D-6E8A-4147-A177-3AD203B41FA5}">
                      <a16:colId xmlns:a16="http://schemas.microsoft.com/office/drawing/2014/main" xmlns="" val="20004"/>
                    </a:ext>
                  </a:extLst>
                </a:gridCol>
                <a:gridCol w="852649">
                  <a:extLst>
                    <a:ext uri="{9D8B030D-6E8A-4147-A177-3AD203B41FA5}">
                      <a16:colId xmlns:a16="http://schemas.microsoft.com/office/drawing/2014/main" xmlns="" val="20005"/>
                    </a:ext>
                  </a:extLst>
                </a:gridCol>
              </a:tblGrid>
              <a:tr h="710525">
                <a:tc>
                  <a:txBody>
                    <a:bodyPr/>
                    <a:lstStyle/>
                    <a:p>
                      <a:pPr algn="ctr" fontAlgn="b"/>
                      <a:r>
                        <a:rPr lang="en-US" sz="1100" b="1" i="0" u="none" strike="noStrike">
                          <a:solidFill>
                            <a:srgbClr val="000000"/>
                          </a:solidFill>
                          <a:effectLst/>
                          <a:latin typeface="SwissReSans" panose="020B0604020202020204" pitchFamily="34" charset="0"/>
                        </a:rPr>
                        <a:t>Geographic Distribution</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SwissReSans" panose="020B0604020202020204" pitchFamily="34" charset="0"/>
                        </a:rPr>
                        <a:t>2016</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100" b="1" i="0" u="none" strike="noStrike">
                          <a:solidFill>
                            <a:srgbClr val="000000"/>
                          </a:solidFill>
                          <a:effectLst/>
                          <a:latin typeface="SwissReSans" panose="020B0604020202020204" pitchFamily="34" charset="0"/>
                        </a:rPr>
                        <a:t>Industry Channel Distribution</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SwissReSans" panose="020B0604020202020204" pitchFamily="34" charset="0"/>
                        </a:rPr>
                        <a:t>No. of Members 2015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SwissReSans" panose="020B0604020202020204" pitchFamily="34" charset="0"/>
                        </a:rPr>
                        <a:t>No. of Members 2016</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SwissReSans" panose="020B0604020202020204" pitchFamily="34" charset="0"/>
                        </a:rPr>
                        <a:t>2016</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0"/>
                  </a:ext>
                </a:extLst>
              </a:tr>
              <a:tr h="243911">
                <a:tc>
                  <a:txBody>
                    <a:bodyPr/>
                    <a:lstStyle/>
                    <a:p>
                      <a:pPr algn="l" fontAlgn="b"/>
                      <a:r>
                        <a:rPr lang="en-US" sz="1100" b="0" i="0" u="none" strike="noStrike">
                          <a:solidFill>
                            <a:srgbClr val="000000"/>
                          </a:solidFill>
                          <a:effectLst/>
                          <a:latin typeface="SwissReSans" panose="020B0604020202020204" pitchFamily="34" charset="0"/>
                        </a:rPr>
                        <a:t>Australia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SwissReSans"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SwissReSans" panose="020B0604020202020204" pitchFamily="34" charset="0"/>
                        </a:rPr>
                        <a:t>Solution Provider/Association</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SwissReSans" panose="020B0604020202020204" pitchFamily="34" charset="0"/>
                        </a:rPr>
                        <a:t>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SwissReSans" panose="020B0604020202020204" pitchFamily="34" charset="0"/>
                        </a:rPr>
                        <a:t>13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SwissReSans"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43911">
                <a:tc>
                  <a:txBody>
                    <a:bodyPr/>
                    <a:lstStyle/>
                    <a:p>
                      <a:pPr algn="l" fontAlgn="b"/>
                      <a:r>
                        <a:rPr lang="en-US" sz="1100" b="0" i="0" u="none" strike="noStrike">
                          <a:solidFill>
                            <a:srgbClr val="000000"/>
                          </a:solidFill>
                          <a:effectLst/>
                          <a:latin typeface="SwissReSans" panose="020B0604020202020204" pitchFamily="34" charset="0"/>
                        </a:rPr>
                        <a:t>Trinidad</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SwissReSans" panose="020B0604020202020204" pitchFamily="34" charset="0"/>
                        </a:rPr>
                        <a:t>Retrocessionaire</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43911">
                <a:tc>
                  <a:txBody>
                    <a:bodyPr/>
                    <a:lstStyle/>
                    <a:p>
                      <a:pPr algn="l" fontAlgn="b"/>
                      <a:r>
                        <a:rPr lang="en-US" sz="1100" b="0" i="0" u="none" strike="noStrike">
                          <a:solidFill>
                            <a:srgbClr val="000000"/>
                          </a:solidFill>
                          <a:effectLst/>
                          <a:latin typeface="SwissReSans" panose="020B0604020202020204" pitchFamily="34" charset="0"/>
                        </a:rPr>
                        <a:t>Canada</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35%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SwissReSans" panose="020B0604020202020204" pitchFamily="34" charset="0"/>
                        </a:rPr>
                        <a:t>Reinsurer</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47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56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42%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43911">
                <a:tc>
                  <a:txBody>
                    <a:bodyPr/>
                    <a:lstStyle/>
                    <a:p>
                      <a:pPr algn="l" fontAlgn="b"/>
                      <a:r>
                        <a:rPr lang="en-US" sz="1100" b="0" i="0" u="none" strike="noStrike">
                          <a:solidFill>
                            <a:srgbClr val="000000"/>
                          </a:solidFill>
                          <a:effectLst/>
                          <a:latin typeface="SwissReSans" panose="020B0604020202020204" pitchFamily="34" charset="0"/>
                        </a:rPr>
                        <a:t>U.S.A</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62%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SwissReSans" panose="020B0604020202020204" pitchFamily="34" charset="0"/>
                        </a:rPr>
                        <a:t>Direct Writer</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35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57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SwissReSans" panose="020B0604020202020204" pitchFamily="34" charset="0"/>
                        </a:rPr>
                        <a:t>43%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43911">
                <a:tc>
                  <a:txBody>
                    <a:bodyPr/>
                    <a:lstStyle/>
                    <a:p>
                      <a:pPr algn="l" fontAlgn="b"/>
                      <a:r>
                        <a:rPr lang="en-US" sz="1100" b="0" i="0" u="none" strike="noStrike">
                          <a:solidFill>
                            <a:srgbClr val="000000"/>
                          </a:solidFill>
                          <a:effectLst/>
                          <a:latin typeface="SwissReSans" panose="020B0604020202020204" pitchFamily="34" charset="0"/>
                        </a:rPr>
                        <a:t>Total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SwissReSans" panose="020B0604020202020204" pitchFamily="34" charset="0"/>
                        </a:rPr>
                        <a:t>100%</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SwissReSans" panose="020B0604020202020204" pitchFamily="34" charset="0"/>
                        </a:rPr>
                        <a:t>Totals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SwissReSans" panose="020B0604020202020204" pitchFamily="34" charset="0"/>
                        </a:rPr>
                        <a:t>100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SwissReSans" panose="020B0604020202020204" pitchFamily="34" charset="0"/>
                        </a:rPr>
                        <a:t>133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SwissReSans" panose="020B0604020202020204" pitchFamily="34" charset="0"/>
                        </a:rPr>
                        <a:t>100%</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706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0"/>
            <a:ext cx="8229600" cy="1143000"/>
          </a:xfrm>
        </p:spPr>
        <p:txBody>
          <a:bodyPr/>
          <a:lstStyle/>
          <a:p>
            <a:r>
              <a:rPr lang="en-US" altLang="en-US" b="1" dirty="0"/>
              <a:t>Treasurer's Report</a:t>
            </a:r>
            <a:endParaRPr lang="en-CA" altLang="en-US" b="1" dirty="0"/>
          </a:p>
        </p:txBody>
      </p:sp>
      <p:sp>
        <p:nvSpPr>
          <p:cNvPr id="7" name="Rectangle 4"/>
          <p:cNvSpPr>
            <a:spLocks noChangeArrowheads="1"/>
          </p:cNvSpPr>
          <p:nvPr/>
        </p:nvSpPr>
        <p:spPr bwMode="auto">
          <a:xfrm>
            <a:off x="228600" y="1199535"/>
            <a:ext cx="4084536" cy="4247284"/>
          </a:xfrm>
          <a:prstGeom prst="rect">
            <a:avLst/>
          </a:prstGeom>
          <a:noFill/>
          <a:ln w="9525">
            <a:noFill/>
            <a:miter lim="800000"/>
            <a:headEnd/>
            <a:tailEnd/>
          </a:ln>
        </p:spPr>
        <p:txBody>
          <a:bodyPr wrap="square" lIns="91407" tIns="45704" rIns="91407" bIns="45704">
            <a:spAutoFit/>
          </a:bodyPr>
          <a:lstStyle/>
          <a:p>
            <a:pPr marL="342900" indent="-342900">
              <a:spcAft>
                <a:spcPts val="600"/>
              </a:spcAft>
              <a:buFont typeface="Wingdings" panose="05000000000000000000" pitchFamily="2" charset="2"/>
              <a:buChar char="q"/>
            </a:pPr>
            <a:r>
              <a:rPr lang="en-US" sz="2200" b="1" dirty="0" smtClean="0">
                <a:latin typeface="Arial" panose="020B0604020202020204" pitchFamily="34" charset="0"/>
                <a:ea typeface="ＭＳ Ｐゴシック"/>
                <a:cs typeface="Arial" panose="020B0604020202020204" pitchFamily="34" charset="0"/>
              </a:rPr>
              <a:t>Healthy Balance which remains stable y-o-y</a:t>
            </a:r>
            <a:endParaRPr lang="en-US" sz="2200" b="1" dirty="0">
              <a:latin typeface="Arial" panose="020B0604020202020204" pitchFamily="34" charset="0"/>
              <a:ea typeface="ＭＳ Ｐゴシック"/>
              <a:cs typeface="Arial" panose="020B0604020202020204" pitchFamily="34" charset="0"/>
            </a:endParaRPr>
          </a:p>
          <a:p>
            <a:pPr marL="342900" indent="-342900">
              <a:spcAft>
                <a:spcPts val="600"/>
              </a:spcAft>
              <a:buFont typeface="Wingdings" panose="05000000000000000000" pitchFamily="2" charset="2"/>
              <a:buChar char="q"/>
            </a:pPr>
            <a:endParaRPr lang="en-US" sz="2200" b="1" dirty="0" smtClean="0">
              <a:latin typeface="Arial" panose="020B0604020202020204" pitchFamily="34" charset="0"/>
              <a:ea typeface="ＭＳ Ｐゴシック"/>
              <a:cs typeface="Arial" panose="020B0604020202020204" pitchFamily="34" charset="0"/>
            </a:endParaRPr>
          </a:p>
          <a:p>
            <a:pPr marL="342900" indent="-342900">
              <a:spcAft>
                <a:spcPts val="600"/>
              </a:spcAft>
              <a:buFont typeface="Wingdings" panose="05000000000000000000" pitchFamily="2" charset="2"/>
              <a:buChar char="q"/>
            </a:pPr>
            <a:r>
              <a:rPr lang="en-US" sz="2200" b="1" dirty="0" smtClean="0">
                <a:latin typeface="Arial" panose="020B0604020202020204" pitchFamily="34" charset="0"/>
                <a:ea typeface="ＭＳ Ｐゴシック"/>
                <a:cs typeface="Arial" panose="020B0604020202020204" pitchFamily="34" charset="0"/>
              </a:rPr>
              <a:t>Robust Due Diligence</a:t>
            </a:r>
          </a:p>
          <a:p>
            <a:pPr marL="800100" lvl="1" indent="-342900">
              <a:spcAft>
                <a:spcPts val="600"/>
              </a:spcAft>
              <a:buFont typeface="Wingdings" panose="05000000000000000000" pitchFamily="2" charset="2"/>
              <a:buChar char="§"/>
            </a:pPr>
            <a:r>
              <a:rPr lang="en-US" b="1" dirty="0" smtClean="0">
                <a:latin typeface="Arial" panose="020B0604020202020204" pitchFamily="34" charset="0"/>
                <a:ea typeface="ＭＳ Ｐゴシック"/>
                <a:cs typeface="Arial" panose="020B0604020202020204" pitchFamily="34" charset="0"/>
              </a:rPr>
              <a:t>Budget</a:t>
            </a:r>
          </a:p>
          <a:p>
            <a:pPr marL="800100" lvl="1" indent="-342900">
              <a:spcAft>
                <a:spcPts val="600"/>
              </a:spcAft>
              <a:buFont typeface="Wingdings" panose="05000000000000000000" pitchFamily="2" charset="2"/>
              <a:buChar char="§"/>
            </a:pPr>
            <a:r>
              <a:rPr lang="en-US" b="1" dirty="0" smtClean="0">
                <a:latin typeface="Arial" panose="020B0604020202020204" pitchFamily="34" charset="0"/>
                <a:ea typeface="ＭＳ Ｐゴシック"/>
                <a:cs typeface="Arial" panose="020B0604020202020204" pitchFamily="34" charset="0"/>
              </a:rPr>
              <a:t>Cash Management</a:t>
            </a:r>
          </a:p>
          <a:p>
            <a:pPr marL="800100" lvl="1" indent="-342900">
              <a:spcAft>
                <a:spcPts val="600"/>
              </a:spcAft>
              <a:buFont typeface="Wingdings" panose="05000000000000000000" pitchFamily="2" charset="2"/>
              <a:buChar char="§"/>
            </a:pPr>
            <a:r>
              <a:rPr lang="en-US" b="1" dirty="0" smtClean="0">
                <a:latin typeface="Arial" panose="020B0604020202020204" pitchFamily="34" charset="0"/>
                <a:ea typeface="ＭＳ Ｐゴシック"/>
                <a:cs typeface="Arial" panose="020B0604020202020204" pitchFamily="34" charset="0"/>
              </a:rPr>
              <a:t>Financial Statements</a:t>
            </a:r>
          </a:p>
          <a:p>
            <a:pPr marL="342900" indent="-342900">
              <a:spcAft>
                <a:spcPts val="600"/>
              </a:spcAft>
              <a:buFont typeface="Wingdings" panose="05000000000000000000" pitchFamily="2" charset="2"/>
              <a:buChar char="q"/>
            </a:pPr>
            <a:endParaRPr lang="en-US" sz="2200" b="1" dirty="0">
              <a:latin typeface="Arial" panose="020B0604020202020204" pitchFamily="34" charset="0"/>
              <a:ea typeface="ＭＳ Ｐゴシック"/>
              <a:cs typeface="Arial" panose="020B0604020202020204" pitchFamily="34" charset="0"/>
            </a:endParaRPr>
          </a:p>
          <a:p>
            <a:pPr marL="342900" indent="-342900">
              <a:spcAft>
                <a:spcPts val="600"/>
              </a:spcAft>
              <a:buFont typeface="Wingdings" panose="05000000000000000000" pitchFamily="2" charset="2"/>
              <a:buChar char="q"/>
            </a:pPr>
            <a:r>
              <a:rPr lang="en-US" sz="2200" b="1" dirty="0" smtClean="0">
                <a:latin typeface="Arial" panose="020B0604020202020204" pitchFamily="34" charset="0"/>
                <a:ea typeface="ＭＳ Ｐゴシック"/>
                <a:cs typeface="Arial" panose="020B0604020202020204" pitchFamily="34" charset="0"/>
              </a:rPr>
              <a:t>Completed </a:t>
            </a:r>
            <a:r>
              <a:rPr lang="en-US" sz="2200" b="1" dirty="0">
                <a:latin typeface="Arial" panose="020B0604020202020204" pitchFamily="34" charset="0"/>
                <a:ea typeface="ＭＳ Ｐゴシック"/>
                <a:cs typeface="Arial" panose="020B0604020202020204" pitchFamily="34" charset="0"/>
              </a:rPr>
              <a:t>IRS 990N </a:t>
            </a:r>
            <a:r>
              <a:rPr lang="en-US" sz="2200" b="1" dirty="0" smtClean="0">
                <a:latin typeface="Arial" panose="020B0604020202020204" pitchFamily="34" charset="0"/>
                <a:ea typeface="ＭＳ Ｐゴシック"/>
                <a:cs typeface="Arial" panose="020B0604020202020204" pitchFamily="34" charset="0"/>
              </a:rPr>
              <a:t>filing </a:t>
            </a:r>
            <a:r>
              <a:rPr lang="en-US" sz="2200" b="1" dirty="0">
                <a:latin typeface="Arial" panose="020B0604020202020204" pitchFamily="34" charset="0"/>
                <a:ea typeface="ＭＳ Ｐゴシック"/>
                <a:cs typeface="Arial" panose="020B0604020202020204" pitchFamily="34" charset="0"/>
              </a:rPr>
              <a:t>for the association</a:t>
            </a:r>
          </a:p>
          <a:p>
            <a:pPr marL="342900" indent="-342900">
              <a:spcAft>
                <a:spcPts val="600"/>
              </a:spcAft>
              <a:buFont typeface="Wingdings" panose="05000000000000000000" pitchFamily="2" charset="2"/>
              <a:buChar char="q"/>
            </a:pPr>
            <a:endParaRPr lang="en-US" sz="2200" b="1" dirty="0" smtClean="0">
              <a:latin typeface="Arial"/>
              <a:ea typeface="ＭＳ Ｐゴシック"/>
              <a:cs typeface="Arial"/>
            </a:endParaRPr>
          </a:p>
        </p:txBody>
      </p:sp>
      <p:pic>
        <p:nvPicPr>
          <p:cNvPr id="3" name="Picture 2"/>
          <p:cNvPicPr>
            <a:picLocks noChangeAspect="1"/>
          </p:cNvPicPr>
          <p:nvPr/>
        </p:nvPicPr>
        <p:blipFill>
          <a:blip r:embed="rId2"/>
          <a:stretch>
            <a:fillRect/>
          </a:stretch>
        </p:blipFill>
        <p:spPr>
          <a:xfrm>
            <a:off x="4191000" y="533400"/>
            <a:ext cx="4778988" cy="5715000"/>
          </a:xfrm>
          <a:prstGeom prst="rect">
            <a:avLst/>
          </a:prstGeom>
        </p:spPr>
      </p:pic>
    </p:spTree>
    <p:extLst>
      <p:ext uri="{BB962C8B-B14F-4D97-AF65-F5344CB8AC3E}">
        <p14:creationId xmlns:p14="http://schemas.microsoft.com/office/powerpoint/2010/main" val="2789170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0"/>
            <a:ext cx="8229600" cy="1143000"/>
          </a:xfrm>
        </p:spPr>
        <p:txBody>
          <a:bodyPr/>
          <a:lstStyle/>
          <a:p>
            <a:r>
              <a:rPr lang="en-CA" b="1" dirty="0" smtClean="0"/>
              <a:t>Communication Committee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114800"/>
            <a:ext cx="5198806" cy="2388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a:spLocks noGrp="1"/>
          </p:cNvSpPr>
          <p:nvPr>
            <p:ph type="body" idx="1"/>
          </p:nvPr>
        </p:nvSpPr>
        <p:spPr>
          <a:xfrm>
            <a:off x="152400" y="1250063"/>
            <a:ext cx="8610600" cy="5334000"/>
          </a:xfrm>
        </p:spPr>
        <p:txBody>
          <a:bodyPr/>
          <a:lstStyle/>
          <a:p>
            <a:r>
              <a:rPr lang="en-US" dirty="0" smtClean="0">
                <a:latin typeface="+mj-lt"/>
              </a:rPr>
              <a:t>Website </a:t>
            </a:r>
          </a:p>
          <a:p>
            <a:pPr lvl="1"/>
            <a:r>
              <a:rPr lang="en-US" dirty="0" smtClean="0">
                <a:latin typeface="+mj-lt"/>
              </a:rPr>
              <a:t>Fully functional with on-going improvements</a:t>
            </a:r>
          </a:p>
          <a:p>
            <a:pPr lvl="1"/>
            <a:endParaRPr lang="en-US" dirty="0" smtClean="0">
              <a:latin typeface="+mj-lt"/>
            </a:endParaRPr>
          </a:p>
          <a:p>
            <a:pPr lvl="1"/>
            <a:r>
              <a:rPr lang="en-US" dirty="0" smtClean="0">
                <a:latin typeface="+mj-lt"/>
              </a:rPr>
              <a:t>RAPA content continues to be updated – check back frequently</a:t>
            </a:r>
          </a:p>
          <a:p>
            <a:pPr lvl="1"/>
            <a:endParaRPr lang="en-US" dirty="0" smtClean="0">
              <a:latin typeface="+mj-lt"/>
            </a:endParaRPr>
          </a:p>
          <a:p>
            <a:pPr lvl="1"/>
            <a:r>
              <a:rPr lang="en-US" dirty="0" smtClean="0">
                <a:latin typeface="+mj-lt"/>
              </a:rPr>
              <a:t>Links to social media</a:t>
            </a:r>
          </a:p>
          <a:p>
            <a:pPr marL="471487" lvl="1" indent="0">
              <a:buNone/>
            </a:pPr>
            <a:endParaRPr lang="en-US" dirty="0" smtClean="0">
              <a:latin typeface="+mj-lt"/>
            </a:endParaRPr>
          </a:p>
          <a:p>
            <a:r>
              <a:rPr lang="en-US" dirty="0" smtClean="0"/>
              <a:t>Webinars</a:t>
            </a:r>
            <a:endParaRPr lang="en-US" dirty="0"/>
          </a:p>
          <a:p>
            <a:pPr lvl="1"/>
            <a:r>
              <a:rPr lang="en-US" dirty="0" smtClean="0">
                <a:latin typeface="+mj-lt"/>
              </a:rPr>
              <a:t>TBD</a:t>
            </a:r>
          </a:p>
          <a:p>
            <a:pPr lvl="1"/>
            <a:r>
              <a:rPr lang="en-US" dirty="0" smtClean="0">
                <a:latin typeface="+mj-lt"/>
              </a:rPr>
              <a:t>Education sessions</a:t>
            </a:r>
          </a:p>
          <a:p>
            <a:pPr lvl="1"/>
            <a:r>
              <a:rPr lang="en-US" dirty="0" smtClean="0">
                <a:latin typeface="+mj-lt"/>
              </a:rPr>
              <a:t>Content updates</a:t>
            </a:r>
          </a:p>
          <a:p>
            <a:pPr lvl="1"/>
            <a:endParaRPr lang="en-US" dirty="0" smtClean="0">
              <a:latin typeface="+mj-lt"/>
            </a:endParaRPr>
          </a:p>
          <a:p>
            <a:pPr marL="909637" lvl="2" indent="0">
              <a:buNone/>
            </a:pPr>
            <a:endParaRPr lang="en-US" sz="800" i="1" dirty="0" smtClean="0"/>
          </a:p>
          <a:p>
            <a:pPr lvl="2"/>
            <a:endParaRPr lang="en-US" dirty="0"/>
          </a:p>
          <a:p>
            <a:pPr lvl="2"/>
            <a:endParaRPr lang="en-US" dirty="0" smtClean="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219450"/>
            <a:ext cx="766763"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6"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Image result for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Image result for twit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424863"/>
            <a:ext cx="1438275" cy="54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424863"/>
            <a:ext cx="2072675" cy="56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074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lvl="0" rtl="0"/>
            <a:r>
              <a:rPr lang="en-US" b="1" dirty="0" smtClean="0">
                <a:latin typeface="+mn-lt"/>
              </a:rPr>
              <a:t>Annual Conference</a:t>
            </a:r>
            <a:endParaRPr lang="en-US" dirty="0">
              <a:latin typeface="+mn-lt"/>
            </a:endParaRPr>
          </a:p>
        </p:txBody>
      </p:sp>
      <p:sp>
        <p:nvSpPr>
          <p:cNvPr id="3" name="Text Placeholder 2"/>
          <p:cNvSpPr>
            <a:spLocks noGrp="1"/>
          </p:cNvSpPr>
          <p:nvPr>
            <p:ph type="body" idx="1"/>
          </p:nvPr>
        </p:nvSpPr>
        <p:spPr>
          <a:xfrm>
            <a:off x="533400" y="1295400"/>
            <a:ext cx="8153400" cy="5029200"/>
          </a:xfrm>
        </p:spPr>
        <p:txBody>
          <a:bodyPr/>
          <a:lstStyle/>
          <a:p>
            <a:pPr marL="176212" lvl="1" indent="0">
              <a:buNone/>
            </a:pPr>
            <a:endParaRPr lang="en-US" sz="800" dirty="0"/>
          </a:p>
          <a:p>
            <a:pPr marL="176212" lvl="1" indent="0">
              <a:buNone/>
            </a:pPr>
            <a:endParaRPr lang="en-US" sz="800" dirty="0"/>
          </a:p>
          <a:p>
            <a:pPr marL="176212" lvl="1" indent="0">
              <a:buNone/>
            </a:pPr>
            <a:endParaRPr lang="en-US" sz="800" dirty="0"/>
          </a:p>
          <a:p>
            <a:pPr marL="176212" lvl="1" indent="0">
              <a:buNone/>
            </a:pPr>
            <a:endParaRPr lang="en-US" sz="800" dirty="0"/>
          </a:p>
          <a:p>
            <a:pPr marL="176212" lvl="1" indent="0">
              <a:buNone/>
            </a:pPr>
            <a:r>
              <a:rPr lang="en-US" dirty="0"/>
              <a:t>Sunday, October 22</a:t>
            </a:r>
            <a:r>
              <a:rPr lang="en-US" baseline="30000" dirty="0"/>
              <a:t>nd</a:t>
            </a:r>
            <a:r>
              <a:rPr lang="en-US" dirty="0"/>
              <a:t> – Tuesday, October 24</a:t>
            </a:r>
            <a:r>
              <a:rPr lang="en-US" baseline="30000" dirty="0"/>
              <a:t>th</a:t>
            </a:r>
            <a:endParaRPr lang="en-US" dirty="0"/>
          </a:p>
          <a:p>
            <a:pPr marL="176212" marR="0" lvl="1" indent="0" rtl="0">
              <a:buNone/>
            </a:pPr>
            <a:endParaRPr lang="en-US" sz="800" dirty="0"/>
          </a:p>
          <a:p>
            <a:pPr marL="176212" lvl="1" indent="0">
              <a:buNone/>
            </a:pPr>
            <a:r>
              <a:rPr lang="en-US" dirty="0"/>
              <a:t>The Vinoy Renaissance Resort &amp; Golf Club</a:t>
            </a:r>
          </a:p>
          <a:p>
            <a:pPr marL="176212" lvl="1" indent="0">
              <a:buNone/>
            </a:pPr>
            <a:r>
              <a:rPr lang="en-US" sz="1200" dirty="0"/>
              <a:t>501 5th Avenue N.E.</a:t>
            </a:r>
          </a:p>
          <a:p>
            <a:pPr marL="176212" lvl="1" indent="0">
              <a:buNone/>
            </a:pPr>
            <a:r>
              <a:rPr lang="en-US" sz="1200" dirty="0"/>
              <a:t>St. Petersburg, FL  33701</a:t>
            </a:r>
          </a:p>
          <a:p>
            <a:pPr marL="176212" marR="0" lvl="1" indent="0" rtl="0">
              <a:buNone/>
            </a:pPr>
            <a:endParaRPr lang="en-US" sz="800" dirty="0"/>
          </a:p>
          <a:p>
            <a:pPr marL="176212" marR="0" lvl="1" indent="0" rtl="0">
              <a:buNone/>
            </a:pPr>
            <a:endParaRPr lang="en-US" sz="800" dirty="0"/>
          </a:p>
          <a:p>
            <a:pPr marL="176212" lvl="1" indent="0">
              <a:buNone/>
            </a:pPr>
            <a:r>
              <a:rPr lang="en-US" sz="1600" dirty="0"/>
              <a:t>For reservations visit our website: </a:t>
            </a:r>
          </a:p>
          <a:p>
            <a:pPr marL="176212" lvl="1" indent="0">
              <a:buNone/>
            </a:pPr>
            <a:r>
              <a:rPr lang="en-US" sz="1200" b="1" i="1" u="sng" dirty="0">
                <a:solidFill>
                  <a:srgbClr val="002060"/>
                </a:solidFill>
              </a:rPr>
              <a:t>ReinsAdmin.org  </a:t>
            </a:r>
          </a:p>
          <a:p>
            <a:pPr marL="176212" lvl="1" indent="0">
              <a:buNone/>
            </a:pPr>
            <a:endParaRPr lang="en-US" sz="1200" b="1" i="1" u="sng" dirty="0">
              <a:solidFill>
                <a:srgbClr val="002060"/>
              </a:solidFill>
            </a:endParaRPr>
          </a:p>
          <a:p>
            <a:pPr marL="176212" lvl="1" indent="0">
              <a:buNone/>
            </a:pPr>
            <a:r>
              <a:rPr lang="en-US" sz="1400" dirty="0"/>
              <a:t>Reservation Toll Free #: 1-888-789-3090</a:t>
            </a:r>
          </a:p>
          <a:p>
            <a:pPr marL="176212" lvl="1" indent="0">
              <a:buNone/>
            </a:pPr>
            <a:r>
              <a:rPr lang="en-US" sz="1400" dirty="0"/>
              <a:t>Use group code: </a:t>
            </a:r>
          </a:p>
          <a:p>
            <a:pPr marL="176212" lvl="1" indent="0">
              <a:buNone/>
            </a:pPr>
            <a:r>
              <a:rPr lang="en-US" sz="1400" dirty="0"/>
              <a:t>“RAPA 2017 Fall Conference”</a:t>
            </a:r>
          </a:p>
          <a:p>
            <a:pPr marL="176212" lvl="1" indent="0">
              <a:buNone/>
            </a:pPr>
            <a:endParaRPr lang="en-US" sz="1600" dirty="0"/>
          </a:p>
          <a:p>
            <a:pPr marL="176212" lvl="1" indent="0">
              <a:buNone/>
            </a:pPr>
            <a:r>
              <a:rPr lang="en-US" sz="1600" b="1" dirty="0">
                <a:solidFill>
                  <a:srgbClr val="FF0000"/>
                </a:solidFill>
              </a:rPr>
              <a:t>Register online today!</a:t>
            </a:r>
          </a:p>
        </p:txBody>
      </p:sp>
      <p:pic>
        <p:nvPicPr>
          <p:cNvPr id="1026" name="Picture 1" descr="st petersburg florida resort"/>
          <p:cNvPicPr>
            <a:picLocks noChangeAspect="1" noChangeArrowheads="1"/>
          </p:cNvPicPr>
          <p:nvPr/>
        </p:nvPicPr>
        <p:blipFill>
          <a:blip r:embed="rId3">
            <a:extLst>
              <a:ext uri="{28A0092B-C50C-407E-A947-70E740481C1C}">
                <a14:useLocalDpi xmlns:a14="http://schemas.microsoft.com/office/drawing/2010/main" val="0"/>
              </a:ext>
            </a:extLst>
          </a:blip>
          <a:srcRect r="-3911" b="-19513"/>
          <a:stretch>
            <a:fillRect/>
          </a:stretch>
        </p:blipFill>
        <p:spPr bwMode="auto">
          <a:xfrm>
            <a:off x="4495800" y="3200400"/>
            <a:ext cx="40624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457200" y="1293020"/>
            <a:ext cx="83058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rgbClr val="002060"/>
                </a:solidFill>
                <a:effectLst/>
                <a:latin typeface="Bodoni MT" panose="02070603080606020203" pitchFamily="18" charset="0"/>
              </a:rPr>
              <a:t>Join us in celebrating RAPA’s </a:t>
            </a:r>
            <a:r>
              <a:rPr kumimoji="0" lang="en-US" altLang="en-US" sz="2000" b="1" i="0" u="sng" strike="noStrike" cap="none" normalizeH="0" baseline="0" dirty="0">
                <a:ln>
                  <a:noFill/>
                </a:ln>
                <a:solidFill>
                  <a:srgbClr val="002060"/>
                </a:solidFill>
                <a:effectLst/>
                <a:latin typeface="Bodoni MT" panose="02070603080606020203" pitchFamily="18" charset="0"/>
              </a:rPr>
              <a:t>20</a:t>
            </a:r>
            <a:r>
              <a:rPr kumimoji="0" lang="en-US" altLang="en-US" sz="2000" b="1" i="0" u="sng" strike="noStrike" cap="none" normalizeH="0" baseline="30000" dirty="0">
                <a:ln>
                  <a:noFill/>
                </a:ln>
                <a:solidFill>
                  <a:srgbClr val="002060"/>
                </a:solidFill>
                <a:effectLst/>
                <a:latin typeface="Bodoni MT" panose="02070603080606020203" pitchFamily="18" charset="0"/>
              </a:rPr>
              <a:t>th</a:t>
            </a:r>
            <a:r>
              <a:rPr kumimoji="0" lang="en-US" altLang="en-US" sz="2000" b="1" i="0" u="sng" strike="noStrike" cap="none" normalizeH="0" baseline="0" dirty="0">
                <a:ln>
                  <a:noFill/>
                </a:ln>
                <a:solidFill>
                  <a:srgbClr val="002060"/>
                </a:solidFill>
                <a:effectLst/>
                <a:latin typeface="Bodoni MT" panose="02070603080606020203" pitchFamily="18" charset="0"/>
              </a:rPr>
              <a:t> Anniversary </a:t>
            </a:r>
            <a:r>
              <a:rPr kumimoji="0" lang="en-US" altLang="en-US" sz="2000" b="1" i="0" u="none" strike="noStrike" cap="none" normalizeH="0" baseline="0" dirty="0">
                <a:ln>
                  <a:noFill/>
                </a:ln>
                <a:solidFill>
                  <a:srgbClr val="002060"/>
                </a:solidFill>
                <a:effectLst/>
                <a:latin typeface="Bodoni MT" panose="02070603080606020203" pitchFamily="18" charset="0"/>
              </a:rPr>
              <a:t>in St. Petersburg, Florida</a:t>
            </a:r>
            <a:endParaRPr kumimoji="0" lang="en-US" altLang="en-US" sz="2000" b="0" i="0" u="none" strike="noStrike" cap="none" normalizeH="0" baseline="0" dirty="0">
              <a:ln>
                <a:noFill/>
              </a:ln>
              <a:solidFill>
                <a:srgbClr val="002060"/>
              </a:solidFill>
              <a:effectLst/>
              <a:latin typeface="Arial" panose="020B0604020202020204" pitchFamily="34" charset="0"/>
            </a:endParaRPr>
          </a:p>
        </p:txBody>
      </p:sp>
      <p:pic>
        <p:nvPicPr>
          <p:cNvPr id="1028" name="Picture 17" descr="San Antonio Marriott Riverwal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506" y="2370404"/>
            <a:ext cx="952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88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00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0000"/>
            </a:solidFill>
            <a:effectLst/>
            <a:latin typeface="Arial" charset="0"/>
            <a:cs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RAPA Fall Meeting Template</Template>
  <TotalTime>3037</TotalTime>
  <Words>1847</Words>
  <Application>Microsoft Office PowerPoint</Application>
  <PresentationFormat>On-screen Show (4:3)</PresentationFormat>
  <Paragraphs>453</Paragraphs>
  <Slides>29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Arial Black</vt:lpstr>
      <vt:lpstr>Bodoni MT</vt:lpstr>
      <vt:lpstr>Calibri</vt:lpstr>
      <vt:lpstr>Courier New</vt:lpstr>
      <vt:lpstr>SwissReSans</vt:lpstr>
      <vt:lpstr>Times New Roman</vt:lpstr>
      <vt:lpstr>Wingdings</vt:lpstr>
      <vt:lpstr>Quadrant</vt:lpstr>
      <vt:lpstr>RAPA | 2017 Spring Meeting</vt:lpstr>
      <vt:lpstr>Agenda</vt:lpstr>
      <vt:lpstr>Antitrust Statement</vt:lpstr>
      <vt:lpstr>Executive and Initiative Chairs</vt:lpstr>
      <vt:lpstr>Innovations on the rise…</vt:lpstr>
      <vt:lpstr>Membership</vt:lpstr>
      <vt:lpstr>Treasurer's Report</vt:lpstr>
      <vt:lpstr>Communication Committee</vt:lpstr>
      <vt:lpstr>Annual Conference</vt:lpstr>
      <vt:lpstr>Annual Conference - Agenda</vt:lpstr>
      <vt:lpstr> Sponsorship Packages</vt:lpstr>
      <vt:lpstr>Initiatives Strategy</vt:lpstr>
      <vt:lpstr>Post Level Term</vt:lpstr>
      <vt:lpstr>PLT - 2017 Areas of Focus</vt:lpstr>
      <vt:lpstr>Risk Management Initiative</vt:lpstr>
      <vt:lpstr>Risk Management Initiative</vt:lpstr>
      <vt:lpstr>Education Initiative</vt:lpstr>
      <vt:lpstr>Education Initiative</vt:lpstr>
      <vt:lpstr>Education Initiative</vt:lpstr>
      <vt:lpstr>Education- Reinsurance Course Collection</vt:lpstr>
      <vt:lpstr>PowerPoint Presentation</vt:lpstr>
      <vt:lpstr>PowerPoint Presentation</vt:lpstr>
      <vt:lpstr>PowerPoint Presentation</vt:lpstr>
      <vt:lpstr>PowerPoint Presentation</vt:lpstr>
      <vt:lpstr>Education Initiative</vt:lpstr>
      <vt:lpstr>Data Initiative Overview</vt:lpstr>
      <vt:lpstr>Data Initiative</vt:lpstr>
      <vt:lpstr>Data Initiative- Recent Work</vt:lpstr>
      <vt:lpstr>Breakout Sessions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RAPA  2013 Fall Meeting</dc:title>
  <dc:creator/>
  <cp:lastModifiedBy>MAPLE\809756018</cp:lastModifiedBy>
  <cp:revision>183</cp:revision>
  <cp:lastPrinted>2014-03-26T15:10:51Z</cp:lastPrinted>
  <dcterms:created xsi:type="dcterms:W3CDTF">2013-10-25T18:25:00Z</dcterms:created>
  <dcterms:modified xsi:type="dcterms:W3CDTF">2017-04-03T12:31:36Z</dcterms:modified>
</cp:coreProperties>
</file>