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D8FD9-04E1-42E2-BBAB-1FA6103288B7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1679-5D74-4ECA-8A24-E69DF1E61E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5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DAAFE-78A8-4111-9783-3AF715B457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rgbClr val="6666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-76200"/>
            <a:ext cx="2076450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76200"/>
            <a:ext cx="6076950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3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D307BE-7BA5-44D5-86F0-B53FEBA7DA1C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61AEE2-9636-4B0D-911C-5B7CE5C4FD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1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8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5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0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7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0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fld id="{D011FAAE-D453-48D7-ADA5-CF2EAAB10D48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29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fld id="{739D9357-69F7-478C-A693-F139B78F79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36000" cy="990600"/>
            <a:chOff x="176" y="96"/>
            <a:chExt cx="5472" cy="1008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9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437" y="2819400"/>
            <a:ext cx="5414963" cy="1066800"/>
          </a:xfrm>
        </p:spPr>
        <p:txBody>
          <a:bodyPr/>
          <a:lstStyle/>
          <a:p>
            <a:r>
              <a:rPr lang="en-CA" sz="3200" dirty="0" smtClean="0"/>
              <a:t>RAPA </a:t>
            </a:r>
            <a:br>
              <a:rPr lang="en-CA" sz="3200" dirty="0" smtClean="0"/>
            </a:br>
            <a:r>
              <a:rPr lang="en-CA" sz="3200" dirty="0" smtClean="0"/>
              <a:t>2015 Spring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114800"/>
            <a:ext cx="4557712" cy="99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CA" sz="2600" i="1" dirty="0" smtClean="0">
                <a:solidFill>
                  <a:schemeClr val="tx1"/>
                </a:solidFill>
              </a:rPr>
              <a:t>April 13, 2014</a:t>
            </a:r>
            <a:endParaRPr lang="en-CA" sz="2600" i="1" dirty="0">
              <a:solidFill>
                <a:schemeClr val="tx1"/>
              </a:solidFill>
            </a:endParaRPr>
          </a:p>
          <a:p>
            <a:endParaRPr lang="en-US" sz="2600" i="1" dirty="0" smtClean="0"/>
          </a:p>
        </p:txBody>
      </p:sp>
      <p:pic>
        <p:nvPicPr>
          <p:cNvPr id="1026" name="Picture 2" descr="C:\Users\thomas.hartlett\Desktop\R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1895475"/>
            <a:ext cx="197167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4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latin typeface="+mn-lt"/>
              </a:rPr>
              <a:t>Planning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53400" cy="5029200"/>
          </a:xfrm>
        </p:spPr>
        <p:txBody>
          <a:bodyPr/>
          <a:lstStyle/>
          <a:p>
            <a:pPr marL="176212" marR="0" lvl="1" indent="0" rtl="0">
              <a:buNone/>
            </a:pPr>
            <a:r>
              <a:rPr lang="en-US" sz="2400" dirty="0" smtClean="0">
                <a:latin typeface="+mj-lt"/>
              </a:rPr>
              <a:t>2015 Fall Conference</a:t>
            </a:r>
          </a:p>
          <a:p>
            <a:pPr marL="176212" lvl="1" indent="0">
              <a:buNone/>
            </a:pPr>
            <a:endParaRPr lang="en-US" sz="800" dirty="0" smtClean="0"/>
          </a:p>
          <a:p>
            <a:pPr marL="176212" lvl="1" indent="0">
              <a:buNone/>
            </a:pPr>
            <a:r>
              <a:rPr lang="en-US" dirty="0" smtClean="0"/>
              <a:t>Sunday, October 18</a:t>
            </a:r>
            <a:r>
              <a:rPr lang="en-US" baseline="30000" dirty="0" smtClean="0"/>
              <a:t>th</a:t>
            </a:r>
            <a:r>
              <a:rPr lang="en-US" dirty="0" smtClean="0"/>
              <a:t> – Tuesday, October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176212" marR="0" lvl="1" indent="0" rtl="0">
              <a:buNone/>
            </a:pPr>
            <a:endParaRPr lang="en-US" sz="800" dirty="0" smtClean="0"/>
          </a:p>
          <a:p>
            <a:pPr marL="176212" marR="0" lvl="1" indent="0" rtl="0">
              <a:buNone/>
            </a:pPr>
            <a:r>
              <a:rPr lang="en-US" dirty="0" smtClean="0"/>
              <a:t>Phoenix Marriott Tempe at The Buttes</a:t>
            </a:r>
          </a:p>
          <a:p>
            <a:pPr marL="176212" marR="0" lvl="1" indent="0" rtl="0">
              <a:buNone/>
            </a:pPr>
            <a:r>
              <a:rPr lang="en-US" dirty="0" smtClean="0"/>
              <a:t>Tempe, AZ</a:t>
            </a:r>
          </a:p>
          <a:p>
            <a:pPr marL="176212" marR="0" lvl="1" indent="0" rtl="0">
              <a:buNone/>
            </a:pPr>
            <a:endParaRPr lang="en-US" sz="800" dirty="0"/>
          </a:p>
          <a:p>
            <a:pPr marL="176212" marR="0" lvl="1" indent="0" rtl="0">
              <a:buNone/>
            </a:pPr>
            <a:r>
              <a:rPr lang="en-US" dirty="0" smtClean="0"/>
              <a:t>Single/Double Room: $156</a:t>
            </a:r>
          </a:p>
          <a:p>
            <a:pPr marL="176212" marR="0" lvl="1" indent="0" rtl="0">
              <a:buNone/>
            </a:pPr>
            <a:r>
              <a:rPr lang="en-US" sz="1600" dirty="0" smtClean="0"/>
              <a:t>Rate guaranteed 3 days pre/post</a:t>
            </a:r>
          </a:p>
          <a:p>
            <a:pPr marL="176212" marR="0" lvl="1" indent="0" rtl="0">
              <a:buNone/>
            </a:pPr>
            <a:r>
              <a:rPr lang="en-US" sz="1600" dirty="0" smtClean="0"/>
              <a:t>event, subject to availability.</a:t>
            </a:r>
          </a:p>
          <a:p>
            <a:pPr marL="176212" marR="0" lvl="1" indent="0" rtl="0">
              <a:buNone/>
            </a:pPr>
            <a:r>
              <a:rPr lang="en-US" sz="1600" dirty="0" smtClean="0"/>
              <a:t>Rate expires September 25, 2015</a:t>
            </a:r>
            <a:r>
              <a:rPr lang="en-US" sz="1600" dirty="0" smtClean="0"/>
              <a:t>.</a:t>
            </a:r>
          </a:p>
          <a:p>
            <a:pPr marL="176212" marR="0" lvl="1" indent="0" rtl="0">
              <a:buNone/>
            </a:pPr>
            <a:endParaRPr lang="en-US" sz="1600" dirty="0"/>
          </a:p>
          <a:p>
            <a:pPr marL="176212" marR="0" lvl="1" indent="0" rtl="0">
              <a:buNone/>
            </a:pPr>
            <a:r>
              <a:rPr lang="en-US" sz="1600" dirty="0" smtClean="0"/>
              <a:t>For reservations call:</a:t>
            </a:r>
          </a:p>
          <a:p>
            <a:pPr marL="176212" marR="0" lvl="1" indent="0" rtl="0">
              <a:buNone/>
            </a:pPr>
            <a:r>
              <a:rPr lang="en-US" sz="1600" dirty="0" smtClean="0"/>
              <a:t>1-888-867-7492</a:t>
            </a:r>
          </a:p>
          <a:p>
            <a:pPr marL="176212" marR="0" lvl="1" indent="0" rtl="0">
              <a:buNone/>
            </a:pPr>
            <a:r>
              <a:rPr lang="en-US" sz="1600" dirty="0" smtClean="0"/>
              <a:t>RAPA FALL CONFERENCE 2015</a:t>
            </a:r>
            <a:endParaRPr lang="en-US" sz="1600" dirty="0"/>
          </a:p>
        </p:txBody>
      </p:sp>
      <p:pic>
        <p:nvPicPr>
          <p:cNvPr id="4" name="Picture 2" descr="C:\Users\wst\Desktop\phxtm_phototour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84" y="3124200"/>
            <a:ext cx="472512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0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Presentations</a:t>
            </a:r>
          </a:p>
          <a:p>
            <a:pPr lvl="1"/>
            <a:r>
              <a:rPr lang="en-US" sz="1800" i="1" dirty="0" smtClean="0"/>
              <a:t>Emerging Reinsurance Trend: Hybrid Products </a:t>
            </a:r>
          </a:p>
          <a:p>
            <a:pPr lvl="2"/>
            <a:r>
              <a:rPr lang="en-US" dirty="0" smtClean="0"/>
              <a:t>Stephen Cooley – Aurigen Reinsurance Company</a:t>
            </a:r>
            <a:endParaRPr lang="en-US" sz="1800" dirty="0" smtClean="0"/>
          </a:p>
          <a:p>
            <a:pPr lvl="1"/>
            <a:endParaRPr lang="en-US" sz="800" i="1" dirty="0" smtClean="0"/>
          </a:p>
          <a:p>
            <a:pPr lvl="1"/>
            <a:r>
              <a:rPr lang="en-US" sz="1800" i="1" dirty="0" smtClean="0"/>
              <a:t>Data Quality: Obsessed With Data… And For Good Reason</a:t>
            </a:r>
            <a:endParaRPr lang="en-US" sz="1800" i="1" dirty="0"/>
          </a:p>
          <a:p>
            <a:pPr lvl="2"/>
            <a:r>
              <a:rPr lang="en-US" dirty="0" smtClean="0"/>
              <a:t>Genevra Pflaum, Moderator – Hannover Re</a:t>
            </a:r>
          </a:p>
          <a:p>
            <a:pPr lvl="2"/>
            <a:r>
              <a:rPr lang="en-US" dirty="0" smtClean="0"/>
              <a:t>Evelyn Bradanovich – Pacific Services Canada Limited</a:t>
            </a:r>
          </a:p>
          <a:p>
            <a:pPr lvl="2"/>
            <a:r>
              <a:rPr lang="en-US" dirty="0" smtClean="0"/>
              <a:t>Ellen Fedorowicz – Jackson National Life Insurance Company</a:t>
            </a:r>
          </a:p>
          <a:p>
            <a:pPr lvl="2"/>
            <a:r>
              <a:rPr lang="en-US" dirty="0" smtClean="0"/>
              <a:t>Lisa Sher – SCOR Global Life Americas</a:t>
            </a:r>
            <a:endParaRPr lang="en-US" dirty="0"/>
          </a:p>
          <a:p>
            <a:pPr marL="909637" lvl="2" indent="0">
              <a:buNone/>
            </a:pPr>
            <a:endParaRPr lang="en-US" sz="800" i="1" dirty="0" smtClean="0"/>
          </a:p>
          <a:p>
            <a:pPr lvl="1"/>
            <a:r>
              <a:rPr lang="en-US" sz="1800" i="1" dirty="0" smtClean="0"/>
              <a:t>The Future of Data Privacy and Security in Reinsurance and Beyond</a:t>
            </a:r>
            <a:endParaRPr lang="en-US" sz="1800" i="1" dirty="0"/>
          </a:p>
          <a:p>
            <a:pPr lvl="2"/>
            <a:r>
              <a:rPr lang="en-US" dirty="0" smtClean="0"/>
              <a:t>Simon Bell</a:t>
            </a:r>
            <a:r>
              <a:rPr lang="en-US" smtClean="0"/>
              <a:t>, Moderator </a:t>
            </a:r>
            <a:r>
              <a:rPr lang="en-US" dirty="0" smtClean="0"/>
              <a:t>– LOGiQ</a:t>
            </a:r>
            <a:r>
              <a:rPr lang="en-US" baseline="30000" dirty="0" smtClean="0"/>
              <a:t>3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sz="1800" i="1" dirty="0" smtClean="0"/>
              <a:t>Attracting and Retaining Resources</a:t>
            </a:r>
            <a:endParaRPr lang="en-US" sz="1800" i="1" dirty="0"/>
          </a:p>
          <a:p>
            <a:pPr lvl="2"/>
            <a:r>
              <a:rPr lang="en-US" dirty="0" smtClean="0"/>
              <a:t>Tonya Blackmore – Pacific Services Canada Limited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sz="1800" i="1" dirty="0" smtClean="0"/>
              <a:t>Roundtable Discussions</a:t>
            </a:r>
            <a:endParaRPr lang="en-US" sz="1800" i="1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73393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RAPA Fall Meeting Template</Template>
  <TotalTime>150</TotalTime>
  <Words>144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RAPA  2015 Spring Meeting</vt:lpstr>
      <vt:lpstr>Planning</vt:lpstr>
      <vt:lpstr>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  2013 Fall Meeting</dc:title>
  <dc:creator>Thomas Hartlett</dc:creator>
  <cp:lastModifiedBy>Williams Stephanie</cp:lastModifiedBy>
  <cp:revision>24</cp:revision>
  <cp:lastPrinted>2014-03-26T15:10:51Z</cp:lastPrinted>
  <dcterms:created xsi:type="dcterms:W3CDTF">2013-10-25T18:25:00Z</dcterms:created>
  <dcterms:modified xsi:type="dcterms:W3CDTF">2015-04-08T13:32:33Z</dcterms:modified>
</cp:coreProperties>
</file>