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9.xml" ContentType="application/vnd.openxmlformats-officedocument.theme+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theme/theme21.xml" ContentType="application/vnd.openxmlformats-officedocument.theme+xml"/>
  <Override PartName="/ppt/slideLayouts/slideLayout81.xml" ContentType="application/vnd.openxmlformats-officedocument.presentationml.slideLayout+xml"/>
  <Override PartName="/ppt/theme/theme22.xml" ContentType="application/vnd.openxmlformats-officedocument.theme+xml"/>
  <Override PartName="/ppt/slideLayouts/slideLayout82.xml" ContentType="application/vnd.openxmlformats-officedocument.presentationml.slideLayout+xml"/>
  <Override PartName="/ppt/theme/theme23.xml" ContentType="application/vnd.openxmlformats-officedocument.theme+xml"/>
  <Override PartName="/ppt/slideLayouts/slideLayout83.xml" ContentType="application/vnd.openxmlformats-officedocument.presentationml.slideLayout+xml"/>
  <Override PartName="/ppt/theme/theme24.xml" ContentType="application/vnd.openxmlformats-officedocument.theme+xml"/>
  <Override PartName="/ppt/slideLayouts/slideLayout84.xml" ContentType="application/vnd.openxmlformats-officedocument.presentationml.slideLayout+xml"/>
  <Override PartName="/ppt/theme/theme25.xml" ContentType="application/vnd.openxmlformats-officedocument.theme+xml"/>
  <Override PartName="/ppt/slideLayouts/slideLayout85.xml" ContentType="application/vnd.openxmlformats-officedocument.presentationml.slideLayout+xml"/>
  <Override PartName="/ppt/theme/theme26.xml" ContentType="application/vnd.openxmlformats-officedocument.theme+xml"/>
  <Override PartName="/ppt/slideLayouts/slideLayout86.xml" ContentType="application/vnd.openxmlformats-officedocument.presentationml.slideLayout+xml"/>
  <Override PartName="/ppt/theme/theme27.xml" ContentType="application/vnd.openxmlformats-officedocument.theme+xml"/>
  <Override PartName="/ppt/slideLayouts/slideLayout87.xml" ContentType="application/vnd.openxmlformats-officedocument.presentationml.slideLayout+xml"/>
  <Override PartName="/ppt/theme/theme28.xml" ContentType="application/vnd.openxmlformats-officedocument.theme+xml"/>
  <Override PartName="/ppt/slideLayouts/slideLayout88.xml" ContentType="application/vnd.openxmlformats-officedocument.presentationml.slideLayout+xml"/>
  <Override PartName="/ppt/theme/theme29.xml" ContentType="application/vnd.openxmlformats-officedocument.theme+xml"/>
  <Override PartName="/ppt/slideLayouts/slideLayout89.xml" ContentType="application/vnd.openxmlformats-officedocument.presentationml.slideLayout+xml"/>
  <Override PartName="/ppt/theme/theme30.xml" ContentType="application/vnd.openxmlformats-officedocument.theme+xml"/>
  <Override PartName="/ppt/slideLayouts/slideLayout90.xml" ContentType="application/vnd.openxmlformats-officedocument.presentationml.slideLayout+xml"/>
  <Override PartName="/ppt/theme/theme31.xml" ContentType="application/vnd.openxmlformats-officedocument.theme+xml"/>
  <Override PartName="/ppt/slideLayouts/slideLayout91.xml" ContentType="application/vnd.openxmlformats-officedocument.presentationml.slideLayout+xml"/>
  <Override PartName="/ppt/theme/theme32.xml" ContentType="application/vnd.openxmlformats-officedocument.theme+xml"/>
  <Override PartName="/ppt/slideLayouts/slideLayout92.xml" ContentType="application/vnd.openxmlformats-officedocument.presentationml.slideLayout+xml"/>
  <Override PartName="/ppt/theme/theme33.xml" ContentType="application/vnd.openxmlformats-officedocument.theme+xml"/>
  <Override PartName="/ppt/slideLayouts/slideLayout93.xml" ContentType="application/vnd.openxmlformats-officedocument.presentationml.slideLayout+xml"/>
  <Override PartName="/ppt/theme/theme34.xml" ContentType="application/vnd.openxmlformats-officedocument.theme+xml"/>
  <Override PartName="/ppt/slideLayouts/slideLayout94.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77" r:id="rId3"/>
    <p:sldMasterId id="2147483681" r:id="rId4"/>
    <p:sldMasterId id="2147483683" r:id="rId5"/>
    <p:sldMasterId id="2147483685" r:id="rId6"/>
    <p:sldMasterId id="2147483687" r:id="rId7"/>
    <p:sldMasterId id="2147483695" r:id="rId8"/>
    <p:sldMasterId id="2147483697" r:id="rId9"/>
    <p:sldMasterId id="2147483699" r:id="rId10"/>
    <p:sldMasterId id="2147483701" r:id="rId11"/>
    <p:sldMasterId id="2147483703" r:id="rId12"/>
    <p:sldMasterId id="2147483705" r:id="rId13"/>
    <p:sldMasterId id="2147483709" r:id="rId14"/>
    <p:sldMasterId id="2147483714" r:id="rId15"/>
    <p:sldMasterId id="2147483727" r:id="rId16"/>
    <p:sldMasterId id="2147483739" r:id="rId17"/>
    <p:sldMasterId id="2147483756" r:id="rId18"/>
    <p:sldMasterId id="2147483770" r:id="rId19"/>
    <p:sldMasterId id="2147483783" r:id="rId20"/>
    <p:sldMasterId id="2147483785" r:id="rId21"/>
    <p:sldMasterId id="2147483787" r:id="rId22"/>
    <p:sldMasterId id="2147483789" r:id="rId23"/>
    <p:sldMasterId id="2147483791" r:id="rId24"/>
    <p:sldMasterId id="2147483793" r:id="rId25"/>
    <p:sldMasterId id="2147483795" r:id="rId26"/>
    <p:sldMasterId id="2147483797" r:id="rId27"/>
    <p:sldMasterId id="2147483799" r:id="rId28"/>
    <p:sldMasterId id="2147483801" r:id="rId29"/>
    <p:sldMasterId id="2147483803" r:id="rId30"/>
    <p:sldMasterId id="2147483805" r:id="rId31"/>
    <p:sldMasterId id="2147483807" r:id="rId32"/>
    <p:sldMasterId id="2147483809" r:id="rId33"/>
    <p:sldMasterId id="2147483811" r:id="rId34"/>
    <p:sldMasterId id="2147483813" r:id="rId35"/>
  </p:sldMasterIdLst>
  <p:notesMasterIdLst>
    <p:notesMasterId r:id="rId190"/>
  </p:notesMasterIdLst>
  <p:sldIdLst>
    <p:sldId id="265" r:id="rId36"/>
    <p:sldId id="268" r:id="rId37"/>
    <p:sldId id="277" r:id="rId38"/>
    <p:sldId id="283" r:id="rId39"/>
    <p:sldId id="276" r:id="rId40"/>
    <p:sldId id="280" r:id="rId41"/>
    <p:sldId id="275"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443" r:id="rId86"/>
    <p:sldId id="360" r:id="rId87"/>
    <p:sldId id="415"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375"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41" r:id="rId136"/>
    <p:sldId id="410" r:id="rId137"/>
    <p:sldId id="411" r:id="rId138"/>
    <p:sldId id="412" r:id="rId139"/>
    <p:sldId id="417" r:id="rId140"/>
    <p:sldId id="418" r:id="rId141"/>
    <p:sldId id="419" r:id="rId142"/>
    <p:sldId id="420" r:id="rId143"/>
    <p:sldId id="281" r:id="rId144"/>
    <p:sldId id="284" r:id="rId145"/>
    <p:sldId id="304" r:id="rId146"/>
    <p:sldId id="427" r:id="rId147"/>
    <p:sldId id="429" r:id="rId148"/>
    <p:sldId id="430" r:id="rId149"/>
    <p:sldId id="431" r:id="rId150"/>
    <p:sldId id="432" r:id="rId151"/>
    <p:sldId id="433" r:id="rId152"/>
    <p:sldId id="434" r:id="rId153"/>
    <p:sldId id="435" r:id="rId154"/>
    <p:sldId id="436" r:id="rId155"/>
    <p:sldId id="437" r:id="rId156"/>
    <p:sldId id="438" r:id="rId157"/>
    <p:sldId id="439" r:id="rId158"/>
    <p:sldId id="440" r:id="rId159"/>
    <p:sldId id="423" r:id="rId160"/>
    <p:sldId id="424" r:id="rId161"/>
    <p:sldId id="442" r:id="rId162"/>
    <p:sldId id="271" r:id="rId163"/>
    <p:sldId id="303" r:id="rId164"/>
    <p:sldId id="285" r:id="rId165"/>
    <p:sldId id="286" r:id="rId166"/>
    <p:sldId id="287" r:id="rId167"/>
    <p:sldId id="288" r:id="rId168"/>
    <p:sldId id="289" r:id="rId169"/>
    <p:sldId id="290" r:id="rId170"/>
    <p:sldId id="291" r:id="rId171"/>
    <p:sldId id="292" r:id="rId172"/>
    <p:sldId id="298" r:id="rId173"/>
    <p:sldId id="296" r:id="rId174"/>
    <p:sldId id="425" r:id="rId175"/>
    <p:sldId id="305" r:id="rId176"/>
    <p:sldId id="306" r:id="rId177"/>
    <p:sldId id="307" r:id="rId178"/>
    <p:sldId id="308" r:id="rId179"/>
    <p:sldId id="309" r:id="rId180"/>
    <p:sldId id="310" r:id="rId181"/>
    <p:sldId id="426" r:id="rId182"/>
    <p:sldId id="311" r:id="rId183"/>
    <p:sldId id="312" r:id="rId184"/>
    <p:sldId id="313" r:id="rId185"/>
    <p:sldId id="314" r:id="rId186"/>
    <p:sldId id="315" r:id="rId187"/>
    <p:sldId id="316" r:id="rId188"/>
    <p:sldId id="273" r:id="rId1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iny Pratt" initials="BP" lastIdx="1" clrIdx="0">
    <p:extLst>
      <p:ext uri="{19B8F6BF-5375-455C-9EA6-DF929625EA0E}">
        <p15:presenceInfo xmlns:p15="http://schemas.microsoft.com/office/powerpoint/2012/main" userId="Brittainy Pra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5" autoAdjust="0"/>
    <p:restoredTop sz="73457" autoAdjust="0"/>
  </p:normalViewPr>
  <p:slideViewPr>
    <p:cSldViewPr>
      <p:cViewPr varScale="1">
        <p:scale>
          <a:sx n="133" d="100"/>
          <a:sy n="133" d="100"/>
        </p:scale>
        <p:origin x="906" y="126"/>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2.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112" Type="http://schemas.openxmlformats.org/officeDocument/2006/relationships/slide" Target="slides/slide77.xml"/><Relationship Id="rId133" Type="http://schemas.openxmlformats.org/officeDocument/2006/relationships/slide" Target="slides/slide98.xml"/><Relationship Id="rId138" Type="http://schemas.openxmlformats.org/officeDocument/2006/relationships/slide" Target="slides/slide103.xml"/><Relationship Id="rId154" Type="http://schemas.openxmlformats.org/officeDocument/2006/relationships/slide" Target="slides/slide119.xml"/><Relationship Id="rId159" Type="http://schemas.openxmlformats.org/officeDocument/2006/relationships/slide" Target="slides/slide124.xml"/><Relationship Id="rId175" Type="http://schemas.openxmlformats.org/officeDocument/2006/relationships/slide" Target="slides/slide140.xml"/><Relationship Id="rId170" Type="http://schemas.openxmlformats.org/officeDocument/2006/relationships/slide" Target="slides/slide135.xml"/><Relationship Id="rId191" Type="http://schemas.openxmlformats.org/officeDocument/2006/relationships/commentAuthors" Target="commentAuthors.xml"/><Relationship Id="rId16" Type="http://schemas.openxmlformats.org/officeDocument/2006/relationships/slideMaster" Target="slideMasters/slideMaster16.xml"/><Relationship Id="rId107" Type="http://schemas.openxmlformats.org/officeDocument/2006/relationships/slide" Target="slides/slide7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102" Type="http://schemas.openxmlformats.org/officeDocument/2006/relationships/slide" Target="slides/slide67.xml"/><Relationship Id="rId123" Type="http://schemas.openxmlformats.org/officeDocument/2006/relationships/slide" Target="slides/slide88.xml"/><Relationship Id="rId128" Type="http://schemas.openxmlformats.org/officeDocument/2006/relationships/slide" Target="slides/slide93.xml"/><Relationship Id="rId144" Type="http://schemas.openxmlformats.org/officeDocument/2006/relationships/slide" Target="slides/slide109.xml"/><Relationship Id="rId149" Type="http://schemas.openxmlformats.org/officeDocument/2006/relationships/slide" Target="slides/slide114.xml"/><Relationship Id="rId5" Type="http://schemas.openxmlformats.org/officeDocument/2006/relationships/slideMaster" Target="slideMasters/slideMaster5.xml"/><Relationship Id="rId90" Type="http://schemas.openxmlformats.org/officeDocument/2006/relationships/slide" Target="slides/slide55.xml"/><Relationship Id="rId95" Type="http://schemas.openxmlformats.org/officeDocument/2006/relationships/slide" Target="slides/slide60.xml"/><Relationship Id="rId160" Type="http://schemas.openxmlformats.org/officeDocument/2006/relationships/slide" Target="slides/slide125.xml"/><Relationship Id="rId165" Type="http://schemas.openxmlformats.org/officeDocument/2006/relationships/slide" Target="slides/slide130.xml"/><Relationship Id="rId181" Type="http://schemas.openxmlformats.org/officeDocument/2006/relationships/slide" Target="slides/slide146.xml"/><Relationship Id="rId186" Type="http://schemas.openxmlformats.org/officeDocument/2006/relationships/slide" Target="slides/slide15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8.xml"/><Relationship Id="rId48" Type="http://schemas.openxmlformats.org/officeDocument/2006/relationships/slide" Target="slides/slide13.xml"/><Relationship Id="rId64" Type="http://schemas.openxmlformats.org/officeDocument/2006/relationships/slide" Target="slides/slide29.xml"/><Relationship Id="rId69" Type="http://schemas.openxmlformats.org/officeDocument/2006/relationships/slide" Target="slides/slide34.xml"/><Relationship Id="rId113" Type="http://schemas.openxmlformats.org/officeDocument/2006/relationships/slide" Target="slides/slide78.xml"/><Relationship Id="rId118" Type="http://schemas.openxmlformats.org/officeDocument/2006/relationships/slide" Target="slides/slide83.xml"/><Relationship Id="rId134" Type="http://schemas.openxmlformats.org/officeDocument/2006/relationships/slide" Target="slides/slide99.xml"/><Relationship Id="rId139" Type="http://schemas.openxmlformats.org/officeDocument/2006/relationships/slide" Target="slides/slide104.xml"/><Relationship Id="rId80" Type="http://schemas.openxmlformats.org/officeDocument/2006/relationships/slide" Target="slides/slide45.xml"/><Relationship Id="rId85" Type="http://schemas.openxmlformats.org/officeDocument/2006/relationships/slide" Target="slides/slide50.xml"/><Relationship Id="rId150" Type="http://schemas.openxmlformats.org/officeDocument/2006/relationships/slide" Target="slides/slide115.xml"/><Relationship Id="rId155" Type="http://schemas.openxmlformats.org/officeDocument/2006/relationships/slide" Target="slides/slide120.xml"/><Relationship Id="rId171" Type="http://schemas.openxmlformats.org/officeDocument/2006/relationships/slide" Target="slides/slide136.xml"/><Relationship Id="rId176" Type="http://schemas.openxmlformats.org/officeDocument/2006/relationships/slide" Target="slides/slide141.xml"/><Relationship Id="rId192"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3.xml"/><Relationship Id="rId59" Type="http://schemas.openxmlformats.org/officeDocument/2006/relationships/slide" Target="slides/slide24.xml"/><Relationship Id="rId103" Type="http://schemas.openxmlformats.org/officeDocument/2006/relationships/slide" Target="slides/slide68.xml"/><Relationship Id="rId108" Type="http://schemas.openxmlformats.org/officeDocument/2006/relationships/slide" Target="slides/slide73.xml"/><Relationship Id="rId124" Type="http://schemas.openxmlformats.org/officeDocument/2006/relationships/slide" Target="slides/slide89.xml"/><Relationship Id="rId129" Type="http://schemas.openxmlformats.org/officeDocument/2006/relationships/slide" Target="slides/slide94.xml"/><Relationship Id="rId54" Type="http://schemas.openxmlformats.org/officeDocument/2006/relationships/slide" Target="slides/slide19.xml"/><Relationship Id="rId70" Type="http://schemas.openxmlformats.org/officeDocument/2006/relationships/slide" Target="slides/slide35.xml"/><Relationship Id="rId75" Type="http://schemas.openxmlformats.org/officeDocument/2006/relationships/slide" Target="slides/slide40.xml"/><Relationship Id="rId91" Type="http://schemas.openxmlformats.org/officeDocument/2006/relationships/slide" Target="slides/slide56.xml"/><Relationship Id="rId96" Type="http://schemas.openxmlformats.org/officeDocument/2006/relationships/slide" Target="slides/slide61.xml"/><Relationship Id="rId140" Type="http://schemas.openxmlformats.org/officeDocument/2006/relationships/slide" Target="slides/slide105.xml"/><Relationship Id="rId145" Type="http://schemas.openxmlformats.org/officeDocument/2006/relationships/slide" Target="slides/slide110.xml"/><Relationship Id="rId161" Type="http://schemas.openxmlformats.org/officeDocument/2006/relationships/slide" Target="slides/slide126.xml"/><Relationship Id="rId166" Type="http://schemas.openxmlformats.org/officeDocument/2006/relationships/slide" Target="slides/slide131.xml"/><Relationship Id="rId182" Type="http://schemas.openxmlformats.org/officeDocument/2006/relationships/slide" Target="slides/slide147.xml"/><Relationship Id="rId187"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4.xml"/><Relationship Id="rId114" Type="http://schemas.openxmlformats.org/officeDocument/2006/relationships/slide" Target="slides/slide79.xml"/><Relationship Id="rId119" Type="http://schemas.openxmlformats.org/officeDocument/2006/relationships/slide" Target="slides/slide84.xml"/><Relationship Id="rId44" Type="http://schemas.openxmlformats.org/officeDocument/2006/relationships/slide" Target="slides/slide9.xml"/><Relationship Id="rId60" Type="http://schemas.openxmlformats.org/officeDocument/2006/relationships/slide" Target="slides/slide25.xml"/><Relationship Id="rId65" Type="http://schemas.openxmlformats.org/officeDocument/2006/relationships/slide" Target="slides/slide30.xml"/><Relationship Id="rId81" Type="http://schemas.openxmlformats.org/officeDocument/2006/relationships/slide" Target="slides/slide46.xml"/><Relationship Id="rId86" Type="http://schemas.openxmlformats.org/officeDocument/2006/relationships/slide" Target="slides/slide51.xml"/><Relationship Id="rId130" Type="http://schemas.openxmlformats.org/officeDocument/2006/relationships/slide" Target="slides/slide95.xml"/><Relationship Id="rId135" Type="http://schemas.openxmlformats.org/officeDocument/2006/relationships/slide" Target="slides/slide100.xml"/><Relationship Id="rId151" Type="http://schemas.openxmlformats.org/officeDocument/2006/relationships/slide" Target="slides/slide116.xml"/><Relationship Id="rId156" Type="http://schemas.openxmlformats.org/officeDocument/2006/relationships/slide" Target="slides/slide121.xml"/><Relationship Id="rId177" Type="http://schemas.openxmlformats.org/officeDocument/2006/relationships/slide" Target="slides/slide142.xml"/><Relationship Id="rId172" Type="http://schemas.openxmlformats.org/officeDocument/2006/relationships/slide" Target="slides/slide137.xml"/><Relationship Id="rId193"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109" Type="http://schemas.openxmlformats.org/officeDocument/2006/relationships/slide" Target="slides/slide7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104" Type="http://schemas.openxmlformats.org/officeDocument/2006/relationships/slide" Target="slides/slide69.xml"/><Relationship Id="rId120" Type="http://schemas.openxmlformats.org/officeDocument/2006/relationships/slide" Target="slides/slide85.xml"/><Relationship Id="rId125" Type="http://schemas.openxmlformats.org/officeDocument/2006/relationships/slide" Target="slides/slide90.xml"/><Relationship Id="rId141" Type="http://schemas.openxmlformats.org/officeDocument/2006/relationships/slide" Target="slides/slide106.xml"/><Relationship Id="rId146" Type="http://schemas.openxmlformats.org/officeDocument/2006/relationships/slide" Target="slides/slide111.xml"/><Relationship Id="rId167" Type="http://schemas.openxmlformats.org/officeDocument/2006/relationships/slide" Target="slides/slide132.xml"/><Relationship Id="rId188"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162" Type="http://schemas.openxmlformats.org/officeDocument/2006/relationships/slide" Target="slides/slide127.xml"/><Relationship Id="rId183"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110" Type="http://schemas.openxmlformats.org/officeDocument/2006/relationships/slide" Target="slides/slide75.xml"/><Relationship Id="rId115" Type="http://schemas.openxmlformats.org/officeDocument/2006/relationships/slide" Target="slides/slide80.xml"/><Relationship Id="rId131" Type="http://schemas.openxmlformats.org/officeDocument/2006/relationships/slide" Target="slides/slide96.xml"/><Relationship Id="rId136" Type="http://schemas.openxmlformats.org/officeDocument/2006/relationships/slide" Target="slides/slide101.xml"/><Relationship Id="rId157" Type="http://schemas.openxmlformats.org/officeDocument/2006/relationships/slide" Target="slides/slide122.xml"/><Relationship Id="rId178" Type="http://schemas.openxmlformats.org/officeDocument/2006/relationships/slide" Target="slides/slide143.xml"/><Relationship Id="rId61" Type="http://schemas.openxmlformats.org/officeDocument/2006/relationships/slide" Target="slides/slide26.xml"/><Relationship Id="rId82" Type="http://schemas.openxmlformats.org/officeDocument/2006/relationships/slide" Target="slides/slide47.xml"/><Relationship Id="rId152" Type="http://schemas.openxmlformats.org/officeDocument/2006/relationships/slide" Target="slides/slide117.xml"/><Relationship Id="rId173" Type="http://schemas.openxmlformats.org/officeDocument/2006/relationships/slide" Target="slides/slide138.xml"/><Relationship Id="rId194"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1.xml"/><Relationship Id="rId77" Type="http://schemas.openxmlformats.org/officeDocument/2006/relationships/slide" Target="slides/slide42.xml"/><Relationship Id="rId100" Type="http://schemas.openxmlformats.org/officeDocument/2006/relationships/slide" Target="slides/slide65.xml"/><Relationship Id="rId105" Type="http://schemas.openxmlformats.org/officeDocument/2006/relationships/slide" Target="slides/slide70.xml"/><Relationship Id="rId126" Type="http://schemas.openxmlformats.org/officeDocument/2006/relationships/slide" Target="slides/slide91.xml"/><Relationship Id="rId147" Type="http://schemas.openxmlformats.org/officeDocument/2006/relationships/slide" Target="slides/slide112.xml"/><Relationship Id="rId168" Type="http://schemas.openxmlformats.org/officeDocument/2006/relationships/slide" Target="slides/slide133.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93" Type="http://schemas.openxmlformats.org/officeDocument/2006/relationships/slide" Target="slides/slide58.xml"/><Relationship Id="rId98" Type="http://schemas.openxmlformats.org/officeDocument/2006/relationships/slide" Target="slides/slide63.xml"/><Relationship Id="rId121" Type="http://schemas.openxmlformats.org/officeDocument/2006/relationships/slide" Target="slides/slide86.xml"/><Relationship Id="rId142" Type="http://schemas.openxmlformats.org/officeDocument/2006/relationships/slide" Target="slides/slide107.xml"/><Relationship Id="rId163" Type="http://schemas.openxmlformats.org/officeDocument/2006/relationships/slide" Target="slides/slide128.xml"/><Relationship Id="rId184" Type="http://schemas.openxmlformats.org/officeDocument/2006/relationships/slide" Target="slides/slide149.xml"/><Relationship Id="rId189" Type="http://schemas.openxmlformats.org/officeDocument/2006/relationships/slide" Target="slides/slide15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1.xml"/><Relationship Id="rId67" Type="http://schemas.openxmlformats.org/officeDocument/2006/relationships/slide" Target="slides/slide32.xml"/><Relationship Id="rId116" Type="http://schemas.openxmlformats.org/officeDocument/2006/relationships/slide" Target="slides/slide81.xml"/><Relationship Id="rId137" Type="http://schemas.openxmlformats.org/officeDocument/2006/relationships/slide" Target="slides/slide102.xml"/><Relationship Id="rId158" Type="http://schemas.openxmlformats.org/officeDocument/2006/relationships/slide" Target="slides/slide123.xml"/><Relationship Id="rId20" Type="http://schemas.openxmlformats.org/officeDocument/2006/relationships/slideMaster" Target="slideMasters/slideMaster20.xml"/><Relationship Id="rId41" Type="http://schemas.openxmlformats.org/officeDocument/2006/relationships/slide" Target="slides/slide6.xml"/><Relationship Id="rId62" Type="http://schemas.openxmlformats.org/officeDocument/2006/relationships/slide" Target="slides/slide27.xml"/><Relationship Id="rId83" Type="http://schemas.openxmlformats.org/officeDocument/2006/relationships/slide" Target="slides/slide48.xml"/><Relationship Id="rId88" Type="http://schemas.openxmlformats.org/officeDocument/2006/relationships/slide" Target="slides/slide53.xml"/><Relationship Id="rId111" Type="http://schemas.openxmlformats.org/officeDocument/2006/relationships/slide" Target="slides/slide76.xml"/><Relationship Id="rId132" Type="http://schemas.openxmlformats.org/officeDocument/2006/relationships/slide" Target="slides/slide97.xml"/><Relationship Id="rId153" Type="http://schemas.openxmlformats.org/officeDocument/2006/relationships/slide" Target="slides/slide118.xml"/><Relationship Id="rId174" Type="http://schemas.openxmlformats.org/officeDocument/2006/relationships/slide" Target="slides/slide139.xml"/><Relationship Id="rId179" Type="http://schemas.openxmlformats.org/officeDocument/2006/relationships/slide" Target="slides/slide144.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1.xml"/><Relationship Id="rId57" Type="http://schemas.openxmlformats.org/officeDocument/2006/relationships/slide" Target="slides/slide22.xml"/><Relationship Id="rId106" Type="http://schemas.openxmlformats.org/officeDocument/2006/relationships/slide" Target="slides/slide71.xml"/><Relationship Id="rId127"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7.xml"/><Relationship Id="rId73" Type="http://schemas.openxmlformats.org/officeDocument/2006/relationships/slide" Target="slides/slide38.xml"/><Relationship Id="rId78" Type="http://schemas.openxmlformats.org/officeDocument/2006/relationships/slide" Target="slides/slide43.xml"/><Relationship Id="rId94" Type="http://schemas.openxmlformats.org/officeDocument/2006/relationships/slide" Target="slides/slide59.xml"/><Relationship Id="rId99" Type="http://schemas.openxmlformats.org/officeDocument/2006/relationships/slide" Target="slides/slide64.xml"/><Relationship Id="rId101" Type="http://schemas.openxmlformats.org/officeDocument/2006/relationships/slide" Target="slides/slide66.xml"/><Relationship Id="rId122" Type="http://schemas.openxmlformats.org/officeDocument/2006/relationships/slide" Target="slides/slide87.xml"/><Relationship Id="rId143" Type="http://schemas.openxmlformats.org/officeDocument/2006/relationships/slide" Target="slides/slide108.xml"/><Relationship Id="rId148" Type="http://schemas.openxmlformats.org/officeDocument/2006/relationships/slide" Target="slides/slide113.xml"/><Relationship Id="rId164" Type="http://schemas.openxmlformats.org/officeDocument/2006/relationships/slide" Target="slides/slide129.xml"/><Relationship Id="rId169" Type="http://schemas.openxmlformats.org/officeDocument/2006/relationships/slide" Target="slides/slide134.xml"/><Relationship Id="rId185" Type="http://schemas.openxmlformats.org/officeDocument/2006/relationships/slide" Target="slides/slide15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5.xml"/><Relationship Id="rId26" Type="http://schemas.openxmlformats.org/officeDocument/2006/relationships/slideMaster" Target="slideMasters/slideMaster2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18T11:33:13.086" idx="1">
    <p:pos x="10" y="10"/>
    <p:text>Mitch, you maybe able to provide some color around the wording for this slide</p:text>
    <p:extLst>
      <p:ext uri="{C676402C-5697-4E1C-873F-D02D1690AC5C}">
        <p15:threadingInfo xmlns:p15="http://schemas.microsoft.com/office/powerpoint/2012/main" timeZoneBias="24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1397C-26FA-47BB-8FF9-B90EC9CB98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E1878EC-A614-432F-BA5B-8FD6FCF52717}">
      <dgm:prSet phldrT="[Text]"/>
      <dgm:spPr>
        <a:solidFill>
          <a:srgbClr val="FFC000"/>
        </a:solidFill>
        <a:ln>
          <a:solidFill>
            <a:schemeClr val="tx1"/>
          </a:solidFill>
        </a:ln>
        <a:scene3d>
          <a:camera prst="orthographicFront">
            <a:rot lat="21299999" lon="21299997" rev="0"/>
          </a:camera>
          <a:lightRig rig="threePt" dir="t"/>
        </a:scene3d>
      </dgm:spPr>
      <dgm:t>
        <a:bodyPr/>
        <a:lstStyle/>
        <a:p>
          <a:r>
            <a:rPr lang="en-US" dirty="0" smtClean="0">
              <a:solidFill>
                <a:schemeClr val="tx1"/>
              </a:solidFill>
            </a:rPr>
            <a:t>DATA</a:t>
          </a:r>
        </a:p>
      </dgm:t>
    </dgm:pt>
    <dgm:pt modelId="{8C38EF5E-595C-41A8-91A7-54B5C3DE4FB3}" type="parTrans" cxnId="{4D03F748-14B2-4C8F-911B-FEDCB5638D79}">
      <dgm:prSet/>
      <dgm:spPr/>
      <dgm:t>
        <a:bodyPr/>
        <a:lstStyle/>
        <a:p>
          <a:endParaRPr lang="en-US"/>
        </a:p>
      </dgm:t>
    </dgm:pt>
    <dgm:pt modelId="{8B187B33-A98A-431E-9033-D4AB551D36B5}" type="sibTrans" cxnId="{4D03F748-14B2-4C8F-911B-FEDCB5638D79}">
      <dgm:prSet/>
      <dgm:spPr/>
      <dgm:t>
        <a:bodyPr/>
        <a:lstStyle/>
        <a:p>
          <a:endParaRPr lang="en-US"/>
        </a:p>
      </dgm:t>
    </dgm:pt>
    <dgm:pt modelId="{E30200F0-2BC4-43C8-B2E4-CC7293F5AC14}">
      <dgm:prSet phldrT="[Text]" custT="1"/>
      <dgm:spPr>
        <a:solidFill>
          <a:schemeClr val="accent1">
            <a:lumMod val="60000"/>
            <a:lumOff val="40000"/>
          </a:schemeClr>
        </a:solidFill>
        <a:scene3d>
          <a:camera prst="orthographicFront"/>
          <a:lightRig rig="threePt" dir="t"/>
        </a:scene3d>
        <a:sp3d>
          <a:bevelT prst="relaxedInset"/>
        </a:sp3d>
      </dgm:spPr>
      <dgm:t>
        <a:bodyPr/>
        <a:lstStyle/>
        <a:p>
          <a:r>
            <a:rPr lang="en-US" sz="1200" b="1" dirty="0" smtClean="0">
              <a:solidFill>
                <a:schemeClr val="tx1"/>
              </a:solidFill>
            </a:rPr>
            <a:t>ANALYSIS</a:t>
          </a:r>
          <a:endParaRPr lang="en-US" sz="1200" b="1" dirty="0">
            <a:solidFill>
              <a:schemeClr val="tx1"/>
            </a:solidFill>
          </a:endParaRPr>
        </a:p>
      </dgm:t>
    </dgm:pt>
    <dgm:pt modelId="{60BD9545-323C-4BAF-B1D8-7FAE4898824D}" type="parTrans" cxnId="{3EF880C3-D1A8-4CF5-84DA-06357C2B41AC}">
      <dgm:prSet/>
      <dgm:spPr/>
      <dgm:t>
        <a:bodyPr/>
        <a:lstStyle/>
        <a:p>
          <a:endParaRPr lang="en-US"/>
        </a:p>
      </dgm:t>
    </dgm:pt>
    <dgm:pt modelId="{C811039E-13CD-4AC3-822C-15BC5769180B}" type="sibTrans" cxnId="{3EF880C3-D1A8-4CF5-84DA-06357C2B41AC}">
      <dgm:prSet/>
      <dgm:spPr/>
      <dgm:t>
        <a:bodyPr/>
        <a:lstStyle/>
        <a:p>
          <a:endParaRPr lang="en-US"/>
        </a:p>
      </dgm:t>
    </dgm:pt>
    <dgm:pt modelId="{8C3D5072-7DDA-4A6C-9B58-B954984A6B51}">
      <dgm:prSet phldrT="[Text]" custT="1"/>
      <dgm:spPr>
        <a:solidFill>
          <a:schemeClr val="accent6"/>
        </a:solidFill>
        <a:scene3d>
          <a:camera prst="orthographicFront"/>
          <a:lightRig rig="threePt" dir="t"/>
        </a:scene3d>
        <a:sp3d>
          <a:bevelT prst="relaxedInset"/>
        </a:sp3d>
      </dgm:spPr>
      <dgm:t>
        <a:bodyPr/>
        <a:lstStyle/>
        <a:p>
          <a:r>
            <a:rPr lang="en-US" sz="1200" b="1" dirty="0" smtClean="0">
              <a:solidFill>
                <a:schemeClr val="tx1"/>
              </a:solidFill>
            </a:rPr>
            <a:t>KNOWLEDGE</a:t>
          </a:r>
          <a:endParaRPr lang="en-US" sz="1200" b="1" dirty="0">
            <a:solidFill>
              <a:schemeClr val="tx1"/>
            </a:solidFill>
          </a:endParaRPr>
        </a:p>
      </dgm:t>
    </dgm:pt>
    <dgm:pt modelId="{D07103CB-3CBE-4350-B618-18263862F132}" type="parTrans" cxnId="{665CEE0E-228C-400E-B785-67B34C09C51E}">
      <dgm:prSet/>
      <dgm:spPr/>
      <dgm:t>
        <a:bodyPr/>
        <a:lstStyle/>
        <a:p>
          <a:endParaRPr lang="en-US"/>
        </a:p>
      </dgm:t>
    </dgm:pt>
    <dgm:pt modelId="{3ACF36EA-7734-41BC-B818-A017DE1849F2}" type="sibTrans" cxnId="{665CEE0E-228C-400E-B785-67B34C09C51E}">
      <dgm:prSet/>
      <dgm:spPr/>
      <dgm:t>
        <a:bodyPr/>
        <a:lstStyle/>
        <a:p>
          <a:endParaRPr lang="en-US"/>
        </a:p>
      </dgm:t>
    </dgm:pt>
    <dgm:pt modelId="{E91B4F9D-FE09-48B6-8E2F-FA003675F0C6}">
      <dgm:prSet phldrT="[Text]" custT="1"/>
      <dgm:spPr>
        <a:solidFill>
          <a:schemeClr val="accent4"/>
        </a:solidFill>
        <a:scene3d>
          <a:camera prst="orthographicFront"/>
          <a:lightRig rig="threePt" dir="t"/>
        </a:scene3d>
        <a:sp3d>
          <a:bevelT prst="relaxedInset"/>
        </a:sp3d>
      </dgm:spPr>
      <dgm:t>
        <a:bodyPr/>
        <a:lstStyle/>
        <a:p>
          <a:r>
            <a:rPr lang="en-US" sz="1200" b="1" dirty="0" smtClean="0">
              <a:solidFill>
                <a:schemeClr val="tx1"/>
              </a:solidFill>
            </a:rPr>
            <a:t>DECISIONS</a:t>
          </a:r>
          <a:endParaRPr lang="en-US" sz="1200" b="1" dirty="0">
            <a:solidFill>
              <a:schemeClr val="tx1"/>
            </a:solidFill>
          </a:endParaRPr>
        </a:p>
      </dgm:t>
    </dgm:pt>
    <dgm:pt modelId="{17CEEFBD-1242-4793-8B17-FBBCC0427209}" type="parTrans" cxnId="{5CAA71CE-8393-4750-AF11-E52017AB6D14}">
      <dgm:prSet/>
      <dgm:spPr/>
      <dgm:t>
        <a:bodyPr/>
        <a:lstStyle/>
        <a:p>
          <a:endParaRPr lang="en-US"/>
        </a:p>
      </dgm:t>
    </dgm:pt>
    <dgm:pt modelId="{F61AA4E1-39DE-42FE-921A-D446965F9FD3}" type="sibTrans" cxnId="{5CAA71CE-8393-4750-AF11-E52017AB6D14}">
      <dgm:prSet/>
      <dgm:spPr/>
      <dgm:t>
        <a:bodyPr/>
        <a:lstStyle/>
        <a:p>
          <a:endParaRPr lang="en-US"/>
        </a:p>
      </dgm:t>
    </dgm:pt>
    <dgm:pt modelId="{E178946D-C9C9-42F2-9742-D565A4D2317E}">
      <dgm:prSet phldrT="[Text]" custT="1"/>
      <dgm:spPr>
        <a:solidFill>
          <a:srgbClr val="92D050"/>
        </a:solidFill>
        <a:scene3d>
          <a:camera prst="orthographicFront"/>
          <a:lightRig rig="threePt" dir="t"/>
        </a:scene3d>
        <a:sp3d>
          <a:bevelT prst="relaxedInset"/>
        </a:sp3d>
      </dgm:spPr>
      <dgm:t>
        <a:bodyPr/>
        <a:lstStyle/>
        <a:p>
          <a:r>
            <a:rPr lang="en-US" sz="1200" b="1" dirty="0" smtClean="0">
              <a:solidFill>
                <a:schemeClr val="tx1"/>
              </a:solidFill>
            </a:rPr>
            <a:t>PLANNING</a:t>
          </a:r>
          <a:endParaRPr lang="en-US" sz="1200" b="1" dirty="0">
            <a:solidFill>
              <a:schemeClr val="tx1"/>
            </a:solidFill>
          </a:endParaRPr>
        </a:p>
      </dgm:t>
    </dgm:pt>
    <dgm:pt modelId="{3241CF43-C979-490B-A67F-6E5D71CCDC43}" type="parTrans" cxnId="{57920C6D-3D80-4186-82E4-6F6461220C78}">
      <dgm:prSet/>
      <dgm:spPr/>
      <dgm:t>
        <a:bodyPr/>
        <a:lstStyle/>
        <a:p>
          <a:endParaRPr lang="en-US"/>
        </a:p>
      </dgm:t>
    </dgm:pt>
    <dgm:pt modelId="{EF0F8E6E-E1E8-4040-9CB6-8F8D65856D39}" type="sibTrans" cxnId="{57920C6D-3D80-4186-82E4-6F6461220C78}">
      <dgm:prSet/>
      <dgm:spPr/>
      <dgm:t>
        <a:bodyPr/>
        <a:lstStyle/>
        <a:p>
          <a:endParaRPr lang="en-US"/>
        </a:p>
      </dgm:t>
    </dgm:pt>
    <dgm:pt modelId="{7FBBCF5B-2955-4705-97CB-17D3350506B3}" type="pres">
      <dgm:prSet presAssocID="{8A11397C-26FA-47BB-8FF9-B90EC9CB984C}" presName="Name0" presStyleCnt="0">
        <dgm:presLayoutVars>
          <dgm:chMax val="1"/>
          <dgm:dir/>
          <dgm:animLvl val="ctr"/>
          <dgm:resizeHandles val="exact"/>
        </dgm:presLayoutVars>
      </dgm:prSet>
      <dgm:spPr/>
      <dgm:t>
        <a:bodyPr/>
        <a:lstStyle/>
        <a:p>
          <a:endParaRPr lang="en-US"/>
        </a:p>
      </dgm:t>
    </dgm:pt>
    <dgm:pt modelId="{3C2CE29A-F49D-4B91-A2D9-F85C7D052424}" type="pres">
      <dgm:prSet presAssocID="{7E1878EC-A614-432F-BA5B-8FD6FCF52717}" presName="centerShape" presStyleLbl="node0" presStyleIdx="0" presStyleCnt="1"/>
      <dgm:spPr/>
      <dgm:t>
        <a:bodyPr/>
        <a:lstStyle/>
        <a:p>
          <a:endParaRPr lang="en-US"/>
        </a:p>
      </dgm:t>
    </dgm:pt>
    <dgm:pt modelId="{6C621613-58EC-4529-9244-76D13B6EA3D5}" type="pres">
      <dgm:prSet presAssocID="{E30200F0-2BC4-43C8-B2E4-CC7293F5AC14}" presName="node" presStyleLbl="node1" presStyleIdx="0" presStyleCnt="4" custScaleX="123263" custRadScaleRad="107516" custRadScaleInc="54">
        <dgm:presLayoutVars>
          <dgm:bulletEnabled val="1"/>
        </dgm:presLayoutVars>
      </dgm:prSet>
      <dgm:spPr/>
      <dgm:t>
        <a:bodyPr/>
        <a:lstStyle/>
        <a:p>
          <a:endParaRPr lang="en-US"/>
        </a:p>
      </dgm:t>
    </dgm:pt>
    <dgm:pt modelId="{57C1018E-049B-42D8-9479-CE40DFC9841A}" type="pres">
      <dgm:prSet presAssocID="{E30200F0-2BC4-43C8-B2E4-CC7293F5AC14}" presName="dummy" presStyleCnt="0"/>
      <dgm:spPr/>
    </dgm:pt>
    <dgm:pt modelId="{E2995754-803A-4EE1-8E83-1272132825E1}" type="pres">
      <dgm:prSet presAssocID="{C811039E-13CD-4AC3-822C-15BC5769180B}" presName="sibTrans" presStyleLbl="sibTrans2D1" presStyleIdx="0" presStyleCnt="4" custScaleX="101719" custLinFactNeighborX="7860" custLinFactNeighborY="-1536"/>
      <dgm:spPr/>
      <dgm:t>
        <a:bodyPr/>
        <a:lstStyle/>
        <a:p>
          <a:endParaRPr lang="en-US"/>
        </a:p>
      </dgm:t>
    </dgm:pt>
    <dgm:pt modelId="{985CAF67-C13F-4032-93C6-D29AB0189A84}" type="pres">
      <dgm:prSet presAssocID="{8C3D5072-7DDA-4A6C-9B58-B954984A6B51}" presName="node" presStyleLbl="node1" presStyleIdx="1" presStyleCnt="4" custScaleX="122778" custRadScaleRad="117805" custRadScaleInc="-456">
        <dgm:presLayoutVars>
          <dgm:bulletEnabled val="1"/>
        </dgm:presLayoutVars>
      </dgm:prSet>
      <dgm:spPr/>
      <dgm:t>
        <a:bodyPr/>
        <a:lstStyle/>
        <a:p>
          <a:endParaRPr lang="en-US"/>
        </a:p>
      </dgm:t>
    </dgm:pt>
    <dgm:pt modelId="{2C9C0792-A250-49AF-8093-7292FE2CC5D8}" type="pres">
      <dgm:prSet presAssocID="{8C3D5072-7DDA-4A6C-9B58-B954984A6B51}" presName="dummy" presStyleCnt="0"/>
      <dgm:spPr/>
    </dgm:pt>
    <dgm:pt modelId="{7AE0C13D-0CBF-42D8-866F-2B69F2BA5B64}" type="pres">
      <dgm:prSet presAssocID="{3ACF36EA-7734-41BC-B818-A017DE1849F2}" presName="sibTrans" presStyleLbl="sibTrans2D1" presStyleIdx="1" presStyleCnt="4" custLinFactNeighborX="6997" custLinFactNeighborY="6799"/>
      <dgm:spPr/>
      <dgm:t>
        <a:bodyPr/>
        <a:lstStyle/>
        <a:p>
          <a:endParaRPr lang="en-US"/>
        </a:p>
      </dgm:t>
    </dgm:pt>
    <dgm:pt modelId="{C6B4E917-5530-4795-BBE0-699D8EC5DF06}" type="pres">
      <dgm:prSet presAssocID="{E91B4F9D-FE09-48B6-8E2F-FA003675F0C6}" presName="node" presStyleLbl="node1" presStyleIdx="2" presStyleCnt="4" custScaleX="123447" custRadScaleRad="102192" custRadScaleInc="-170">
        <dgm:presLayoutVars>
          <dgm:bulletEnabled val="1"/>
        </dgm:presLayoutVars>
      </dgm:prSet>
      <dgm:spPr/>
      <dgm:t>
        <a:bodyPr/>
        <a:lstStyle/>
        <a:p>
          <a:endParaRPr lang="en-US"/>
        </a:p>
      </dgm:t>
    </dgm:pt>
    <dgm:pt modelId="{3ED0AB11-AAB5-43B8-9A8C-909C227E009B}" type="pres">
      <dgm:prSet presAssocID="{E91B4F9D-FE09-48B6-8E2F-FA003675F0C6}" presName="dummy" presStyleCnt="0"/>
      <dgm:spPr/>
    </dgm:pt>
    <dgm:pt modelId="{CB9B65AF-5F32-473F-9AED-FF5F28B86D1E}" type="pres">
      <dgm:prSet presAssocID="{F61AA4E1-39DE-42FE-921A-D446965F9FD3}" presName="sibTrans" presStyleLbl="sibTrans2D1" presStyleIdx="2" presStyleCnt="4" custLinFactNeighborX="-3256" custLinFactNeighborY="6634"/>
      <dgm:spPr/>
      <dgm:t>
        <a:bodyPr/>
        <a:lstStyle/>
        <a:p>
          <a:endParaRPr lang="en-US"/>
        </a:p>
      </dgm:t>
    </dgm:pt>
    <dgm:pt modelId="{81E2F445-30B0-4E88-81F6-0EAE0821D3CE}" type="pres">
      <dgm:prSet presAssocID="{E178946D-C9C9-42F2-9742-D565A4D2317E}" presName="node" presStyleLbl="node1" presStyleIdx="3" presStyleCnt="4" custScaleX="122594" custRadScaleRad="129657" custRadScaleInc="-5033">
        <dgm:presLayoutVars>
          <dgm:bulletEnabled val="1"/>
        </dgm:presLayoutVars>
      </dgm:prSet>
      <dgm:spPr/>
      <dgm:t>
        <a:bodyPr/>
        <a:lstStyle/>
        <a:p>
          <a:endParaRPr lang="en-US"/>
        </a:p>
      </dgm:t>
    </dgm:pt>
    <dgm:pt modelId="{5663E760-E079-426B-90C9-514D3810253D}" type="pres">
      <dgm:prSet presAssocID="{E178946D-C9C9-42F2-9742-D565A4D2317E}" presName="dummy" presStyleCnt="0"/>
      <dgm:spPr/>
    </dgm:pt>
    <dgm:pt modelId="{0D091E51-F6DB-4015-B308-7249041BB12F}" type="pres">
      <dgm:prSet presAssocID="{EF0F8E6E-E1E8-4040-9CB6-8F8D65856D39}" presName="sibTrans" presStyleLbl="sibTrans2D1" presStyleIdx="3" presStyleCnt="4" custLinFactNeighborX="-4446" custLinFactNeighborY="507"/>
      <dgm:spPr/>
      <dgm:t>
        <a:bodyPr/>
        <a:lstStyle/>
        <a:p>
          <a:endParaRPr lang="en-US"/>
        </a:p>
      </dgm:t>
    </dgm:pt>
  </dgm:ptLst>
  <dgm:cxnLst>
    <dgm:cxn modelId="{4D295163-282B-41E6-BCA8-9F7B8053C97A}" type="presOf" srcId="{C811039E-13CD-4AC3-822C-15BC5769180B}" destId="{E2995754-803A-4EE1-8E83-1272132825E1}" srcOrd="0" destOrd="0" presId="urn:microsoft.com/office/officeart/2005/8/layout/radial6"/>
    <dgm:cxn modelId="{F6B9BC11-DD84-4BD4-AE6A-3671CFC5970B}" type="presOf" srcId="{8C3D5072-7DDA-4A6C-9B58-B954984A6B51}" destId="{985CAF67-C13F-4032-93C6-D29AB0189A84}" srcOrd="0" destOrd="0" presId="urn:microsoft.com/office/officeart/2005/8/layout/radial6"/>
    <dgm:cxn modelId="{3EF880C3-D1A8-4CF5-84DA-06357C2B41AC}" srcId="{7E1878EC-A614-432F-BA5B-8FD6FCF52717}" destId="{E30200F0-2BC4-43C8-B2E4-CC7293F5AC14}" srcOrd="0" destOrd="0" parTransId="{60BD9545-323C-4BAF-B1D8-7FAE4898824D}" sibTransId="{C811039E-13CD-4AC3-822C-15BC5769180B}"/>
    <dgm:cxn modelId="{4D03F748-14B2-4C8F-911B-FEDCB5638D79}" srcId="{8A11397C-26FA-47BB-8FF9-B90EC9CB984C}" destId="{7E1878EC-A614-432F-BA5B-8FD6FCF52717}" srcOrd="0" destOrd="0" parTransId="{8C38EF5E-595C-41A8-91A7-54B5C3DE4FB3}" sibTransId="{8B187B33-A98A-431E-9033-D4AB551D36B5}"/>
    <dgm:cxn modelId="{FF3FA43C-C67D-40B3-A092-BE152DC9B101}" type="presOf" srcId="{8A11397C-26FA-47BB-8FF9-B90EC9CB984C}" destId="{7FBBCF5B-2955-4705-97CB-17D3350506B3}" srcOrd="0" destOrd="0" presId="urn:microsoft.com/office/officeart/2005/8/layout/radial6"/>
    <dgm:cxn modelId="{0CF0CC45-9A02-4A1A-8F05-1F84FC4C6665}" type="presOf" srcId="{E91B4F9D-FE09-48B6-8E2F-FA003675F0C6}" destId="{C6B4E917-5530-4795-BBE0-699D8EC5DF06}" srcOrd="0" destOrd="0" presId="urn:microsoft.com/office/officeart/2005/8/layout/radial6"/>
    <dgm:cxn modelId="{5CAA71CE-8393-4750-AF11-E52017AB6D14}" srcId="{7E1878EC-A614-432F-BA5B-8FD6FCF52717}" destId="{E91B4F9D-FE09-48B6-8E2F-FA003675F0C6}" srcOrd="2" destOrd="0" parTransId="{17CEEFBD-1242-4793-8B17-FBBCC0427209}" sibTransId="{F61AA4E1-39DE-42FE-921A-D446965F9FD3}"/>
    <dgm:cxn modelId="{A5460E04-A054-4B6C-A5BB-0E1C7C6BAE33}" type="presOf" srcId="{EF0F8E6E-E1E8-4040-9CB6-8F8D65856D39}" destId="{0D091E51-F6DB-4015-B308-7249041BB12F}" srcOrd="0" destOrd="0" presId="urn:microsoft.com/office/officeart/2005/8/layout/radial6"/>
    <dgm:cxn modelId="{1CB141DA-5CBE-4031-B97B-B0B1BC9ADA5C}" type="presOf" srcId="{E178946D-C9C9-42F2-9742-D565A4D2317E}" destId="{81E2F445-30B0-4E88-81F6-0EAE0821D3CE}" srcOrd="0" destOrd="0" presId="urn:microsoft.com/office/officeart/2005/8/layout/radial6"/>
    <dgm:cxn modelId="{918E8106-5406-4FA6-9FFF-F75EDA7F963A}" type="presOf" srcId="{3ACF36EA-7734-41BC-B818-A017DE1849F2}" destId="{7AE0C13D-0CBF-42D8-866F-2B69F2BA5B64}" srcOrd="0" destOrd="0" presId="urn:microsoft.com/office/officeart/2005/8/layout/radial6"/>
    <dgm:cxn modelId="{57920C6D-3D80-4186-82E4-6F6461220C78}" srcId="{7E1878EC-A614-432F-BA5B-8FD6FCF52717}" destId="{E178946D-C9C9-42F2-9742-D565A4D2317E}" srcOrd="3" destOrd="0" parTransId="{3241CF43-C979-490B-A67F-6E5D71CCDC43}" sibTransId="{EF0F8E6E-E1E8-4040-9CB6-8F8D65856D39}"/>
    <dgm:cxn modelId="{C738662D-1F01-403A-A9EB-459507C88BB1}" type="presOf" srcId="{F61AA4E1-39DE-42FE-921A-D446965F9FD3}" destId="{CB9B65AF-5F32-473F-9AED-FF5F28B86D1E}" srcOrd="0" destOrd="0" presId="urn:microsoft.com/office/officeart/2005/8/layout/radial6"/>
    <dgm:cxn modelId="{CE359EBA-7AA1-45F5-A554-D6AE98AA2546}" type="presOf" srcId="{E30200F0-2BC4-43C8-B2E4-CC7293F5AC14}" destId="{6C621613-58EC-4529-9244-76D13B6EA3D5}" srcOrd="0" destOrd="0" presId="urn:microsoft.com/office/officeart/2005/8/layout/radial6"/>
    <dgm:cxn modelId="{9F6C5EC9-6C9B-4F4F-85B5-7BE9A8E5FB23}" type="presOf" srcId="{7E1878EC-A614-432F-BA5B-8FD6FCF52717}" destId="{3C2CE29A-F49D-4B91-A2D9-F85C7D052424}" srcOrd="0" destOrd="0" presId="urn:microsoft.com/office/officeart/2005/8/layout/radial6"/>
    <dgm:cxn modelId="{665CEE0E-228C-400E-B785-67B34C09C51E}" srcId="{7E1878EC-A614-432F-BA5B-8FD6FCF52717}" destId="{8C3D5072-7DDA-4A6C-9B58-B954984A6B51}" srcOrd="1" destOrd="0" parTransId="{D07103CB-3CBE-4350-B618-18263862F132}" sibTransId="{3ACF36EA-7734-41BC-B818-A017DE1849F2}"/>
    <dgm:cxn modelId="{F5EDD39D-4667-4E7F-A4AE-A3820ABA6384}" type="presParOf" srcId="{7FBBCF5B-2955-4705-97CB-17D3350506B3}" destId="{3C2CE29A-F49D-4B91-A2D9-F85C7D052424}" srcOrd="0" destOrd="0" presId="urn:microsoft.com/office/officeart/2005/8/layout/radial6"/>
    <dgm:cxn modelId="{AB03C895-30CD-440E-B07F-F56A356445D2}" type="presParOf" srcId="{7FBBCF5B-2955-4705-97CB-17D3350506B3}" destId="{6C621613-58EC-4529-9244-76D13B6EA3D5}" srcOrd="1" destOrd="0" presId="urn:microsoft.com/office/officeart/2005/8/layout/radial6"/>
    <dgm:cxn modelId="{20A7D463-097C-44DA-A3BA-8A2D10C68F49}" type="presParOf" srcId="{7FBBCF5B-2955-4705-97CB-17D3350506B3}" destId="{57C1018E-049B-42D8-9479-CE40DFC9841A}" srcOrd="2" destOrd="0" presId="urn:microsoft.com/office/officeart/2005/8/layout/radial6"/>
    <dgm:cxn modelId="{189CD011-6099-4960-8EBD-2C90F08CC918}" type="presParOf" srcId="{7FBBCF5B-2955-4705-97CB-17D3350506B3}" destId="{E2995754-803A-4EE1-8E83-1272132825E1}" srcOrd="3" destOrd="0" presId="urn:microsoft.com/office/officeart/2005/8/layout/radial6"/>
    <dgm:cxn modelId="{A7AD8720-6AC4-4DDD-B845-BE128EB8D854}" type="presParOf" srcId="{7FBBCF5B-2955-4705-97CB-17D3350506B3}" destId="{985CAF67-C13F-4032-93C6-D29AB0189A84}" srcOrd="4" destOrd="0" presId="urn:microsoft.com/office/officeart/2005/8/layout/radial6"/>
    <dgm:cxn modelId="{D070E5F5-D633-4329-AFD1-8109F1D8ED49}" type="presParOf" srcId="{7FBBCF5B-2955-4705-97CB-17D3350506B3}" destId="{2C9C0792-A250-49AF-8093-7292FE2CC5D8}" srcOrd="5" destOrd="0" presId="urn:microsoft.com/office/officeart/2005/8/layout/radial6"/>
    <dgm:cxn modelId="{36E2EB27-F440-4934-A351-3DF247416B29}" type="presParOf" srcId="{7FBBCF5B-2955-4705-97CB-17D3350506B3}" destId="{7AE0C13D-0CBF-42D8-866F-2B69F2BA5B64}" srcOrd="6" destOrd="0" presId="urn:microsoft.com/office/officeart/2005/8/layout/radial6"/>
    <dgm:cxn modelId="{2420D452-A876-4534-BEE5-0868281AEB60}" type="presParOf" srcId="{7FBBCF5B-2955-4705-97CB-17D3350506B3}" destId="{C6B4E917-5530-4795-BBE0-699D8EC5DF06}" srcOrd="7" destOrd="0" presId="urn:microsoft.com/office/officeart/2005/8/layout/radial6"/>
    <dgm:cxn modelId="{F612FCA3-BF8F-4CC9-B7C3-C4B918FE4F04}" type="presParOf" srcId="{7FBBCF5B-2955-4705-97CB-17D3350506B3}" destId="{3ED0AB11-AAB5-43B8-9A8C-909C227E009B}" srcOrd="8" destOrd="0" presId="urn:microsoft.com/office/officeart/2005/8/layout/radial6"/>
    <dgm:cxn modelId="{0259FA2D-D62B-417A-AAA5-AC9601CB5498}" type="presParOf" srcId="{7FBBCF5B-2955-4705-97CB-17D3350506B3}" destId="{CB9B65AF-5F32-473F-9AED-FF5F28B86D1E}" srcOrd="9" destOrd="0" presId="urn:microsoft.com/office/officeart/2005/8/layout/radial6"/>
    <dgm:cxn modelId="{18696364-4612-41EB-AE8F-6045967885CE}" type="presParOf" srcId="{7FBBCF5B-2955-4705-97CB-17D3350506B3}" destId="{81E2F445-30B0-4E88-81F6-0EAE0821D3CE}" srcOrd="10" destOrd="0" presId="urn:microsoft.com/office/officeart/2005/8/layout/radial6"/>
    <dgm:cxn modelId="{1BA1FDF2-555A-4791-9D5A-F8A5ED84D1FA}" type="presParOf" srcId="{7FBBCF5B-2955-4705-97CB-17D3350506B3}" destId="{5663E760-E079-426B-90C9-514D3810253D}" srcOrd="11" destOrd="0" presId="urn:microsoft.com/office/officeart/2005/8/layout/radial6"/>
    <dgm:cxn modelId="{4BAD2408-D9A1-4B64-978F-DA10814AC4B9}" type="presParOf" srcId="{7FBBCF5B-2955-4705-97CB-17D3350506B3}" destId="{0D091E51-F6DB-4015-B308-7249041BB12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D795D-CDAE-4B31-80E4-D7C4074BD9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E8CC748-1DFE-4CB0-8421-8E6A7039520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Post Level Term</a:t>
          </a:r>
        </a:p>
      </dgm:t>
    </dgm:pt>
    <dgm:pt modelId="{53EA5E5D-D6EC-4B4C-B784-2FE9A7B7E009}" type="parTrans" cxnId="{B17E344B-4C4A-46DD-B9BA-CFC0B45931AE}">
      <dgm:prSet/>
      <dgm:spPr/>
      <dgm:t>
        <a:bodyPr/>
        <a:lstStyle/>
        <a:p>
          <a:endParaRPr lang="en-US"/>
        </a:p>
      </dgm:t>
    </dgm:pt>
    <dgm:pt modelId="{FE21915E-33CD-4036-8D02-1DB1C5B82BE4}" type="sibTrans" cxnId="{B17E344B-4C4A-46DD-B9BA-CFC0B45931AE}">
      <dgm:prSet/>
      <dgm:spPr/>
      <dgm:t>
        <a:bodyPr/>
        <a:lstStyle/>
        <a:p>
          <a:endParaRPr lang="en-US"/>
        </a:p>
      </dgm:t>
    </dgm:pt>
    <dgm:pt modelId="{3451E2FA-ED27-49EE-AD94-0B7CAB529503}">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Accurate Identification</a:t>
          </a:r>
          <a:endParaRPr lang="en-US" dirty="0"/>
        </a:p>
      </dgm:t>
    </dgm:pt>
    <dgm:pt modelId="{2BD8F9EA-7A00-48CE-B32D-3432F4B94ABD}" type="parTrans" cxnId="{DAEAFA5D-5E59-4216-9651-3F0088B2E61B}">
      <dgm:prSet/>
      <dgm:spPr/>
      <dgm:t>
        <a:bodyPr/>
        <a:lstStyle/>
        <a:p>
          <a:endParaRPr lang="en-US"/>
        </a:p>
      </dgm:t>
    </dgm:pt>
    <dgm:pt modelId="{71ED0B53-EC9B-43E1-BBAB-943492AF0964}" type="sibTrans" cxnId="{DAEAFA5D-5E59-4216-9651-3F0088B2E61B}">
      <dgm:prSet/>
      <dgm:spPr/>
      <dgm:t>
        <a:bodyPr/>
        <a:lstStyle/>
        <a:p>
          <a:endParaRPr lang="en-US"/>
        </a:p>
      </dgm:t>
    </dgm:pt>
    <dgm:pt modelId="{4B84BCC8-2317-49FC-ABA0-B60C86833B5F}">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Lapse/Persistency Analysis</a:t>
          </a:r>
          <a:endParaRPr lang="en-US" dirty="0"/>
        </a:p>
      </dgm:t>
    </dgm:pt>
    <dgm:pt modelId="{B8E3DC87-8B52-4A4E-A13B-43B28FA65AC6}" type="parTrans" cxnId="{EA711F42-AACA-44AC-87B5-40B046D1780D}">
      <dgm:prSet/>
      <dgm:spPr/>
      <dgm:t>
        <a:bodyPr/>
        <a:lstStyle/>
        <a:p>
          <a:endParaRPr lang="en-US"/>
        </a:p>
      </dgm:t>
    </dgm:pt>
    <dgm:pt modelId="{74C9FE61-5B2B-4231-85D7-EF6145C67701}" type="sibTrans" cxnId="{EA711F42-AACA-44AC-87B5-40B046D1780D}">
      <dgm:prSet/>
      <dgm:spPr/>
      <dgm:t>
        <a:bodyPr/>
        <a:lstStyle/>
        <a:p>
          <a:endParaRPr lang="en-US"/>
        </a:p>
      </dgm:t>
    </dgm:pt>
    <dgm:pt modelId="{68535B05-46CD-4DFD-83D2-50BE61EFABF6}">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Premium Validation</a:t>
          </a:r>
          <a:endParaRPr lang="en-US" dirty="0">
            <a:solidFill>
              <a:schemeClr val="tx1"/>
            </a:solidFill>
          </a:endParaRPr>
        </a:p>
      </dgm:t>
    </dgm:pt>
    <dgm:pt modelId="{2BA55C21-9E41-453A-ADDE-1F1C40257E57}" type="parTrans" cxnId="{10DAF7D6-311B-4C9F-A747-0E9AC12E1962}">
      <dgm:prSet/>
      <dgm:spPr/>
      <dgm:t>
        <a:bodyPr/>
        <a:lstStyle/>
        <a:p>
          <a:endParaRPr lang="en-US"/>
        </a:p>
      </dgm:t>
    </dgm:pt>
    <dgm:pt modelId="{87501F53-FAB5-4895-AC26-C1EC9202E4AC}" type="sibTrans" cxnId="{10DAF7D6-311B-4C9F-A747-0E9AC12E1962}">
      <dgm:prSet/>
      <dgm:spPr/>
      <dgm:t>
        <a:bodyPr/>
        <a:lstStyle/>
        <a:p>
          <a:endParaRPr lang="en-US"/>
        </a:p>
      </dgm:t>
    </dgm:pt>
    <dgm:pt modelId="{494B22C2-805C-405F-9B92-E134020D7D34}">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Correct data points</a:t>
          </a:r>
          <a:endParaRPr lang="en-US" dirty="0"/>
        </a:p>
      </dgm:t>
    </dgm:pt>
    <dgm:pt modelId="{DA110E61-18CD-405D-AE01-2461BE701D38}" type="parTrans" cxnId="{8F4B5554-A6DC-460E-91CF-38D6D3F5B0D4}">
      <dgm:prSet/>
      <dgm:spPr/>
      <dgm:t>
        <a:bodyPr/>
        <a:lstStyle/>
        <a:p>
          <a:endParaRPr lang="en-US"/>
        </a:p>
      </dgm:t>
    </dgm:pt>
    <dgm:pt modelId="{8C04F0DB-2BAE-4E96-A1AB-E46587B758AA}" type="sibTrans" cxnId="{8F4B5554-A6DC-460E-91CF-38D6D3F5B0D4}">
      <dgm:prSet/>
      <dgm:spPr/>
      <dgm:t>
        <a:bodyPr/>
        <a:lstStyle/>
        <a:p>
          <a:endParaRPr lang="en-US"/>
        </a:p>
      </dgm:t>
    </dgm:pt>
    <dgm:pt modelId="{00909B70-A26F-400D-BA65-AD27D8586A61}">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Due diligence</a:t>
          </a:r>
          <a:endParaRPr lang="en-US" dirty="0"/>
        </a:p>
      </dgm:t>
    </dgm:pt>
    <dgm:pt modelId="{9CA87936-7BF1-426D-A0A8-BBD1C65A74D2}" type="parTrans" cxnId="{4C97D331-67DD-4199-BA53-BDDEF2506D45}">
      <dgm:prSet/>
      <dgm:spPr/>
      <dgm:t>
        <a:bodyPr/>
        <a:lstStyle/>
        <a:p>
          <a:endParaRPr lang="en-US"/>
        </a:p>
      </dgm:t>
    </dgm:pt>
    <dgm:pt modelId="{E0B94B9C-FCC5-48A7-9936-B11B1E0FD805}" type="sibTrans" cxnId="{4C97D331-67DD-4199-BA53-BDDEF2506D45}">
      <dgm:prSet/>
      <dgm:spPr/>
      <dgm:t>
        <a:bodyPr/>
        <a:lstStyle/>
        <a:p>
          <a:endParaRPr lang="en-US"/>
        </a:p>
      </dgm:t>
    </dgm:pt>
    <dgm:pt modelId="{641F9B42-1B8C-4835-A747-A67563754D0B}">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Best Practices</a:t>
          </a:r>
          <a:endParaRPr lang="en-US" dirty="0">
            <a:solidFill>
              <a:schemeClr val="tx1"/>
            </a:solidFill>
          </a:endParaRPr>
        </a:p>
      </dgm:t>
    </dgm:pt>
    <dgm:pt modelId="{98CE2E1E-A144-4FF0-AB24-9B04FE3C1C24}" type="parTrans" cxnId="{BB8017EE-122D-43A0-829A-C2A1E8B12206}">
      <dgm:prSet/>
      <dgm:spPr/>
      <dgm:t>
        <a:bodyPr/>
        <a:lstStyle/>
        <a:p>
          <a:endParaRPr lang="en-US"/>
        </a:p>
      </dgm:t>
    </dgm:pt>
    <dgm:pt modelId="{AE8FDCD7-3264-4C7C-92DD-4DDB5C22AA1C}" type="sibTrans" cxnId="{BB8017EE-122D-43A0-829A-C2A1E8B12206}">
      <dgm:prSet/>
      <dgm:spPr/>
      <dgm:t>
        <a:bodyPr/>
        <a:lstStyle/>
        <a:p>
          <a:endParaRPr lang="en-US"/>
        </a:p>
      </dgm:t>
    </dgm:pt>
    <dgm:pt modelId="{5DF94A18-096B-47CF-B2E7-0B163E877A6A}">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Communication</a:t>
          </a:r>
          <a:endParaRPr lang="en-US" dirty="0"/>
        </a:p>
      </dgm:t>
    </dgm:pt>
    <dgm:pt modelId="{99875072-EB33-4FC1-8567-D6168295BE5D}" type="parTrans" cxnId="{68A69605-AF4C-42BB-86B3-A12162B5E3FE}">
      <dgm:prSet/>
      <dgm:spPr/>
      <dgm:t>
        <a:bodyPr/>
        <a:lstStyle/>
        <a:p>
          <a:endParaRPr lang="en-US"/>
        </a:p>
      </dgm:t>
    </dgm:pt>
    <dgm:pt modelId="{298A22C7-68A7-45B8-A77D-34B9EB47177A}" type="sibTrans" cxnId="{68A69605-AF4C-42BB-86B3-A12162B5E3FE}">
      <dgm:prSet/>
      <dgm:spPr/>
      <dgm:t>
        <a:bodyPr/>
        <a:lstStyle/>
        <a:p>
          <a:endParaRPr lang="en-US"/>
        </a:p>
      </dgm:t>
    </dgm:pt>
    <dgm:pt modelId="{71213F82-EB1D-480D-806A-8A3A85E3A2DF}">
      <dgm:prSet phldrT="[Text]"/>
      <dgm:spPr>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Quality checks</a:t>
          </a:r>
          <a:endParaRPr lang="en-US" dirty="0"/>
        </a:p>
      </dgm:t>
    </dgm:pt>
    <dgm:pt modelId="{983E1303-6966-44B5-BD03-ED5F45801483}" type="parTrans" cxnId="{FFD0675D-97D1-497A-891F-D6DF093D2E09}">
      <dgm:prSet/>
      <dgm:spPr/>
      <dgm:t>
        <a:bodyPr/>
        <a:lstStyle/>
        <a:p>
          <a:endParaRPr lang="en-US"/>
        </a:p>
      </dgm:t>
    </dgm:pt>
    <dgm:pt modelId="{A54C2935-4290-467D-BF5E-D591DE3DB005}" type="sibTrans" cxnId="{FFD0675D-97D1-497A-891F-D6DF093D2E09}">
      <dgm:prSet/>
      <dgm:spPr/>
      <dgm:t>
        <a:bodyPr/>
        <a:lstStyle/>
        <a:p>
          <a:endParaRPr lang="en-US"/>
        </a:p>
      </dgm:t>
    </dgm:pt>
    <dgm:pt modelId="{FF855E9C-20A7-4E39-9981-73C49B290560}" type="pres">
      <dgm:prSet presAssocID="{BABD795D-CDAE-4B31-80E4-D7C4074BD90D}" presName="Name0" presStyleCnt="0">
        <dgm:presLayoutVars>
          <dgm:dir/>
          <dgm:animLvl val="lvl"/>
          <dgm:resizeHandles val="exact"/>
        </dgm:presLayoutVars>
      </dgm:prSet>
      <dgm:spPr/>
      <dgm:t>
        <a:bodyPr/>
        <a:lstStyle/>
        <a:p>
          <a:endParaRPr lang="en-US"/>
        </a:p>
      </dgm:t>
    </dgm:pt>
    <dgm:pt modelId="{96188DF6-EB84-4C62-AAD8-3B9488A24ED4}" type="pres">
      <dgm:prSet presAssocID="{4E8CC748-1DFE-4CB0-8421-8E6A7039520A}" presName="linNode" presStyleCnt="0"/>
      <dgm:spPr/>
    </dgm:pt>
    <dgm:pt modelId="{2E6BF137-9E3B-4121-B9A7-AEAD10074776}" type="pres">
      <dgm:prSet presAssocID="{4E8CC748-1DFE-4CB0-8421-8E6A7039520A}" presName="parentText" presStyleLbl="node1" presStyleIdx="0" presStyleCnt="3">
        <dgm:presLayoutVars>
          <dgm:chMax val="1"/>
          <dgm:bulletEnabled val="1"/>
        </dgm:presLayoutVars>
      </dgm:prSet>
      <dgm:spPr/>
      <dgm:t>
        <a:bodyPr/>
        <a:lstStyle/>
        <a:p>
          <a:endParaRPr lang="en-US"/>
        </a:p>
      </dgm:t>
    </dgm:pt>
    <dgm:pt modelId="{27F3044D-3897-439A-81CA-EBD72D4AFCD8}" type="pres">
      <dgm:prSet presAssocID="{4E8CC748-1DFE-4CB0-8421-8E6A7039520A}" presName="descendantText" presStyleLbl="alignAccFollowNode1" presStyleIdx="0" presStyleCnt="3">
        <dgm:presLayoutVars>
          <dgm:bulletEnabled val="1"/>
        </dgm:presLayoutVars>
      </dgm:prSet>
      <dgm:spPr/>
      <dgm:t>
        <a:bodyPr/>
        <a:lstStyle/>
        <a:p>
          <a:endParaRPr lang="en-US"/>
        </a:p>
      </dgm:t>
    </dgm:pt>
    <dgm:pt modelId="{9C1683B9-E187-4EF8-A2A4-5E723FD38D51}" type="pres">
      <dgm:prSet presAssocID="{FE21915E-33CD-4036-8D02-1DB1C5B82BE4}" presName="sp" presStyleCnt="0"/>
      <dgm:spPr/>
    </dgm:pt>
    <dgm:pt modelId="{B17E4325-DE40-4FF1-B00E-4D56CC6A94D5}" type="pres">
      <dgm:prSet presAssocID="{68535B05-46CD-4DFD-83D2-50BE61EFABF6}" presName="linNode" presStyleCnt="0"/>
      <dgm:spPr/>
    </dgm:pt>
    <dgm:pt modelId="{FF48DED2-355A-4916-A4E8-B54C12100224}" type="pres">
      <dgm:prSet presAssocID="{68535B05-46CD-4DFD-83D2-50BE61EFABF6}" presName="parentText" presStyleLbl="node1" presStyleIdx="1" presStyleCnt="3">
        <dgm:presLayoutVars>
          <dgm:chMax val="1"/>
          <dgm:bulletEnabled val="1"/>
        </dgm:presLayoutVars>
      </dgm:prSet>
      <dgm:spPr/>
      <dgm:t>
        <a:bodyPr/>
        <a:lstStyle/>
        <a:p>
          <a:endParaRPr lang="en-US"/>
        </a:p>
      </dgm:t>
    </dgm:pt>
    <dgm:pt modelId="{4A109D92-BCE8-44E3-8935-038D0C12DCE1}" type="pres">
      <dgm:prSet presAssocID="{68535B05-46CD-4DFD-83D2-50BE61EFABF6}" presName="descendantText" presStyleLbl="alignAccFollowNode1" presStyleIdx="1" presStyleCnt="3">
        <dgm:presLayoutVars>
          <dgm:bulletEnabled val="1"/>
        </dgm:presLayoutVars>
      </dgm:prSet>
      <dgm:spPr/>
      <dgm:t>
        <a:bodyPr/>
        <a:lstStyle/>
        <a:p>
          <a:endParaRPr lang="en-US"/>
        </a:p>
      </dgm:t>
    </dgm:pt>
    <dgm:pt modelId="{9BD42C70-4D66-4F93-AE8D-3F797B2619E8}" type="pres">
      <dgm:prSet presAssocID="{87501F53-FAB5-4895-AC26-C1EC9202E4AC}" presName="sp" presStyleCnt="0"/>
      <dgm:spPr/>
    </dgm:pt>
    <dgm:pt modelId="{054CDFA4-2463-4307-8D82-FB24BD533B6E}" type="pres">
      <dgm:prSet presAssocID="{641F9B42-1B8C-4835-A747-A67563754D0B}" presName="linNode" presStyleCnt="0"/>
      <dgm:spPr/>
    </dgm:pt>
    <dgm:pt modelId="{B9D00951-DB71-47F4-808E-50CB3C461CA2}" type="pres">
      <dgm:prSet presAssocID="{641F9B42-1B8C-4835-A747-A67563754D0B}" presName="parentText" presStyleLbl="node1" presStyleIdx="2" presStyleCnt="3">
        <dgm:presLayoutVars>
          <dgm:chMax val="1"/>
          <dgm:bulletEnabled val="1"/>
        </dgm:presLayoutVars>
      </dgm:prSet>
      <dgm:spPr/>
      <dgm:t>
        <a:bodyPr/>
        <a:lstStyle/>
        <a:p>
          <a:endParaRPr lang="en-US"/>
        </a:p>
      </dgm:t>
    </dgm:pt>
    <dgm:pt modelId="{27956962-1F64-4CE5-9493-CF2560BE8057}" type="pres">
      <dgm:prSet presAssocID="{641F9B42-1B8C-4835-A747-A67563754D0B}" presName="descendantText" presStyleLbl="alignAccFollowNode1" presStyleIdx="2" presStyleCnt="3">
        <dgm:presLayoutVars>
          <dgm:bulletEnabled val="1"/>
        </dgm:presLayoutVars>
      </dgm:prSet>
      <dgm:spPr/>
      <dgm:t>
        <a:bodyPr/>
        <a:lstStyle/>
        <a:p>
          <a:endParaRPr lang="en-US"/>
        </a:p>
      </dgm:t>
    </dgm:pt>
  </dgm:ptLst>
  <dgm:cxnLst>
    <dgm:cxn modelId="{9568E5CC-2B2F-489B-B33C-CDDE718D85CA}" type="presOf" srcId="{68535B05-46CD-4DFD-83D2-50BE61EFABF6}" destId="{FF48DED2-355A-4916-A4E8-B54C12100224}" srcOrd="0" destOrd="0" presId="urn:microsoft.com/office/officeart/2005/8/layout/vList5"/>
    <dgm:cxn modelId="{DEBF71D1-E318-42A7-9918-3DC38B3A650B}" type="presOf" srcId="{71213F82-EB1D-480D-806A-8A3A85E3A2DF}" destId="{27956962-1F64-4CE5-9493-CF2560BE8057}" srcOrd="0" destOrd="1" presId="urn:microsoft.com/office/officeart/2005/8/layout/vList5"/>
    <dgm:cxn modelId="{EA711F42-AACA-44AC-87B5-40B046D1780D}" srcId="{4E8CC748-1DFE-4CB0-8421-8E6A7039520A}" destId="{4B84BCC8-2317-49FC-ABA0-B60C86833B5F}" srcOrd="1" destOrd="0" parTransId="{B8E3DC87-8B52-4A4E-A13B-43B28FA65AC6}" sibTransId="{74C9FE61-5B2B-4231-85D7-EF6145C67701}"/>
    <dgm:cxn modelId="{B17E344B-4C4A-46DD-B9BA-CFC0B45931AE}" srcId="{BABD795D-CDAE-4B31-80E4-D7C4074BD90D}" destId="{4E8CC748-1DFE-4CB0-8421-8E6A7039520A}" srcOrd="0" destOrd="0" parTransId="{53EA5E5D-D6EC-4B4C-B784-2FE9A7B7E009}" sibTransId="{FE21915E-33CD-4036-8D02-1DB1C5B82BE4}"/>
    <dgm:cxn modelId="{940D20AC-D328-4333-BA24-FB6EF725EA19}" type="presOf" srcId="{00909B70-A26F-400D-BA65-AD27D8586A61}" destId="{4A109D92-BCE8-44E3-8935-038D0C12DCE1}" srcOrd="0" destOrd="1" presId="urn:microsoft.com/office/officeart/2005/8/layout/vList5"/>
    <dgm:cxn modelId="{68A69605-AF4C-42BB-86B3-A12162B5E3FE}" srcId="{641F9B42-1B8C-4835-A747-A67563754D0B}" destId="{5DF94A18-096B-47CF-B2E7-0B163E877A6A}" srcOrd="0" destOrd="0" parTransId="{99875072-EB33-4FC1-8567-D6168295BE5D}" sibTransId="{298A22C7-68A7-45B8-A77D-34B9EB47177A}"/>
    <dgm:cxn modelId="{4C97D331-67DD-4199-BA53-BDDEF2506D45}" srcId="{68535B05-46CD-4DFD-83D2-50BE61EFABF6}" destId="{00909B70-A26F-400D-BA65-AD27D8586A61}" srcOrd="1" destOrd="0" parTransId="{9CA87936-7BF1-426D-A0A8-BBD1C65A74D2}" sibTransId="{E0B94B9C-FCC5-48A7-9936-B11B1E0FD805}"/>
    <dgm:cxn modelId="{FFD0675D-97D1-497A-891F-D6DF093D2E09}" srcId="{641F9B42-1B8C-4835-A747-A67563754D0B}" destId="{71213F82-EB1D-480D-806A-8A3A85E3A2DF}" srcOrd="1" destOrd="0" parTransId="{983E1303-6966-44B5-BD03-ED5F45801483}" sibTransId="{A54C2935-4290-467D-BF5E-D591DE3DB005}"/>
    <dgm:cxn modelId="{83BB392A-DC9D-4F38-858C-368DA6AA1769}" type="presOf" srcId="{641F9B42-1B8C-4835-A747-A67563754D0B}" destId="{B9D00951-DB71-47F4-808E-50CB3C461CA2}" srcOrd="0" destOrd="0" presId="urn:microsoft.com/office/officeart/2005/8/layout/vList5"/>
    <dgm:cxn modelId="{E2CAB0A3-45E8-40F5-A147-D2414CADC5FA}" type="presOf" srcId="{5DF94A18-096B-47CF-B2E7-0B163E877A6A}" destId="{27956962-1F64-4CE5-9493-CF2560BE8057}" srcOrd="0" destOrd="0" presId="urn:microsoft.com/office/officeart/2005/8/layout/vList5"/>
    <dgm:cxn modelId="{8F4B5554-A6DC-460E-91CF-38D6D3F5B0D4}" srcId="{68535B05-46CD-4DFD-83D2-50BE61EFABF6}" destId="{494B22C2-805C-405F-9B92-E134020D7D34}" srcOrd="0" destOrd="0" parTransId="{DA110E61-18CD-405D-AE01-2461BE701D38}" sibTransId="{8C04F0DB-2BAE-4E96-A1AB-E46587B758AA}"/>
    <dgm:cxn modelId="{4BD77EE0-5DEA-4BE9-BAFF-1B190613673E}" type="presOf" srcId="{494B22C2-805C-405F-9B92-E134020D7D34}" destId="{4A109D92-BCE8-44E3-8935-038D0C12DCE1}" srcOrd="0" destOrd="0" presId="urn:microsoft.com/office/officeart/2005/8/layout/vList5"/>
    <dgm:cxn modelId="{0F28375B-46BD-402A-A6F2-6E1B8663BAD6}" type="presOf" srcId="{4B84BCC8-2317-49FC-ABA0-B60C86833B5F}" destId="{27F3044D-3897-439A-81CA-EBD72D4AFCD8}" srcOrd="0" destOrd="1" presId="urn:microsoft.com/office/officeart/2005/8/layout/vList5"/>
    <dgm:cxn modelId="{BB8017EE-122D-43A0-829A-C2A1E8B12206}" srcId="{BABD795D-CDAE-4B31-80E4-D7C4074BD90D}" destId="{641F9B42-1B8C-4835-A747-A67563754D0B}" srcOrd="2" destOrd="0" parTransId="{98CE2E1E-A144-4FF0-AB24-9B04FE3C1C24}" sibTransId="{AE8FDCD7-3264-4C7C-92DD-4DDB5C22AA1C}"/>
    <dgm:cxn modelId="{DAEAFA5D-5E59-4216-9651-3F0088B2E61B}" srcId="{4E8CC748-1DFE-4CB0-8421-8E6A7039520A}" destId="{3451E2FA-ED27-49EE-AD94-0B7CAB529503}" srcOrd="0" destOrd="0" parTransId="{2BD8F9EA-7A00-48CE-B32D-3432F4B94ABD}" sibTransId="{71ED0B53-EC9B-43E1-BBAB-943492AF0964}"/>
    <dgm:cxn modelId="{10DAF7D6-311B-4C9F-A747-0E9AC12E1962}" srcId="{BABD795D-CDAE-4B31-80E4-D7C4074BD90D}" destId="{68535B05-46CD-4DFD-83D2-50BE61EFABF6}" srcOrd="1" destOrd="0" parTransId="{2BA55C21-9E41-453A-ADDE-1F1C40257E57}" sibTransId="{87501F53-FAB5-4895-AC26-C1EC9202E4AC}"/>
    <dgm:cxn modelId="{E1A3A35A-4946-4713-9DEA-78831E85EED1}" type="presOf" srcId="{4E8CC748-1DFE-4CB0-8421-8E6A7039520A}" destId="{2E6BF137-9E3B-4121-B9A7-AEAD10074776}" srcOrd="0" destOrd="0" presId="urn:microsoft.com/office/officeart/2005/8/layout/vList5"/>
    <dgm:cxn modelId="{30A8F671-A8BF-443F-A59E-7D94649EA11A}" type="presOf" srcId="{3451E2FA-ED27-49EE-AD94-0B7CAB529503}" destId="{27F3044D-3897-439A-81CA-EBD72D4AFCD8}" srcOrd="0" destOrd="0" presId="urn:microsoft.com/office/officeart/2005/8/layout/vList5"/>
    <dgm:cxn modelId="{797DCEE7-FDAD-4B92-A09A-E9A5CFFFD354}" type="presOf" srcId="{BABD795D-CDAE-4B31-80E4-D7C4074BD90D}" destId="{FF855E9C-20A7-4E39-9981-73C49B290560}" srcOrd="0" destOrd="0" presId="urn:microsoft.com/office/officeart/2005/8/layout/vList5"/>
    <dgm:cxn modelId="{7677AC62-460E-4C6A-947C-55B3ECCA3229}" type="presParOf" srcId="{FF855E9C-20A7-4E39-9981-73C49B290560}" destId="{96188DF6-EB84-4C62-AAD8-3B9488A24ED4}" srcOrd="0" destOrd="0" presId="urn:microsoft.com/office/officeart/2005/8/layout/vList5"/>
    <dgm:cxn modelId="{7BF4EEC2-3AEE-4698-BBE9-F5D0C898F0FE}" type="presParOf" srcId="{96188DF6-EB84-4C62-AAD8-3B9488A24ED4}" destId="{2E6BF137-9E3B-4121-B9A7-AEAD10074776}" srcOrd="0" destOrd="0" presId="urn:microsoft.com/office/officeart/2005/8/layout/vList5"/>
    <dgm:cxn modelId="{006F4252-1774-4854-9C52-22539A1DD9C6}" type="presParOf" srcId="{96188DF6-EB84-4C62-AAD8-3B9488A24ED4}" destId="{27F3044D-3897-439A-81CA-EBD72D4AFCD8}" srcOrd="1" destOrd="0" presId="urn:microsoft.com/office/officeart/2005/8/layout/vList5"/>
    <dgm:cxn modelId="{B7784E3F-D271-4E03-93C2-042F40A6F933}" type="presParOf" srcId="{FF855E9C-20A7-4E39-9981-73C49B290560}" destId="{9C1683B9-E187-4EF8-A2A4-5E723FD38D51}" srcOrd="1" destOrd="0" presId="urn:microsoft.com/office/officeart/2005/8/layout/vList5"/>
    <dgm:cxn modelId="{97B7D197-CC4B-4247-834E-149301622D2A}" type="presParOf" srcId="{FF855E9C-20A7-4E39-9981-73C49B290560}" destId="{B17E4325-DE40-4FF1-B00E-4D56CC6A94D5}" srcOrd="2" destOrd="0" presId="urn:microsoft.com/office/officeart/2005/8/layout/vList5"/>
    <dgm:cxn modelId="{76C409D6-050E-4F62-8E1C-D2C2D6198D7A}" type="presParOf" srcId="{B17E4325-DE40-4FF1-B00E-4D56CC6A94D5}" destId="{FF48DED2-355A-4916-A4E8-B54C12100224}" srcOrd="0" destOrd="0" presId="urn:microsoft.com/office/officeart/2005/8/layout/vList5"/>
    <dgm:cxn modelId="{012929C5-81DA-497E-8521-047ED6A3D048}" type="presParOf" srcId="{B17E4325-DE40-4FF1-B00E-4D56CC6A94D5}" destId="{4A109D92-BCE8-44E3-8935-038D0C12DCE1}" srcOrd="1" destOrd="0" presId="urn:microsoft.com/office/officeart/2005/8/layout/vList5"/>
    <dgm:cxn modelId="{BB20CFFC-745D-414C-AD3B-F4ED873E6531}" type="presParOf" srcId="{FF855E9C-20A7-4E39-9981-73C49B290560}" destId="{9BD42C70-4D66-4F93-AE8D-3F797B2619E8}" srcOrd="3" destOrd="0" presId="urn:microsoft.com/office/officeart/2005/8/layout/vList5"/>
    <dgm:cxn modelId="{BF235B20-16B3-48FE-A5D4-F685AAF0512D}" type="presParOf" srcId="{FF855E9C-20A7-4E39-9981-73C49B290560}" destId="{054CDFA4-2463-4307-8D82-FB24BD533B6E}" srcOrd="4" destOrd="0" presId="urn:microsoft.com/office/officeart/2005/8/layout/vList5"/>
    <dgm:cxn modelId="{0355ABFE-E7DC-42AA-8195-216B09FB8469}" type="presParOf" srcId="{054CDFA4-2463-4307-8D82-FB24BD533B6E}" destId="{B9D00951-DB71-47F4-808E-50CB3C461CA2}" srcOrd="0" destOrd="0" presId="urn:microsoft.com/office/officeart/2005/8/layout/vList5"/>
    <dgm:cxn modelId="{B82A69E5-BD95-4B9C-A940-0267F08B947D}" type="presParOf" srcId="{054CDFA4-2463-4307-8D82-FB24BD533B6E}" destId="{27956962-1F64-4CE5-9493-CF2560BE80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0BC96-2F8E-4BD3-BA83-F1009ACFAD8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82B0A76-C303-4C39-B428-7451EB7DA154}">
      <dgm:prSet phldrT="[Text]"/>
      <dgm:spPr>
        <a:ln w="12700">
          <a:solidFill>
            <a:schemeClr val="tx1"/>
          </a:solidFill>
        </a:ln>
        <a:effectLst>
          <a:glow rad="101600">
            <a:schemeClr val="bg2">
              <a:alpha val="60000"/>
            </a:schemeClr>
          </a:glow>
        </a:effectLst>
      </dgm:spPr>
      <dgm:t>
        <a:bodyPr/>
        <a:lstStyle/>
        <a:p>
          <a:r>
            <a:rPr lang="en-US" dirty="0" smtClean="0"/>
            <a:t>Data has a direct impact on decision making processes</a:t>
          </a:r>
          <a:endParaRPr lang="en-US" dirty="0"/>
        </a:p>
      </dgm:t>
    </dgm:pt>
    <dgm:pt modelId="{CABAA1EC-81BD-4278-9E86-5587B84107AB}" type="parTrans" cxnId="{00D7918B-0BED-4049-9C7E-DA44788C47C4}">
      <dgm:prSet/>
      <dgm:spPr/>
      <dgm:t>
        <a:bodyPr/>
        <a:lstStyle/>
        <a:p>
          <a:endParaRPr lang="en-US"/>
        </a:p>
      </dgm:t>
    </dgm:pt>
    <dgm:pt modelId="{23BCDD6F-813A-4C78-AE7E-BDE75FD2D50A}" type="sibTrans" cxnId="{00D7918B-0BED-4049-9C7E-DA44788C47C4}">
      <dgm:prSet/>
      <dgm:spPr/>
      <dgm:t>
        <a:bodyPr/>
        <a:lstStyle/>
        <a:p>
          <a:endParaRPr lang="en-US"/>
        </a:p>
      </dgm:t>
    </dgm:pt>
    <dgm:pt modelId="{2844EAF6-255D-4B46-9ABD-AE4CFBCE8A9C}">
      <dgm:prSet phldrT="[Text]"/>
      <dgm:spPr>
        <a:ln w="12700">
          <a:solidFill>
            <a:schemeClr val="tx1"/>
          </a:solidFill>
        </a:ln>
        <a:effectLst>
          <a:glow rad="101600">
            <a:schemeClr val="bg2">
              <a:alpha val="60000"/>
            </a:schemeClr>
          </a:glow>
        </a:effectLst>
      </dgm:spPr>
      <dgm:t>
        <a:bodyPr/>
        <a:lstStyle/>
        <a:p>
          <a:r>
            <a:rPr lang="en-US" dirty="0" smtClean="0"/>
            <a:t>Data feeds profitability management</a:t>
          </a:r>
          <a:endParaRPr lang="en-US" dirty="0"/>
        </a:p>
      </dgm:t>
    </dgm:pt>
    <dgm:pt modelId="{F1B40FDD-7641-4CDA-9903-474C947EB849}" type="parTrans" cxnId="{EA67CA58-E214-43B7-86D6-5CC7366C93FA}">
      <dgm:prSet/>
      <dgm:spPr/>
      <dgm:t>
        <a:bodyPr/>
        <a:lstStyle/>
        <a:p>
          <a:endParaRPr lang="en-US"/>
        </a:p>
      </dgm:t>
    </dgm:pt>
    <dgm:pt modelId="{0DC0BC5D-6CEE-463C-B7E1-C2B602562F33}" type="sibTrans" cxnId="{EA67CA58-E214-43B7-86D6-5CC7366C93FA}">
      <dgm:prSet/>
      <dgm:spPr/>
      <dgm:t>
        <a:bodyPr/>
        <a:lstStyle/>
        <a:p>
          <a:endParaRPr lang="en-US"/>
        </a:p>
      </dgm:t>
    </dgm:pt>
    <dgm:pt modelId="{47FE3ABF-89D2-4098-B68C-E3EF78BBB9B0}">
      <dgm:prSet phldrT="[Text]"/>
      <dgm:spPr>
        <a:ln w="12700">
          <a:solidFill>
            <a:schemeClr val="tx1"/>
          </a:solidFill>
        </a:ln>
        <a:effectLst>
          <a:glow rad="101600">
            <a:schemeClr val="bg2">
              <a:alpha val="60000"/>
            </a:schemeClr>
          </a:glow>
        </a:effectLst>
      </dgm:spPr>
      <dgm:t>
        <a:bodyPr/>
        <a:lstStyle/>
        <a:p>
          <a:r>
            <a:rPr lang="en-US" dirty="0" smtClean="0"/>
            <a:t>Poor quality data creates inefficiencies and extra work within a process or department</a:t>
          </a:r>
          <a:endParaRPr lang="en-US" dirty="0"/>
        </a:p>
      </dgm:t>
    </dgm:pt>
    <dgm:pt modelId="{7A7FA100-D6CA-4BBA-902E-58294077FA2F}" type="parTrans" cxnId="{39A0D9A7-5CB2-42F3-8BD9-9AF67A490D32}">
      <dgm:prSet/>
      <dgm:spPr/>
      <dgm:t>
        <a:bodyPr/>
        <a:lstStyle/>
        <a:p>
          <a:endParaRPr lang="en-US"/>
        </a:p>
      </dgm:t>
    </dgm:pt>
    <dgm:pt modelId="{F9B6490C-C299-49E3-832D-EE29EE938A92}" type="sibTrans" cxnId="{39A0D9A7-5CB2-42F3-8BD9-9AF67A490D32}">
      <dgm:prSet/>
      <dgm:spPr/>
      <dgm:t>
        <a:bodyPr/>
        <a:lstStyle/>
        <a:p>
          <a:endParaRPr lang="en-US"/>
        </a:p>
      </dgm:t>
    </dgm:pt>
    <dgm:pt modelId="{93B4D75F-87C3-4486-8E50-62BE698CAEAA}" type="pres">
      <dgm:prSet presAssocID="{2E60BC96-2F8E-4BD3-BA83-F1009ACFAD87}" presName="Name0" presStyleCnt="0">
        <dgm:presLayoutVars>
          <dgm:dir/>
          <dgm:resizeHandles val="exact"/>
        </dgm:presLayoutVars>
      </dgm:prSet>
      <dgm:spPr/>
      <dgm:t>
        <a:bodyPr/>
        <a:lstStyle/>
        <a:p>
          <a:endParaRPr lang="en-US"/>
        </a:p>
      </dgm:t>
    </dgm:pt>
    <dgm:pt modelId="{2AA585D2-95A1-4388-AA16-2AB4DBFF5071}" type="pres">
      <dgm:prSet presAssocID="{382B0A76-C303-4C39-B428-7451EB7DA154}" presName="composite" presStyleCnt="0"/>
      <dgm:spPr/>
    </dgm:pt>
    <dgm:pt modelId="{6D70A3BD-9124-4989-820C-577E9F715378}" type="pres">
      <dgm:prSet presAssocID="{382B0A76-C303-4C39-B428-7451EB7DA154}" presName="rect1" presStyleLbl="trAlignAcc1" presStyleIdx="0" presStyleCnt="3" custScaleX="130654" custLinFactNeighborX="-18467" custLinFactNeighborY="2807">
        <dgm:presLayoutVars>
          <dgm:bulletEnabled val="1"/>
        </dgm:presLayoutVars>
      </dgm:prSet>
      <dgm:spPr/>
      <dgm:t>
        <a:bodyPr/>
        <a:lstStyle/>
        <a:p>
          <a:endParaRPr lang="en-US"/>
        </a:p>
      </dgm:t>
    </dgm:pt>
    <dgm:pt modelId="{1B79C245-842E-457C-8242-2E12BD72D353}" type="pres">
      <dgm:prSet presAssocID="{382B0A76-C303-4C39-B428-7451EB7DA154}" presName="rect2" presStyleLbl="fgImgPlace1" presStyleIdx="0" presStyleCnt="3" custLinFactX="-67030" custLinFactNeighborX="-100000" custLinFactNeighborY="-463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solidFill>
            <a:schemeClr val="tx1"/>
          </a:solidFill>
        </a:ln>
      </dgm:spPr>
    </dgm:pt>
    <dgm:pt modelId="{84FB505C-5718-404D-9FEA-5080E97C8329}" type="pres">
      <dgm:prSet presAssocID="{23BCDD6F-813A-4C78-AE7E-BDE75FD2D50A}" presName="sibTrans" presStyleCnt="0"/>
      <dgm:spPr/>
    </dgm:pt>
    <dgm:pt modelId="{E02B7F56-6D16-40F1-94F7-4E4E12B1984E}" type="pres">
      <dgm:prSet presAssocID="{2844EAF6-255D-4B46-9ABD-AE4CFBCE8A9C}" presName="composite" presStyleCnt="0"/>
      <dgm:spPr/>
    </dgm:pt>
    <dgm:pt modelId="{F9E06682-92A5-4F8D-AD0A-4DB371ABC4E1}" type="pres">
      <dgm:prSet presAssocID="{2844EAF6-255D-4B46-9ABD-AE4CFBCE8A9C}" presName="rect1" presStyleLbl="trAlignAcc1" presStyleIdx="1" presStyleCnt="3" custScaleX="127532" custLinFactNeighborX="18023" custLinFactNeighborY="-1451">
        <dgm:presLayoutVars>
          <dgm:bulletEnabled val="1"/>
        </dgm:presLayoutVars>
      </dgm:prSet>
      <dgm:spPr/>
      <dgm:t>
        <a:bodyPr/>
        <a:lstStyle/>
        <a:p>
          <a:endParaRPr lang="en-US"/>
        </a:p>
      </dgm:t>
    </dgm:pt>
    <dgm:pt modelId="{5EC39F69-BE04-42EF-B56E-57B1EA94A8F9}" type="pres">
      <dgm:prSet presAssocID="{2844EAF6-255D-4B46-9ABD-AE4CFBCE8A9C}" presName="rect2" presStyleLbl="fgImgPlace1" presStyleIdx="1" presStyleCnt="3" custLinFactX="257944" custLinFactNeighborX="300000" custLinFactNeighborY="-8687"/>
      <dgm:spPr>
        <a:blipFill>
          <a:blip xmlns:r="http://schemas.openxmlformats.org/officeDocument/2006/relationships" r:embed="rId2">
            <a:extLst>
              <a:ext uri="{28A0092B-C50C-407E-A947-70E740481C1C}">
                <a14:useLocalDpi xmlns:a14="http://schemas.microsoft.com/office/drawing/2010/main" val="0"/>
              </a:ext>
            </a:extLst>
          </a:blip>
          <a:srcRect/>
          <a:stretch>
            <a:fillRect l="-49000" r="-49000"/>
          </a:stretch>
        </a:blipFill>
        <a:ln>
          <a:solidFill>
            <a:schemeClr val="tx1"/>
          </a:solidFill>
        </a:ln>
      </dgm:spPr>
    </dgm:pt>
    <dgm:pt modelId="{2FC57F20-370B-4431-8C8E-070F868B3FF6}" type="pres">
      <dgm:prSet presAssocID="{0DC0BC5D-6CEE-463C-B7E1-C2B602562F33}" presName="sibTrans" presStyleCnt="0"/>
      <dgm:spPr/>
    </dgm:pt>
    <dgm:pt modelId="{3898B316-A278-4EBA-832A-F7D284192452}" type="pres">
      <dgm:prSet presAssocID="{47FE3ABF-89D2-4098-B68C-E3EF78BBB9B0}" presName="composite" presStyleCnt="0"/>
      <dgm:spPr/>
    </dgm:pt>
    <dgm:pt modelId="{7C54B24F-41D1-49C8-BF84-A2DCD15EF114}" type="pres">
      <dgm:prSet presAssocID="{47FE3ABF-89D2-4098-B68C-E3EF78BBB9B0}" presName="rect1" presStyleLbl="trAlignAcc1" presStyleIdx="2" presStyleCnt="3" custScaleX="127532" custLinFactNeighborX="-20028" custLinFactNeighborY="-5710">
        <dgm:presLayoutVars>
          <dgm:bulletEnabled val="1"/>
        </dgm:presLayoutVars>
      </dgm:prSet>
      <dgm:spPr/>
      <dgm:t>
        <a:bodyPr/>
        <a:lstStyle/>
        <a:p>
          <a:endParaRPr lang="en-US"/>
        </a:p>
      </dgm:t>
    </dgm:pt>
    <dgm:pt modelId="{B7D6F55D-947A-4CBA-988A-BE78F165A2D8}" type="pres">
      <dgm:prSet presAssocID="{47FE3ABF-89D2-4098-B68C-E3EF78BBB9B0}" presName="rect2" presStyleLbl="fgImgPlace1" presStyleIdx="2" presStyleCnt="3" custLinFactX="-67030" custLinFactNeighborX="-100000" custLinFactNeighborY="-12743"/>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solidFill>
            <a:schemeClr val="tx1"/>
          </a:solidFill>
        </a:ln>
      </dgm:spPr>
    </dgm:pt>
  </dgm:ptLst>
  <dgm:cxnLst>
    <dgm:cxn modelId="{5A699930-1730-4CBA-A0C0-602A1F81A452}" type="presOf" srcId="{2844EAF6-255D-4B46-9ABD-AE4CFBCE8A9C}" destId="{F9E06682-92A5-4F8D-AD0A-4DB371ABC4E1}" srcOrd="0" destOrd="0" presId="urn:microsoft.com/office/officeart/2008/layout/PictureStrips"/>
    <dgm:cxn modelId="{39A0D9A7-5CB2-42F3-8BD9-9AF67A490D32}" srcId="{2E60BC96-2F8E-4BD3-BA83-F1009ACFAD87}" destId="{47FE3ABF-89D2-4098-B68C-E3EF78BBB9B0}" srcOrd="2" destOrd="0" parTransId="{7A7FA100-D6CA-4BBA-902E-58294077FA2F}" sibTransId="{F9B6490C-C299-49E3-832D-EE29EE938A92}"/>
    <dgm:cxn modelId="{FC83ECD7-C02C-457A-AA6A-6290E5EFB487}" type="presOf" srcId="{47FE3ABF-89D2-4098-B68C-E3EF78BBB9B0}" destId="{7C54B24F-41D1-49C8-BF84-A2DCD15EF114}" srcOrd="0" destOrd="0" presId="urn:microsoft.com/office/officeart/2008/layout/PictureStrips"/>
    <dgm:cxn modelId="{00D7918B-0BED-4049-9C7E-DA44788C47C4}" srcId="{2E60BC96-2F8E-4BD3-BA83-F1009ACFAD87}" destId="{382B0A76-C303-4C39-B428-7451EB7DA154}" srcOrd="0" destOrd="0" parTransId="{CABAA1EC-81BD-4278-9E86-5587B84107AB}" sibTransId="{23BCDD6F-813A-4C78-AE7E-BDE75FD2D50A}"/>
    <dgm:cxn modelId="{EA67CA58-E214-43B7-86D6-5CC7366C93FA}" srcId="{2E60BC96-2F8E-4BD3-BA83-F1009ACFAD87}" destId="{2844EAF6-255D-4B46-9ABD-AE4CFBCE8A9C}" srcOrd="1" destOrd="0" parTransId="{F1B40FDD-7641-4CDA-9903-474C947EB849}" sibTransId="{0DC0BC5D-6CEE-463C-B7E1-C2B602562F33}"/>
    <dgm:cxn modelId="{9452752E-98A1-4B82-8AEF-6DD10FC051C9}" type="presOf" srcId="{2E60BC96-2F8E-4BD3-BA83-F1009ACFAD87}" destId="{93B4D75F-87C3-4486-8E50-62BE698CAEAA}" srcOrd="0" destOrd="0" presId="urn:microsoft.com/office/officeart/2008/layout/PictureStrips"/>
    <dgm:cxn modelId="{B4C2EBE1-3FCC-4ABE-AE7B-BA813B4F6BCA}" type="presOf" srcId="{382B0A76-C303-4C39-B428-7451EB7DA154}" destId="{6D70A3BD-9124-4989-820C-577E9F715378}" srcOrd="0" destOrd="0" presId="urn:microsoft.com/office/officeart/2008/layout/PictureStrips"/>
    <dgm:cxn modelId="{402AB1F3-F31B-4615-985E-F0B8C3849404}" type="presParOf" srcId="{93B4D75F-87C3-4486-8E50-62BE698CAEAA}" destId="{2AA585D2-95A1-4388-AA16-2AB4DBFF5071}" srcOrd="0" destOrd="0" presId="urn:microsoft.com/office/officeart/2008/layout/PictureStrips"/>
    <dgm:cxn modelId="{EC491F0E-A9B3-4AA7-BC25-960B480F926E}" type="presParOf" srcId="{2AA585D2-95A1-4388-AA16-2AB4DBFF5071}" destId="{6D70A3BD-9124-4989-820C-577E9F715378}" srcOrd="0" destOrd="0" presId="urn:microsoft.com/office/officeart/2008/layout/PictureStrips"/>
    <dgm:cxn modelId="{CCCD0C9C-A469-4442-8C33-5B1C7D10D24D}" type="presParOf" srcId="{2AA585D2-95A1-4388-AA16-2AB4DBFF5071}" destId="{1B79C245-842E-457C-8242-2E12BD72D353}" srcOrd="1" destOrd="0" presId="urn:microsoft.com/office/officeart/2008/layout/PictureStrips"/>
    <dgm:cxn modelId="{349C7616-E98A-43C4-9DEF-E70AF0A532AE}" type="presParOf" srcId="{93B4D75F-87C3-4486-8E50-62BE698CAEAA}" destId="{84FB505C-5718-404D-9FEA-5080E97C8329}" srcOrd="1" destOrd="0" presId="urn:microsoft.com/office/officeart/2008/layout/PictureStrips"/>
    <dgm:cxn modelId="{56A78EBA-A59B-4684-B3B4-C0391705129F}" type="presParOf" srcId="{93B4D75F-87C3-4486-8E50-62BE698CAEAA}" destId="{E02B7F56-6D16-40F1-94F7-4E4E12B1984E}" srcOrd="2" destOrd="0" presId="urn:microsoft.com/office/officeart/2008/layout/PictureStrips"/>
    <dgm:cxn modelId="{01D4E345-2197-489E-A55C-9BA1E630BE37}" type="presParOf" srcId="{E02B7F56-6D16-40F1-94F7-4E4E12B1984E}" destId="{F9E06682-92A5-4F8D-AD0A-4DB371ABC4E1}" srcOrd="0" destOrd="0" presId="urn:microsoft.com/office/officeart/2008/layout/PictureStrips"/>
    <dgm:cxn modelId="{350C1C11-1041-487A-AE1A-7C91A85630B6}" type="presParOf" srcId="{E02B7F56-6D16-40F1-94F7-4E4E12B1984E}" destId="{5EC39F69-BE04-42EF-B56E-57B1EA94A8F9}" srcOrd="1" destOrd="0" presId="urn:microsoft.com/office/officeart/2008/layout/PictureStrips"/>
    <dgm:cxn modelId="{B166CEC1-9D35-4AEA-B66F-E1031835F7F7}" type="presParOf" srcId="{93B4D75F-87C3-4486-8E50-62BE698CAEAA}" destId="{2FC57F20-370B-4431-8C8E-070F868B3FF6}" srcOrd="3" destOrd="0" presId="urn:microsoft.com/office/officeart/2008/layout/PictureStrips"/>
    <dgm:cxn modelId="{956DC034-6A08-4958-BA27-B40F37A1778D}" type="presParOf" srcId="{93B4D75F-87C3-4486-8E50-62BE698CAEAA}" destId="{3898B316-A278-4EBA-832A-F7D284192452}" srcOrd="4" destOrd="0" presId="urn:microsoft.com/office/officeart/2008/layout/PictureStrips"/>
    <dgm:cxn modelId="{3527EE2F-67A0-46D7-9290-991DD3F01552}" type="presParOf" srcId="{3898B316-A278-4EBA-832A-F7D284192452}" destId="{7C54B24F-41D1-49C8-BF84-A2DCD15EF114}" srcOrd="0" destOrd="0" presId="urn:microsoft.com/office/officeart/2008/layout/PictureStrips"/>
    <dgm:cxn modelId="{FB9E4C38-5639-4405-92D6-48917EDF09F8}" type="presParOf" srcId="{3898B316-A278-4EBA-832A-F7D284192452}" destId="{B7D6F55D-947A-4CBA-988A-BE78F165A2D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D8FD9-04E1-42E2-BBAB-1FA6103288B7}" type="datetimeFigureOut">
              <a:rPr lang="en-US" smtClean="0"/>
              <a:pPr/>
              <a:t>10/16/2015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F1679-5D74-4ECA-8A24-E69DF1E61E6F}" type="slidenum">
              <a:rPr lang="en-US" smtClean="0"/>
              <a:pPr/>
              <a:t>‹#›</a:t>
            </a:fld>
            <a:endParaRPr lang="en-US" dirty="0"/>
          </a:p>
        </p:txBody>
      </p:sp>
    </p:spTree>
    <p:extLst>
      <p:ext uri="{BB962C8B-B14F-4D97-AF65-F5344CB8AC3E}">
        <p14:creationId xmlns:p14="http://schemas.microsoft.com/office/powerpoint/2010/main" val="27543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2</a:t>
            </a:fld>
            <a:endParaRPr lang="en-US" sz="1200">
              <a:latin typeface="+mn-lt"/>
            </a:endParaRPr>
          </a:p>
        </p:txBody>
      </p:sp>
    </p:spTree>
    <p:extLst>
      <p:ext uri="{BB962C8B-B14F-4D97-AF65-F5344CB8AC3E}">
        <p14:creationId xmlns:p14="http://schemas.microsoft.com/office/powerpoint/2010/main" val="293631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Audience discussion of impact; mix of business changed a lot so big impact on reserves as well</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2A3D4-50FD-4275-A033-100626FE1268}"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183267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possible, best solution is to have a link between systems. Not always possible for budget reasons</a:t>
            </a:r>
          </a:p>
          <a:p>
            <a:r>
              <a:rPr lang="en-US" smtClean="0"/>
              <a:t>Alternatively, regular reconciliation between the two. Run reports: are all ceded policies still in force; are all applicable policies on direct systems ceded; regular retention checks</a:t>
            </a:r>
          </a:p>
          <a:p>
            <a:r>
              <a:rPr lang="en-US" smtClean="0"/>
              <a:t>Is it possible to do some reasonability checks; do lapse ratios on ceded look reasonable; do ceded NB volumes look reasonable compared to assumed</a:t>
            </a:r>
          </a:p>
          <a:p>
            <a:r>
              <a:rPr lang="en-US" smtClean="0"/>
              <a:t>Are you loading client assumed files regularly and monitoring delays in loading</a:t>
            </a:r>
          </a:p>
        </p:txBody>
      </p:sp>
      <p:sp>
        <p:nvSpPr>
          <p:cNvPr id="4" name="Slide Number Placeholder 3"/>
          <p:cNvSpPr>
            <a:spLocks noGrp="1"/>
          </p:cNvSpPr>
          <p:nvPr>
            <p:ph type="sldNum" sz="quarter" idx="5"/>
          </p:nvPr>
        </p:nvSpPr>
        <p:spPr/>
        <p:txBody>
          <a:bodyPr/>
          <a:lstStyle/>
          <a:p>
            <a:pPr>
              <a:defRPr/>
            </a:pPr>
            <a:fld id="{DA1BA786-54F0-4E8F-8EAC-CAFF1D8F4236}" type="slidenum">
              <a:rPr lang="en-US" smtClean="0"/>
              <a:pPr>
                <a:defRPr/>
              </a:pPr>
              <a:t>25</a:t>
            </a:fld>
            <a:endParaRPr lang="en-US"/>
          </a:p>
        </p:txBody>
      </p:sp>
    </p:spTree>
    <p:extLst>
      <p:ext uri="{BB962C8B-B14F-4D97-AF65-F5344CB8AC3E}">
        <p14:creationId xmlns:p14="http://schemas.microsoft.com/office/powerpoint/2010/main" val="423582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Regular analysis of assumed data</a:t>
            </a:r>
          </a:p>
          <a:p>
            <a:r>
              <a:rPr lang="en-US" smtClean="0"/>
              <a:t>Monitor lapse rates </a:t>
            </a:r>
          </a:p>
          <a:p>
            <a:r>
              <a:rPr lang="en-US" smtClean="0"/>
              <a:t>Etc.</a:t>
            </a:r>
          </a:p>
        </p:txBody>
      </p:sp>
      <p:sp>
        <p:nvSpPr>
          <p:cNvPr id="4" name="Slide Number Placeholder 3"/>
          <p:cNvSpPr>
            <a:spLocks noGrp="1"/>
          </p:cNvSpPr>
          <p:nvPr>
            <p:ph type="sldNum" sz="quarter" idx="5"/>
          </p:nvPr>
        </p:nvSpPr>
        <p:spPr/>
        <p:txBody>
          <a:bodyPr/>
          <a:lstStyle/>
          <a:p>
            <a:pPr>
              <a:defRPr/>
            </a:pPr>
            <a:fld id="{DBCB73B2-E953-4329-8889-7EA59FF68F3D}" type="slidenum">
              <a:rPr lang="en-US" smtClean="0"/>
              <a:pPr>
                <a:defRPr/>
              </a:pPr>
              <a:t>26</a:t>
            </a:fld>
            <a:endParaRPr lang="en-US"/>
          </a:p>
        </p:txBody>
      </p:sp>
    </p:spTree>
    <p:extLst>
      <p:ext uri="{BB962C8B-B14F-4D97-AF65-F5344CB8AC3E}">
        <p14:creationId xmlns:p14="http://schemas.microsoft.com/office/powerpoint/2010/main" val="203287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Introduce Lisa!!</a:t>
            </a:r>
          </a:p>
        </p:txBody>
      </p:sp>
      <p:sp>
        <p:nvSpPr>
          <p:cNvPr id="4" name="Slide Number Placeholder 3"/>
          <p:cNvSpPr>
            <a:spLocks noGrp="1"/>
          </p:cNvSpPr>
          <p:nvPr>
            <p:ph type="sldNum" sz="quarter" idx="5"/>
          </p:nvPr>
        </p:nvSpPr>
        <p:spPr/>
        <p:txBody>
          <a:bodyPr/>
          <a:lstStyle/>
          <a:p>
            <a:pPr>
              <a:defRPr/>
            </a:pPr>
            <a:fld id="{CE0FA3A4-0DB1-43B8-98DB-C707513BB0A1}" type="slidenum">
              <a:rPr lang="en-US" smtClean="0"/>
              <a:pPr>
                <a:defRPr/>
              </a:pPr>
              <a:t>27</a:t>
            </a:fld>
            <a:endParaRPr lang="en-US"/>
          </a:p>
        </p:txBody>
      </p:sp>
    </p:spTree>
    <p:extLst>
      <p:ext uri="{BB962C8B-B14F-4D97-AF65-F5344CB8AC3E}">
        <p14:creationId xmlns:p14="http://schemas.microsoft.com/office/powerpoint/2010/main" val="372583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Hi my name is Lisa Sher and I am here to talk to you today about Electronic Reporting – Missing Data.</a:t>
            </a:r>
          </a:p>
          <a:p>
            <a:r>
              <a:rPr lang="en-US" dirty="0" smtClean="0"/>
              <a:t>I will touch on Potential causes</a:t>
            </a:r>
          </a:p>
          <a:p>
            <a:r>
              <a:rPr lang="en-US" dirty="0" smtClean="0"/>
              <a:t>Impact of missing data on a more granular level and</a:t>
            </a:r>
          </a:p>
          <a:p>
            <a:r>
              <a:rPr lang="en-US" dirty="0" smtClean="0"/>
              <a:t>Provide some hints on what can be done to improve data quality</a:t>
            </a:r>
          </a:p>
          <a:p>
            <a:endParaRPr lang="en-US" dirty="0" smtClean="0"/>
          </a:p>
          <a:p>
            <a:r>
              <a:rPr lang="en-US" dirty="0" smtClean="0"/>
              <a:t>So Let’s look at some potential causes</a:t>
            </a:r>
          </a:p>
        </p:txBody>
      </p:sp>
      <p:sp>
        <p:nvSpPr>
          <p:cNvPr id="4" name="Slide Number Placeholder 3"/>
          <p:cNvSpPr>
            <a:spLocks noGrp="1"/>
          </p:cNvSpPr>
          <p:nvPr>
            <p:ph type="sldNum" sz="quarter" idx="5"/>
          </p:nvPr>
        </p:nvSpPr>
        <p:spPr/>
        <p:txBody>
          <a:bodyPr/>
          <a:lstStyle/>
          <a:p>
            <a:pPr>
              <a:defRPr/>
            </a:pPr>
            <a:fld id="{EE237CC6-83D2-48FF-8DA1-95394A8FC65B}"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4881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we see some potential causes where the Direct Writer is not able to obtain insured information or key fields are not stored in the Client Admin system.</a:t>
            </a:r>
          </a:p>
          <a:p>
            <a:r>
              <a:rPr lang="en-US" dirty="0" smtClean="0"/>
              <a:t>The client may have the data but use a third party administrator and the third party may not capture all key fields in their system.</a:t>
            </a:r>
          </a:p>
          <a:p>
            <a:r>
              <a:rPr lang="en-US" dirty="0" smtClean="0"/>
              <a:t>The Direct Writer may have acquired a company or a block of business that had a reporting system that did not gather key fields or not converted over to new system properly</a:t>
            </a:r>
          </a:p>
          <a:p>
            <a:r>
              <a:rPr lang="en-US" dirty="0" smtClean="0"/>
              <a:t>The Direct Writer may have system limitations that prevent them from reporting all values for each field</a:t>
            </a:r>
          </a:p>
        </p:txBody>
      </p:sp>
      <p:sp>
        <p:nvSpPr>
          <p:cNvPr id="4" name="Slide Number Placeholder 3"/>
          <p:cNvSpPr>
            <a:spLocks noGrp="1"/>
          </p:cNvSpPr>
          <p:nvPr>
            <p:ph type="sldNum" sz="quarter" idx="5"/>
          </p:nvPr>
        </p:nvSpPr>
        <p:spPr/>
        <p:txBody>
          <a:bodyPr/>
          <a:lstStyle/>
          <a:p>
            <a:pPr>
              <a:defRPr/>
            </a:pPr>
            <a:fld id="{F37CAD50-1071-418D-8B36-A84F714C374A}" type="slidenum">
              <a:rPr lang="en-US" smtClean="0"/>
              <a:pPr>
                <a:defRPr/>
              </a:pPr>
              <a:t>29</a:t>
            </a:fld>
            <a:endParaRPr lang="en-US"/>
          </a:p>
        </p:txBody>
      </p:sp>
    </p:spTree>
    <p:extLst>
      <p:ext uri="{BB962C8B-B14F-4D97-AF65-F5344CB8AC3E}">
        <p14:creationId xmlns:p14="http://schemas.microsoft.com/office/powerpoint/2010/main" val="51231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 make it easier to following along on how data is reported to the reinsurer.  </a:t>
            </a:r>
          </a:p>
          <a:p>
            <a:r>
              <a:rPr lang="en-US" dirty="0" smtClean="0"/>
              <a:t>Let’s look at this fictitious company ABC Life </a:t>
            </a:r>
          </a:p>
          <a:p>
            <a:r>
              <a:rPr lang="en-US" dirty="0" smtClean="0"/>
              <a:t>Where they have 3 ADMIN systems</a:t>
            </a:r>
          </a:p>
          <a:p>
            <a:r>
              <a:rPr lang="en-US" dirty="0" smtClean="0"/>
              <a:t>Antiquated  Admin– Legacy – may not report all values for all fields</a:t>
            </a:r>
          </a:p>
          <a:p>
            <a:r>
              <a:rPr lang="en-US" dirty="0" smtClean="0"/>
              <a:t>Main Admin – reports all fields and field values</a:t>
            </a:r>
          </a:p>
          <a:p>
            <a:r>
              <a:rPr lang="en-US" dirty="0" smtClean="0"/>
              <a:t>Acquired Admin System – Homegrown – may not report all fields</a:t>
            </a:r>
          </a:p>
          <a:p>
            <a:r>
              <a:rPr lang="en-US" dirty="0" smtClean="0"/>
              <a:t>These 3 Admin Systems feed in to their Reinsurance Admin System which then reports data to DEF Reinsurer</a:t>
            </a:r>
          </a:p>
          <a:p>
            <a:r>
              <a:rPr lang="en-US" dirty="0" smtClean="0"/>
              <a:t>Now let’s look at some of this reported data</a:t>
            </a:r>
          </a:p>
        </p:txBody>
      </p:sp>
      <p:sp>
        <p:nvSpPr>
          <p:cNvPr id="4" name="Slide Number Placeholder 3"/>
          <p:cNvSpPr>
            <a:spLocks noGrp="1"/>
          </p:cNvSpPr>
          <p:nvPr>
            <p:ph type="sldNum" sz="quarter" idx="5"/>
          </p:nvPr>
        </p:nvSpPr>
        <p:spPr/>
        <p:txBody>
          <a:bodyPr/>
          <a:lstStyle/>
          <a:p>
            <a:pPr>
              <a:defRPr/>
            </a:pPr>
            <a:fld id="{9A41B645-3E83-447E-B5E3-838A7E80373F}" type="slidenum">
              <a:rPr lang="en-US" smtClean="0"/>
              <a:pPr>
                <a:defRPr/>
              </a:pPr>
              <a:t>30</a:t>
            </a:fld>
            <a:endParaRPr lang="en-US" dirty="0"/>
          </a:p>
        </p:txBody>
      </p:sp>
    </p:spTree>
    <p:extLst>
      <p:ext uri="{BB962C8B-B14F-4D97-AF65-F5344CB8AC3E}">
        <p14:creationId xmlns:p14="http://schemas.microsoft.com/office/powerpoint/2010/main" val="58520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Here we have 5 records from ABC Life with some of the information that is passed.  Of course there is much more information that is passed, but for this discussion lets focus on these fields.</a:t>
            </a:r>
          </a:p>
          <a:p>
            <a:pPr eaLnBrk="1" hangingPunct="1">
              <a:spcBef>
                <a:spcPct val="0"/>
              </a:spcBef>
            </a:pPr>
            <a:r>
              <a:rPr lang="en-CA" dirty="0" smtClean="0"/>
              <a:t>The 1</a:t>
            </a:r>
            <a:r>
              <a:rPr lang="en-CA" baseline="30000" dirty="0" smtClean="0"/>
              <a:t>st</a:t>
            </a:r>
            <a:r>
              <a:rPr lang="en-CA" dirty="0" smtClean="0"/>
              <a:t> record is good – all fields are populated and are accurately reported</a:t>
            </a:r>
          </a:p>
          <a:p>
            <a:pPr eaLnBrk="1" hangingPunct="1">
              <a:spcBef>
                <a:spcPct val="0"/>
              </a:spcBef>
            </a:pPr>
            <a:r>
              <a:rPr lang="en-CA" dirty="0" smtClean="0"/>
              <a:t>The next 4 have missing values of key fields </a:t>
            </a:r>
          </a:p>
          <a:p>
            <a:pPr eaLnBrk="1" hangingPunct="1">
              <a:spcBef>
                <a:spcPct val="0"/>
              </a:spcBef>
            </a:pPr>
            <a:r>
              <a:rPr lang="en-CA" dirty="0" smtClean="0"/>
              <a:t>Now let’s look at the impact of each of these records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9EAC2-2248-45BE-AA1C-3668C593EF68}" type="slidenum">
              <a:rPr lang="en-US"/>
              <a:pPr fontAlgn="base">
                <a:spcBef>
                  <a:spcPct val="0"/>
                </a:spcBef>
                <a:spcAft>
                  <a:spcPct val="0"/>
                </a:spcAft>
                <a:defRPr/>
              </a:pPr>
              <a:t>31</a:t>
            </a:fld>
            <a:endParaRPr lang="en-US"/>
          </a:p>
        </p:txBody>
      </p:sp>
    </p:spTree>
    <p:extLst>
      <p:ext uri="{BB962C8B-B14F-4D97-AF65-F5344CB8AC3E}">
        <p14:creationId xmlns:p14="http://schemas.microsoft.com/office/powerpoint/2010/main" val="154975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you see that the Plan information is missing</a:t>
            </a:r>
          </a:p>
          <a:p>
            <a:r>
              <a:rPr lang="en-US" dirty="0" smtClean="0"/>
              <a:t>If you do not have a plan code you cannot map this record to the physical treaty or to its treaty parameters so this affects treaty placement.  Assumed and retro treaty placement.</a:t>
            </a:r>
          </a:p>
          <a:p>
            <a:r>
              <a:rPr lang="en-US" dirty="0" smtClean="0"/>
              <a:t>New Capacity cannot be established because the risk is unknown- over retain on life</a:t>
            </a:r>
          </a:p>
          <a:p>
            <a:r>
              <a:rPr lang="en-US" dirty="0" smtClean="0"/>
              <a:t>If you cannot link the record to the treaty – you can’t pay the claim</a:t>
            </a:r>
          </a:p>
          <a:p>
            <a:r>
              <a:rPr lang="en-US" dirty="0" smtClean="0"/>
              <a:t>If you cannot reserve properly it will lend itself to financial impact.</a:t>
            </a:r>
          </a:p>
          <a:p>
            <a:r>
              <a:rPr lang="en-US" dirty="0" smtClean="0"/>
              <a:t>Lapse assumptions are based on plan </a:t>
            </a:r>
          </a:p>
          <a:p>
            <a:endParaRPr lang="en-US" dirty="0" smtClean="0"/>
          </a:p>
          <a:p>
            <a:r>
              <a:rPr lang="en-US" dirty="0" smtClean="0"/>
              <a:t>Usually when there is a new deal – new plan codes are created</a:t>
            </a:r>
          </a:p>
          <a:p>
            <a:r>
              <a:rPr lang="en-US" dirty="0" smtClean="0"/>
              <a:t>If the Company has 2 Open Treaties and a record comes in without a plan code, then how do you know which treaty it belongs to? </a:t>
            </a:r>
          </a:p>
          <a:p>
            <a:r>
              <a:rPr lang="en-US" dirty="0" smtClean="0"/>
              <a:t>If only 1 Open treaty is it safe to assume that is the correct treaty?  Maybe not.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AB78820-0215-43E2-BDBF-F816498EAA47}" type="slidenum">
              <a:rPr lang="en-US" smtClean="0"/>
              <a:pPr>
                <a:defRPr/>
              </a:pPr>
              <a:t>32</a:t>
            </a:fld>
            <a:endParaRPr lang="en-US"/>
          </a:p>
        </p:txBody>
      </p:sp>
    </p:spTree>
    <p:extLst>
      <p:ext uri="{BB962C8B-B14F-4D97-AF65-F5344CB8AC3E}">
        <p14:creationId xmlns:p14="http://schemas.microsoft.com/office/powerpoint/2010/main" val="126363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Underwriting Data</a:t>
            </a:r>
            <a:r>
              <a:rPr lang="en-US" baseline="0" dirty="0" smtClean="0"/>
              <a:t> Impact</a:t>
            </a:r>
          </a:p>
          <a:p>
            <a:r>
              <a:rPr lang="en-US" dirty="0" smtClean="0"/>
              <a:t>Here we have Rating, Risk Basis and Smoker status missing </a:t>
            </a:r>
          </a:p>
          <a:p>
            <a:r>
              <a:rPr lang="en-US" dirty="0" smtClean="0"/>
              <a:t>Premium Rates and payments are heavily tied to these missing fields. Without them you cannot determine if Premium paid is correct</a:t>
            </a:r>
          </a:p>
          <a:p>
            <a:r>
              <a:rPr lang="en-US" dirty="0" smtClean="0"/>
              <a:t>Treaty may be based on rating to be accepted and unknown</a:t>
            </a:r>
          </a:p>
          <a:p>
            <a:r>
              <a:rPr lang="en-US" dirty="0" smtClean="0"/>
              <a:t>Risk Classification needs to match the UW Basis and Rating should match to risk basis </a:t>
            </a:r>
          </a:p>
          <a:p>
            <a:r>
              <a:rPr lang="en-US" dirty="0" smtClean="0"/>
              <a:t>Reserves may be overstated</a:t>
            </a:r>
          </a:p>
          <a:p>
            <a:r>
              <a:rPr lang="en-US" dirty="0" smtClean="0"/>
              <a:t>Experience Studies are skewed</a:t>
            </a:r>
          </a:p>
          <a:p>
            <a:r>
              <a:rPr lang="en-US" dirty="0" smtClean="0"/>
              <a:t>Audit questions will arise when validations are needed</a:t>
            </a:r>
          </a:p>
        </p:txBody>
      </p:sp>
      <p:sp>
        <p:nvSpPr>
          <p:cNvPr id="4" name="Slide Number Placeholder 3"/>
          <p:cNvSpPr>
            <a:spLocks noGrp="1"/>
          </p:cNvSpPr>
          <p:nvPr>
            <p:ph type="sldNum" sz="quarter" idx="5"/>
          </p:nvPr>
        </p:nvSpPr>
        <p:spPr/>
        <p:txBody>
          <a:bodyPr/>
          <a:lstStyle/>
          <a:p>
            <a:pPr>
              <a:defRPr/>
            </a:pPr>
            <a:fld id="{06D16B0F-85D8-4D2F-9FF5-028763187EB4}" type="slidenum">
              <a:rPr lang="en-US" smtClean="0"/>
              <a:pPr>
                <a:defRPr/>
              </a:pPr>
              <a:t>33</a:t>
            </a:fld>
            <a:endParaRPr lang="en-US" dirty="0"/>
          </a:p>
        </p:txBody>
      </p:sp>
    </p:spTree>
    <p:extLst>
      <p:ext uri="{BB962C8B-B14F-4D97-AF65-F5344CB8AC3E}">
        <p14:creationId xmlns:p14="http://schemas.microsoft.com/office/powerpoint/2010/main" val="184800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049639-1410-4C00-97D1-4D65017BD383}" type="slidenum">
              <a:rPr lang="en-US" altLang="en-US"/>
              <a:pPr/>
              <a:t>4</a:t>
            </a:fld>
            <a:endParaRPr lang="en-US"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8610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Without Key Financial information such as NAAR,  Premium Rates and Allowances – you cannot do premium validation</a:t>
            </a:r>
          </a:p>
          <a:p>
            <a:endParaRPr lang="en-US" dirty="0" smtClean="0"/>
          </a:p>
          <a:p>
            <a:r>
              <a:rPr lang="en-US" dirty="0" smtClean="0"/>
              <a:t>Here we have the Net Amount At Risk at 0</a:t>
            </a:r>
          </a:p>
          <a:p>
            <a:r>
              <a:rPr lang="en-US" dirty="0" smtClean="0"/>
              <a:t>Is this the correct Amount – Is ABC Life retaining the full 2 Million and DEF Reinsurer is Not on Risk, or is this a reporting issue?  If not on risk then why reported to us?</a:t>
            </a:r>
          </a:p>
          <a:p>
            <a:r>
              <a:rPr lang="en-US" dirty="0" smtClean="0"/>
              <a:t>Not knowing the Net Amount At Risk impacts Mortality Studies, Retention Management and claims processing.</a:t>
            </a:r>
          </a:p>
          <a:p>
            <a:endParaRPr lang="en-US" dirty="0" smtClean="0"/>
          </a:p>
          <a:p>
            <a:r>
              <a:rPr lang="en-US" dirty="0" smtClean="0"/>
              <a:t>Let’s say hypothetically that we did not know the NAR amount until a claim is submitted.  The claim department needs to validate premiums from inception to termination prior to processing and need to validate the NAAR. </a:t>
            </a:r>
          </a:p>
          <a:p>
            <a:r>
              <a:rPr lang="en-US" dirty="0" smtClean="0"/>
              <a:t>If you do not have this information there will be a delay in claim processing</a:t>
            </a:r>
          </a:p>
        </p:txBody>
      </p:sp>
      <p:sp>
        <p:nvSpPr>
          <p:cNvPr id="4" name="Slide Number Placeholder 3"/>
          <p:cNvSpPr>
            <a:spLocks noGrp="1"/>
          </p:cNvSpPr>
          <p:nvPr>
            <p:ph type="sldNum" sz="quarter" idx="5"/>
          </p:nvPr>
        </p:nvSpPr>
        <p:spPr/>
        <p:txBody>
          <a:bodyPr/>
          <a:lstStyle/>
          <a:p>
            <a:pPr>
              <a:defRPr/>
            </a:pPr>
            <a:fld id="{9CCF7ED9-67F8-4F07-A59C-C4ED623784DD}" type="slidenum">
              <a:rPr lang="en-US" smtClean="0"/>
              <a:pPr>
                <a:defRPr/>
              </a:pPr>
              <a:t>34</a:t>
            </a:fld>
            <a:endParaRPr lang="en-US"/>
          </a:p>
        </p:txBody>
      </p:sp>
    </p:spTree>
    <p:extLst>
      <p:ext uri="{BB962C8B-B14F-4D97-AF65-F5344CB8AC3E}">
        <p14:creationId xmlns:p14="http://schemas.microsoft.com/office/powerpoint/2010/main" val="3186540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we have a joint life example where the 2</a:t>
            </a:r>
            <a:r>
              <a:rPr lang="en-US" baseline="30000" dirty="0" smtClean="0"/>
              <a:t>nd</a:t>
            </a:r>
            <a:r>
              <a:rPr lang="en-US" dirty="0" smtClean="0"/>
              <a:t> life insured last name is missing and so is the risk basis</a:t>
            </a:r>
          </a:p>
          <a:p>
            <a:r>
              <a:rPr lang="en-US" dirty="0" smtClean="0"/>
              <a:t>This information is critical for processing joint records</a:t>
            </a:r>
          </a:p>
          <a:p>
            <a:r>
              <a:rPr lang="en-US" dirty="0" smtClean="0"/>
              <a:t>This impacts premium rates, retrocession placement, claims processing and retention management.</a:t>
            </a:r>
          </a:p>
          <a:p>
            <a:r>
              <a:rPr lang="en-US" dirty="0" smtClean="0"/>
              <a:t>Joint life information is needed for mortality basis</a:t>
            </a:r>
          </a:p>
        </p:txBody>
      </p:sp>
      <p:sp>
        <p:nvSpPr>
          <p:cNvPr id="4" name="Slide Number Placeholder 3"/>
          <p:cNvSpPr>
            <a:spLocks noGrp="1"/>
          </p:cNvSpPr>
          <p:nvPr>
            <p:ph type="sldNum" sz="quarter" idx="5"/>
          </p:nvPr>
        </p:nvSpPr>
        <p:spPr/>
        <p:txBody>
          <a:bodyPr/>
          <a:lstStyle/>
          <a:p>
            <a:pPr>
              <a:defRPr/>
            </a:pPr>
            <a:fld id="{9BD866D9-1FDA-4FA8-9A87-F7E48280DED9}" type="slidenum">
              <a:rPr lang="en-US" smtClean="0"/>
              <a:pPr>
                <a:defRPr/>
              </a:pPr>
              <a:t>35</a:t>
            </a:fld>
            <a:endParaRPr lang="en-US"/>
          </a:p>
        </p:txBody>
      </p:sp>
    </p:spTree>
    <p:extLst>
      <p:ext uri="{BB962C8B-B14F-4D97-AF65-F5344CB8AC3E}">
        <p14:creationId xmlns:p14="http://schemas.microsoft.com/office/powerpoint/2010/main" val="6169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go on and one regarding impacts of missing key fields but I will end with these:</a:t>
            </a:r>
          </a:p>
          <a:p>
            <a:r>
              <a:rPr lang="en-US" dirty="0" smtClean="0"/>
              <a:t>Treaties have date ranges for issue periods.  Treaties may have restrictions to location of insured when written.  Treaties may be split based on alphabetically listing of last name</a:t>
            </a:r>
          </a:p>
          <a:p>
            <a:r>
              <a:rPr lang="en-US" dirty="0" smtClean="0"/>
              <a:t>If paid to date is not provided then claims processor cannot validate the premium paid is up to date in order to pay claim.</a:t>
            </a:r>
          </a:p>
          <a:p>
            <a:endParaRPr lang="en-US" dirty="0" smtClean="0"/>
          </a:p>
          <a:p>
            <a:r>
              <a:rPr lang="en-US" dirty="0" smtClean="0"/>
              <a:t>Care to see even more scenarios then you are in luck.  Visit RAPA website reinsadmin.org- RAPA Initiatives- Data Management to view the Reinsurance Reporting Guidelines and Best Practices document.  Under Data Quality section and Reporting Issue- Missing Fields. </a:t>
            </a:r>
          </a:p>
        </p:txBody>
      </p:sp>
      <p:sp>
        <p:nvSpPr>
          <p:cNvPr id="4" name="Slide Number Placeholder 3"/>
          <p:cNvSpPr>
            <a:spLocks noGrp="1"/>
          </p:cNvSpPr>
          <p:nvPr>
            <p:ph type="sldNum" sz="quarter" idx="10"/>
          </p:nvPr>
        </p:nvSpPr>
        <p:spPr/>
        <p:txBody>
          <a:bodyPr/>
          <a:lstStyle/>
          <a:p>
            <a:pPr>
              <a:defRPr/>
            </a:pPr>
            <a:fld id="{7E69B2F4-C572-40A2-9751-F14674A5ECD9}" type="slidenum">
              <a:rPr lang="en-US" smtClean="0"/>
              <a:pPr>
                <a:defRPr/>
              </a:pPr>
              <a:t>36</a:t>
            </a:fld>
            <a:endParaRPr lang="en-US" dirty="0"/>
          </a:p>
        </p:txBody>
      </p:sp>
    </p:spTree>
    <p:extLst>
      <p:ext uri="{BB962C8B-B14F-4D97-AF65-F5344CB8AC3E}">
        <p14:creationId xmlns:p14="http://schemas.microsoft.com/office/powerpoint/2010/main" val="66035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 what can we do to improve the quality of the data?</a:t>
            </a:r>
          </a:p>
          <a:p>
            <a:endParaRPr lang="en-US" dirty="0" smtClean="0"/>
          </a:p>
          <a:p>
            <a:r>
              <a:rPr lang="en-US" dirty="0" smtClean="0"/>
              <a:t>Validate data for missing values prior to sending the data- queries for missing data, check file size and record counts</a:t>
            </a:r>
          </a:p>
          <a:p>
            <a:r>
              <a:rPr lang="en-US" dirty="0" smtClean="0"/>
              <a:t>Correct data fields in a timely basis </a:t>
            </a:r>
          </a:p>
          <a:p>
            <a:r>
              <a:rPr lang="en-US" dirty="0" smtClean="0"/>
              <a:t>Do not let unknown issues drag on</a:t>
            </a:r>
          </a:p>
          <a:p>
            <a:r>
              <a:rPr lang="en-US" dirty="0" smtClean="0"/>
              <a:t>Develop system controls to identify and derive missing values (example Date of Birth, Issue age and Coverage date work together and if 2 of 3 can derive) </a:t>
            </a:r>
          </a:p>
          <a:p>
            <a:r>
              <a:rPr lang="en-US" dirty="0" smtClean="0"/>
              <a:t>Proactively inform Business Partners of missing data</a:t>
            </a:r>
          </a:p>
          <a:p>
            <a:r>
              <a:rPr lang="en-US" dirty="0" smtClean="0"/>
              <a:t>Work closely with your</a:t>
            </a:r>
            <a:r>
              <a:rPr lang="en-US" baseline="0" dirty="0" smtClean="0"/>
              <a:t> client </a:t>
            </a:r>
            <a:r>
              <a:rPr lang="en-US" dirty="0" smtClean="0"/>
              <a:t>to build a stronger relationship and understand data reporting and impacts</a:t>
            </a:r>
          </a:p>
          <a:p>
            <a:endParaRPr lang="en-US" dirty="0" smtClean="0"/>
          </a:p>
        </p:txBody>
      </p:sp>
      <p:sp>
        <p:nvSpPr>
          <p:cNvPr id="4" name="Slide Number Placeholder 3"/>
          <p:cNvSpPr>
            <a:spLocks noGrp="1"/>
          </p:cNvSpPr>
          <p:nvPr>
            <p:ph type="sldNum" sz="quarter" idx="5"/>
          </p:nvPr>
        </p:nvSpPr>
        <p:spPr/>
        <p:txBody>
          <a:bodyPr/>
          <a:lstStyle/>
          <a:p>
            <a:pPr>
              <a:defRPr/>
            </a:pPr>
            <a:fld id="{21532DE5-9828-43ED-9E2F-E22A4B64AC5E}" type="slidenum">
              <a:rPr lang="en-US" smtClean="0"/>
              <a:pPr>
                <a:defRPr/>
              </a:pPr>
              <a:t>37</a:t>
            </a:fld>
            <a:endParaRPr lang="en-US"/>
          </a:p>
        </p:txBody>
      </p:sp>
    </p:spTree>
    <p:extLst>
      <p:ext uri="{BB962C8B-B14F-4D97-AF65-F5344CB8AC3E}">
        <p14:creationId xmlns:p14="http://schemas.microsoft.com/office/powerpoint/2010/main" val="100278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For the Reinsurer and </a:t>
            </a:r>
            <a:r>
              <a:rPr lang="en-US" dirty="0" err="1" smtClean="0"/>
              <a:t>Retrocessionaire</a:t>
            </a:r>
            <a:r>
              <a:rPr lang="en-US" dirty="0" smtClean="0"/>
              <a:t> </a:t>
            </a:r>
          </a:p>
          <a:p>
            <a:pPr marL="168261" indent="-168261">
              <a:buFont typeface="Arial" panose="020B0604020202020204" pitchFamily="34" charset="0"/>
              <a:buChar char="•"/>
            </a:pPr>
            <a:endParaRPr lang="en-US" dirty="0" smtClean="0"/>
          </a:p>
          <a:p>
            <a:r>
              <a:rPr lang="en-US" dirty="0" smtClean="0"/>
              <a:t>- Quality Data will result in fewer disputes at Claim Time</a:t>
            </a:r>
          </a:p>
          <a:p>
            <a:pPr>
              <a:buFontTx/>
              <a:buChar char="-"/>
            </a:pPr>
            <a:r>
              <a:rPr lang="en-US" dirty="0" smtClean="0"/>
              <a:t> Fewer reconciliations and client communication – Means fewer people involved – which is a resource saving</a:t>
            </a:r>
          </a:p>
          <a:p>
            <a:pPr>
              <a:buFontTx/>
              <a:buChar char="-"/>
            </a:pPr>
            <a:r>
              <a:rPr lang="en-US" dirty="0" smtClean="0"/>
              <a:t> Good Quality Data will allow for better data analysis and experience studies.</a:t>
            </a:r>
          </a:p>
          <a:p>
            <a:pPr>
              <a:buFontTx/>
              <a:buChar char="-"/>
            </a:pPr>
            <a:r>
              <a:rPr lang="en-US" dirty="0" smtClean="0"/>
              <a:t> Less data issues may lead to better pricing</a:t>
            </a:r>
          </a:p>
          <a:p>
            <a:pPr>
              <a:buFontTx/>
              <a:buChar char="-"/>
            </a:pPr>
            <a:endParaRPr lang="en-US" dirty="0" smtClean="0"/>
          </a:p>
          <a:p>
            <a:pPr>
              <a:buFontTx/>
              <a:buChar char="-"/>
            </a:pPr>
            <a:r>
              <a:rPr lang="en-US" dirty="0" smtClean="0"/>
              <a:t>Any Questions?</a:t>
            </a:r>
          </a:p>
        </p:txBody>
      </p:sp>
      <p:sp>
        <p:nvSpPr>
          <p:cNvPr id="4" name="Slide Number Placeholder 3"/>
          <p:cNvSpPr>
            <a:spLocks noGrp="1"/>
          </p:cNvSpPr>
          <p:nvPr>
            <p:ph type="sldNum" sz="quarter" idx="5"/>
          </p:nvPr>
        </p:nvSpPr>
        <p:spPr/>
        <p:txBody>
          <a:bodyPr/>
          <a:lstStyle/>
          <a:p>
            <a:pPr>
              <a:defRPr/>
            </a:pPr>
            <a:fld id="{47F3F11E-12C1-4616-8BC2-DBD89B56A272}" type="slidenum">
              <a:rPr lang="en-US" smtClean="0"/>
              <a:pPr>
                <a:defRPr/>
              </a:pPr>
              <a:t>38</a:t>
            </a:fld>
            <a:endParaRPr lang="en-US" dirty="0"/>
          </a:p>
        </p:txBody>
      </p:sp>
    </p:spTree>
    <p:extLst>
      <p:ext uri="{BB962C8B-B14F-4D97-AF65-F5344CB8AC3E}">
        <p14:creationId xmlns:p14="http://schemas.microsoft.com/office/powerpoint/2010/main" val="615294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Okay fun time – Here are a few questions for you?</a:t>
            </a:r>
          </a:p>
          <a:p>
            <a:r>
              <a:rPr lang="en-US" dirty="0" smtClean="0"/>
              <a:t/>
            </a:r>
            <a:br>
              <a:rPr lang="en-US" dirty="0" smtClean="0"/>
            </a:br>
            <a:r>
              <a:rPr lang="en-US" dirty="0" smtClean="0"/>
              <a:t>The first 4 people to raise their hand with the correct answer will get a token of appreciation</a:t>
            </a:r>
          </a:p>
          <a:p>
            <a:endParaRPr lang="en-US" dirty="0" smtClean="0"/>
          </a:p>
          <a:p>
            <a:r>
              <a:rPr lang="en-US" dirty="0" smtClean="0"/>
              <a:t>Another important aspect of missing data leading to issues is a topic we all love  CONVERSIONS</a:t>
            </a:r>
          </a:p>
          <a:p>
            <a:endParaRPr lang="en-US" dirty="0" smtClean="0"/>
          </a:p>
          <a:p>
            <a:r>
              <a:rPr lang="en-US" dirty="0" smtClean="0"/>
              <a:t>Now I will pass this to Ellen </a:t>
            </a:r>
            <a:r>
              <a:rPr lang="en-US" dirty="0" err="1" smtClean="0"/>
              <a:t>Fedorowicz</a:t>
            </a:r>
            <a:r>
              <a:rPr lang="en-US" dirty="0" smtClean="0"/>
              <a:t> who will talk about Conversions.  Thank you</a:t>
            </a:r>
          </a:p>
        </p:txBody>
      </p:sp>
      <p:sp>
        <p:nvSpPr>
          <p:cNvPr id="4" name="Slide Number Placeholder 3"/>
          <p:cNvSpPr>
            <a:spLocks noGrp="1"/>
          </p:cNvSpPr>
          <p:nvPr>
            <p:ph type="sldNum" sz="quarter" idx="5"/>
          </p:nvPr>
        </p:nvSpPr>
        <p:spPr/>
        <p:txBody>
          <a:bodyPr/>
          <a:lstStyle/>
          <a:p>
            <a:pPr>
              <a:defRPr/>
            </a:pPr>
            <a:fld id="{FD5F0ACF-757C-4286-A201-256B3F4EA755}" type="slidenum">
              <a:rPr lang="en-US" smtClean="0"/>
              <a:pPr>
                <a:defRPr/>
              </a:pPr>
              <a:t>39</a:t>
            </a:fld>
            <a:endParaRPr lang="en-US" dirty="0"/>
          </a:p>
        </p:txBody>
      </p:sp>
    </p:spTree>
    <p:extLst>
      <p:ext uri="{BB962C8B-B14F-4D97-AF65-F5344CB8AC3E}">
        <p14:creationId xmlns:p14="http://schemas.microsoft.com/office/powerpoint/2010/main" val="281581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Hi my name is Ellen Fedorowicz and I am here to talk to you today about Conversions</a:t>
            </a:r>
          </a:p>
          <a:p>
            <a:endParaRPr lang="en-US" dirty="0" smtClean="0"/>
          </a:p>
          <a:p>
            <a:r>
              <a:rPr lang="en-CA" dirty="0" smtClean="0"/>
              <a:t>A few RAPA Members got together to discuss Conversions.</a:t>
            </a:r>
          </a:p>
          <a:p>
            <a:endParaRPr lang="en-CA" dirty="0" smtClean="0"/>
          </a:p>
          <a:p>
            <a:r>
              <a:rPr lang="en-CA" dirty="0" smtClean="0"/>
              <a:t>Consensus was that most ceding &amp; reinsurance companies, over the last few years have made improvements to their Administration Systems.  – With this being said it was found that there is always room for more improvements, conversions being one of them.</a:t>
            </a:r>
          </a:p>
          <a:p>
            <a:endParaRPr lang="en-CA" dirty="0" smtClean="0"/>
          </a:p>
          <a:p>
            <a:r>
              <a:rPr lang="en-CA" dirty="0" smtClean="0"/>
              <a:t>It seems that majority of the companies have manual processes in place to administer conversions.</a:t>
            </a:r>
            <a:endParaRPr lang="en-US" dirty="0" smtClean="0"/>
          </a:p>
        </p:txBody>
      </p:sp>
    </p:spTree>
    <p:extLst>
      <p:ext uri="{BB962C8B-B14F-4D97-AF65-F5344CB8AC3E}">
        <p14:creationId xmlns:p14="http://schemas.microsoft.com/office/powerpoint/2010/main" val="107824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During this presentation:</a:t>
            </a:r>
          </a:p>
          <a:p>
            <a:pPr>
              <a:buFontTx/>
              <a:buChar char="-"/>
            </a:pPr>
            <a:r>
              <a:rPr lang="en-CA" dirty="0" smtClean="0"/>
              <a:t>We will look at some common types of Conversion.</a:t>
            </a:r>
          </a:p>
          <a:p>
            <a:pPr>
              <a:buFontTx/>
              <a:buChar char="-"/>
            </a:pPr>
            <a:endParaRPr lang="en-CA" dirty="0" smtClean="0"/>
          </a:p>
          <a:p>
            <a:pPr>
              <a:buFontTx/>
              <a:buChar char="-"/>
            </a:pPr>
            <a:r>
              <a:rPr lang="en-CA" dirty="0" smtClean="0"/>
              <a:t>How Conversions should be handled as per the treaty language.</a:t>
            </a:r>
          </a:p>
          <a:p>
            <a:endParaRPr lang="en-CA" dirty="0" smtClean="0"/>
          </a:p>
          <a:p>
            <a:pPr>
              <a:buFontTx/>
              <a:buChar char="-"/>
            </a:pPr>
            <a:r>
              <a:rPr lang="en-CA" dirty="0" smtClean="0"/>
              <a:t>An overview of some of the Administration Challenges.</a:t>
            </a:r>
          </a:p>
          <a:p>
            <a:pPr>
              <a:buFontTx/>
              <a:buChar char="-"/>
            </a:pPr>
            <a:endParaRPr lang="en-CA" i="1" dirty="0" smtClean="0"/>
          </a:p>
          <a:p>
            <a:pPr>
              <a:buFontTx/>
              <a:buChar char="-"/>
            </a:pPr>
            <a:r>
              <a:rPr lang="en-CA" i="0" dirty="0" smtClean="0"/>
              <a:t>We’ll follow this with some real life examples.</a:t>
            </a:r>
          </a:p>
        </p:txBody>
      </p:sp>
    </p:spTree>
    <p:extLst>
      <p:ext uri="{BB962C8B-B14F-4D97-AF65-F5344CB8AC3E}">
        <p14:creationId xmlns:p14="http://schemas.microsoft.com/office/powerpoint/2010/main" val="2699980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All of these conversions types can be a full or partial conversion (under partial conversion some risk may remain in force under original plan, or terminate).  Under partial conversions,</a:t>
            </a:r>
            <a:r>
              <a:rPr lang="en-CA" baseline="0" dirty="0" smtClean="0"/>
              <a:t> need to watch below minimum cessions, or placement of the business onto the correct banded treaty.</a:t>
            </a:r>
            <a:endParaRPr lang="en-CA" dirty="0" smtClean="0"/>
          </a:p>
          <a:p>
            <a:endParaRPr lang="en-CA" dirty="0" smtClean="0"/>
          </a:p>
          <a:p>
            <a:pPr>
              <a:buFontTx/>
              <a:buChar char="•"/>
            </a:pPr>
            <a:r>
              <a:rPr lang="en-CA" dirty="0" smtClean="0"/>
              <a:t>Risk on a Converted Single Life Policy may originate from one policy or multiple policies.</a:t>
            </a:r>
          </a:p>
          <a:p>
            <a:endParaRPr lang="en-CA" dirty="0" smtClean="0"/>
          </a:p>
          <a:p>
            <a:pPr>
              <a:buFontTx/>
              <a:buChar char="•"/>
            </a:pPr>
            <a:r>
              <a:rPr lang="en-CA" dirty="0" smtClean="0"/>
              <a:t>Risk on a Converted Joint Life Policy may originate from one Single Life Policy or a Joint Life Policy – to add more complications - it can come from multiple policies</a:t>
            </a:r>
            <a:r>
              <a:rPr lang="en-CA" baseline="0" dirty="0" smtClean="0"/>
              <a:t> – or partner being replaced by another person.</a:t>
            </a:r>
            <a:endParaRPr lang="en-CA" dirty="0" smtClean="0"/>
          </a:p>
          <a:p>
            <a:endParaRPr lang="en-CA" dirty="0" smtClean="0"/>
          </a:p>
          <a:p>
            <a:pPr>
              <a:buFontTx/>
              <a:buChar char="-"/>
            </a:pPr>
            <a:r>
              <a:rPr lang="en-CA" dirty="0" smtClean="0"/>
              <a:t>Term to Permanent</a:t>
            </a:r>
            <a:r>
              <a:rPr lang="en-CA" baseline="0" dirty="0" smtClean="0"/>
              <a:t> product</a:t>
            </a:r>
            <a:r>
              <a:rPr lang="en-CA" dirty="0" smtClean="0"/>
              <a:t> conversions</a:t>
            </a:r>
            <a:r>
              <a:rPr lang="en-CA" baseline="0" dirty="0" smtClean="0"/>
              <a:t> are pretty popular at the end of the PLT (post-level term) period.  Rates to be used are typically point-in-scale.</a:t>
            </a:r>
          </a:p>
          <a:p>
            <a:pPr>
              <a:buFontTx/>
              <a:buChar char="-"/>
            </a:pPr>
            <a:endParaRPr lang="en-CA" baseline="0" dirty="0" smtClean="0"/>
          </a:p>
          <a:p>
            <a:pPr>
              <a:buFontTx/>
              <a:buChar char="-"/>
            </a:pPr>
            <a:r>
              <a:rPr lang="en-CA" baseline="0" dirty="0" smtClean="0"/>
              <a:t>Rider to independent is often considered a conversion as well.  Considerations - Do we transfer all the historical billing over to the new policy or do we just start the new policy at the time of the conversion?</a:t>
            </a:r>
          </a:p>
          <a:p>
            <a:pPr>
              <a:buFontTx/>
              <a:buChar char="-"/>
            </a:pPr>
            <a:endParaRPr lang="en-CA" baseline="0" dirty="0" smtClean="0"/>
          </a:p>
          <a:p>
            <a:pPr>
              <a:buFontTx/>
              <a:buChar char="-"/>
            </a:pPr>
            <a:endParaRPr lang="en-CA" dirty="0" smtClean="0"/>
          </a:p>
        </p:txBody>
      </p:sp>
    </p:spTree>
    <p:extLst>
      <p:ext uri="{BB962C8B-B14F-4D97-AF65-F5344CB8AC3E}">
        <p14:creationId xmlns:p14="http://schemas.microsoft.com/office/powerpoint/2010/main" val="1832792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pPr marL="225615" indent="-225615"/>
            <a:r>
              <a:rPr lang="en-CA" dirty="0" smtClean="0"/>
              <a:t>The Treaty tends to clearly stipulate how the Conversions are to be handled.</a:t>
            </a:r>
          </a:p>
          <a:p>
            <a:pPr marL="225615" indent="-225615"/>
            <a:endParaRPr lang="en-CA" dirty="0" smtClean="0"/>
          </a:p>
          <a:p>
            <a:pPr marL="733251" lvl="1" indent="-282020"/>
            <a:r>
              <a:rPr lang="en-CA" dirty="0" smtClean="0"/>
              <a:t>Generally, the conversion will continue to be reinsured under the original treaty/agreement, as the original ceded risk amount.   However, in some situations a new agreement may come in to play to handle plans which may not be permitted under the original agreement.  </a:t>
            </a:r>
            <a:r>
              <a:rPr lang="en-CA" i="1" dirty="0" smtClean="0"/>
              <a:t>- i.e. when there are separate Term and Perm treaties</a:t>
            </a:r>
          </a:p>
          <a:p>
            <a:pPr marL="225615" indent="-225615"/>
            <a:endParaRPr lang="en-CA" dirty="0" smtClean="0"/>
          </a:p>
          <a:p>
            <a:pPr marL="225615" indent="-225615"/>
            <a:r>
              <a:rPr lang="en-CA" dirty="0" smtClean="0"/>
              <a:t>Treaty outlines how the conversions will be classified and administered when it relates to:</a:t>
            </a:r>
          </a:p>
          <a:p>
            <a:pPr marL="225615" indent="-225615">
              <a:buFontTx/>
              <a:buAutoNum type="arabicPeriod"/>
            </a:pPr>
            <a:r>
              <a:rPr lang="en-CA" dirty="0" smtClean="0"/>
              <a:t> Converted policy being issued with NO Underwriting/or with Underwriting for better risk classification</a:t>
            </a:r>
          </a:p>
          <a:p>
            <a:pPr marL="225615" indent="-225615">
              <a:buFontTx/>
              <a:buAutoNum type="arabicPeriod"/>
            </a:pPr>
            <a:r>
              <a:rPr lang="en-CA" dirty="0" smtClean="0"/>
              <a:t> Type of converted policies permitted</a:t>
            </a:r>
          </a:p>
          <a:p>
            <a:pPr marL="225615" indent="-225615">
              <a:buFontTx/>
              <a:buAutoNum type="arabicPeriod"/>
            </a:pPr>
            <a:r>
              <a:rPr lang="en-CA" dirty="0" smtClean="0"/>
              <a:t>  Rates to be used for the converted policy – coinsurance vs YRT</a:t>
            </a:r>
          </a:p>
          <a:p>
            <a:pPr marL="225615" indent="-225615">
              <a:buFontTx/>
              <a:buAutoNum type="arabicPeriod"/>
            </a:pPr>
            <a:r>
              <a:rPr lang="en-CA" dirty="0" smtClean="0"/>
              <a:t> </a:t>
            </a:r>
            <a:r>
              <a:rPr lang="en-CA" baseline="0" dirty="0" smtClean="0"/>
              <a:t> There may be different guidelines based on whether or not the reinsurer is covering the plan that the policy is being converted to.  </a:t>
            </a:r>
            <a:endParaRPr lang="en-CA" dirty="0" smtClean="0"/>
          </a:p>
          <a:p>
            <a:pPr marL="225615" indent="-225615"/>
            <a:endParaRPr lang="en-CA" i="1" dirty="0" smtClean="0"/>
          </a:p>
          <a:p>
            <a:pPr marL="733251" lvl="1" indent="-282020"/>
            <a:r>
              <a:rPr lang="en-CA" i="1" dirty="0" smtClean="0"/>
              <a:t>It is very important that the ceding company and reinsurer have dialogue when facing challenges (whether it relates to system issue or clarity on wordings within the treaty).</a:t>
            </a:r>
          </a:p>
        </p:txBody>
      </p:sp>
    </p:spTree>
    <p:extLst>
      <p:ext uri="{BB962C8B-B14F-4D97-AF65-F5344CB8AC3E}">
        <p14:creationId xmlns:p14="http://schemas.microsoft.com/office/powerpoint/2010/main" val="1571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What I want to talk about today is late reported data. This could cover many types of transactions but I will focus on new business and terminations, as these are usually the highest volume and therefore will have the biggest impact. </a:t>
            </a:r>
          </a:p>
        </p:txBody>
      </p:sp>
      <p:sp>
        <p:nvSpPr>
          <p:cNvPr id="4" name="Slide Number Placeholder 3"/>
          <p:cNvSpPr>
            <a:spLocks noGrp="1"/>
          </p:cNvSpPr>
          <p:nvPr>
            <p:ph type="sldNum" sz="quarter" idx="5"/>
          </p:nvPr>
        </p:nvSpPr>
        <p:spPr/>
        <p:txBody>
          <a:bodyPr/>
          <a:lstStyle/>
          <a:p>
            <a:pPr>
              <a:defRPr/>
            </a:pPr>
            <a:fld id="{21ED5550-0721-4421-BC27-6BB6272AC6A8}" type="slidenum">
              <a:rPr lang="en-US" smtClean="0"/>
              <a:pPr>
                <a:defRPr/>
              </a:pPr>
              <a:t>17</a:t>
            </a:fld>
            <a:endParaRPr lang="en-US"/>
          </a:p>
        </p:txBody>
      </p:sp>
    </p:spTree>
    <p:extLst>
      <p:ext uri="{BB962C8B-B14F-4D97-AF65-F5344CB8AC3E}">
        <p14:creationId xmlns:p14="http://schemas.microsoft.com/office/powerpoint/2010/main" val="2601643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marL="225615" indent="-225615"/>
            <a:r>
              <a:rPr lang="en-CA" dirty="0" smtClean="0"/>
              <a:t>There are various types of Admin systems in use today, and each may have their own challenges such as:</a:t>
            </a:r>
          </a:p>
          <a:p>
            <a:pPr marL="225615" indent="-225615">
              <a:buFontTx/>
              <a:buAutoNum type="arabicPeriod"/>
            </a:pPr>
            <a:r>
              <a:rPr lang="en-CA" dirty="0" smtClean="0"/>
              <a:t> Not able to handle multiple data under one converted policy number – example</a:t>
            </a:r>
          </a:p>
          <a:p>
            <a:endParaRPr lang="en-CA" dirty="0" smtClean="0"/>
          </a:p>
          <a:p>
            <a:pPr marL="1128079" lvl="2" indent="-225615">
              <a:buFontTx/>
              <a:buChar char="•"/>
            </a:pPr>
            <a:r>
              <a:rPr lang="en-CA" dirty="0" smtClean="0"/>
              <a:t>risk being split into two policies – system rejects the second record thinking it’s a </a:t>
            </a:r>
            <a:r>
              <a:rPr lang="en-CA" sz="1600" dirty="0"/>
              <a:t>duplicate as it is seeing the original policy number being listed twice (in the conversion policy field) – in this case NOT all risk is being transferred to the Reinsurer</a:t>
            </a:r>
          </a:p>
          <a:p>
            <a:pPr marL="902464" lvl="2"/>
            <a:endParaRPr lang="en-CA" sz="1600" dirty="0"/>
          </a:p>
          <a:p>
            <a:pPr marL="1128079" lvl="2" indent="-225615">
              <a:buFontTx/>
              <a:buChar char="•"/>
            </a:pPr>
            <a:r>
              <a:rPr lang="en-CA" dirty="0" smtClean="0"/>
              <a:t>multiple policies being converted to one – system has field limitations - does not allow multiple original policy numbers under one converted policy – in this case not all original policies information is being provided to the Reinsurer.  Plus what happens</a:t>
            </a:r>
            <a:r>
              <a:rPr lang="en-CA" baseline="0" dirty="0" smtClean="0"/>
              <a:t> when the multiple policies have different players and percentages, different treaty parameters, etc.  You get the gist of the problems that can ensue</a:t>
            </a:r>
            <a:endParaRPr lang="en-CA" dirty="0" smtClean="0"/>
          </a:p>
          <a:p>
            <a:pPr marL="676847" lvl="1" indent="-225615"/>
            <a:endParaRPr lang="en-CA" dirty="0" smtClean="0"/>
          </a:p>
          <a:p>
            <a:pPr marL="225615" indent="-225615">
              <a:buFontTx/>
              <a:buAutoNum type="arabicPeriod"/>
            </a:pPr>
            <a:r>
              <a:rPr lang="en-CA" dirty="0" smtClean="0"/>
              <a:t> Ceding company has multiple Admin Systems and one amalgamated system for risk analysis and retention – lack of ability for the systems to talk to one another creates a challenge on its own</a:t>
            </a:r>
          </a:p>
          <a:p>
            <a:pPr marL="225615" indent="-225615">
              <a:buFontTx/>
              <a:buAutoNum type="arabicPeriod"/>
            </a:pPr>
            <a:endParaRPr lang="en-CA" dirty="0" smtClean="0"/>
          </a:p>
          <a:p>
            <a:pPr marL="225615" indent="-225615">
              <a:buFontTx/>
              <a:buAutoNum type="arabicPeriod"/>
            </a:pPr>
            <a:r>
              <a:rPr lang="en-CA" dirty="0" smtClean="0"/>
              <a:t>  Manual processes to Administer Conversions – which presents a human error component.</a:t>
            </a:r>
          </a:p>
          <a:p>
            <a:pPr marL="225615" indent="-225615">
              <a:buFontTx/>
              <a:buAutoNum type="arabicPeriod"/>
            </a:pPr>
            <a:endParaRPr lang="en-CA" dirty="0" smtClean="0"/>
          </a:p>
          <a:p>
            <a:pPr marL="225615" indent="-225615">
              <a:buFontTx/>
              <a:buAutoNum type="arabicPeriod"/>
            </a:pPr>
            <a:r>
              <a:rPr lang="en-CA" dirty="0" smtClean="0"/>
              <a:t> The best</a:t>
            </a:r>
            <a:r>
              <a:rPr lang="en-CA" baseline="0" dirty="0" smtClean="0"/>
              <a:t> practice for any system would be to create tracking reports that follow a policy from termination of the original policy to set up of the new policy.  There definitely needs to be a system of checks and balances in place to confirm everything has been caught and set-up properly.  TAI has a report that shows a termination transaction in combination with a new business transaction that has been set up within a couple of months of each other.  Do other systems also have this capability?</a:t>
            </a:r>
            <a:endParaRPr lang="en-CA" dirty="0" smtClean="0"/>
          </a:p>
          <a:p>
            <a:pPr marL="225615" indent="-225615"/>
            <a:endParaRPr lang="en-CA" dirty="0" smtClean="0"/>
          </a:p>
          <a:p>
            <a:pPr marL="676847" lvl="1" indent="-225615"/>
            <a:r>
              <a:rPr lang="en-CA" i="1" dirty="0" smtClean="0"/>
              <a:t>Reinsurance should be administered with Clarity and not assumption therefore, Collaboration and dialogue is very important between the ceding company and reinsurer when working through Administration system challenges.</a:t>
            </a:r>
          </a:p>
          <a:p>
            <a:pPr marL="676847" lvl="1" indent="-225615"/>
            <a:endParaRPr lang="en-CA" b="1" i="0" u="sng" dirty="0" smtClean="0">
              <a:solidFill>
                <a:srgbClr val="FF0000"/>
              </a:solidFill>
            </a:endParaRPr>
          </a:p>
        </p:txBody>
      </p:sp>
    </p:spTree>
    <p:extLst>
      <p:ext uri="{BB962C8B-B14F-4D97-AF65-F5344CB8AC3E}">
        <p14:creationId xmlns:p14="http://schemas.microsoft.com/office/powerpoint/2010/main" val="165422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Data NOT containing original policy information, and/or transactions not clearly being identified as conversions provides administrative challenges for everyone.  Such as:</a:t>
            </a:r>
          </a:p>
          <a:p>
            <a:pPr marL="225615" indent="-225615"/>
            <a:endParaRPr lang="en-CA" dirty="0" smtClean="0"/>
          </a:p>
          <a:p>
            <a:pPr marL="225615" indent="-225615">
              <a:buFontTx/>
              <a:buAutoNum type="arabicPeriod"/>
            </a:pPr>
            <a:r>
              <a:rPr lang="en-CA" dirty="0" smtClean="0"/>
              <a:t> More research time spent at Claim time</a:t>
            </a:r>
          </a:p>
          <a:p>
            <a:endParaRPr lang="en-CA" dirty="0" smtClean="0"/>
          </a:p>
          <a:p>
            <a:pPr marL="225615" indent="-225615">
              <a:buFontTx/>
              <a:buAutoNum type="arabicPeriod"/>
            </a:pPr>
            <a:r>
              <a:rPr lang="en-CA" dirty="0" smtClean="0"/>
              <a:t> Validating that the Risk is ceded as per treaty</a:t>
            </a:r>
          </a:p>
          <a:p>
            <a:endParaRPr lang="en-CA" dirty="0" smtClean="0"/>
          </a:p>
          <a:p>
            <a:pPr marL="225615" indent="-225615">
              <a:buFontTx/>
              <a:buAutoNum type="arabicPeriod"/>
            </a:pPr>
            <a:r>
              <a:rPr lang="en-CA" dirty="0" smtClean="0"/>
              <a:t> Discrepancy in the data analysis Conclusion for all departments both Internally and externally </a:t>
            </a:r>
          </a:p>
          <a:p>
            <a:endParaRPr lang="en-CA" dirty="0" smtClean="0"/>
          </a:p>
          <a:p>
            <a:pPr marL="225615" indent="-225615">
              <a:buFontTx/>
              <a:buAutoNum type="arabicPeriod"/>
            </a:pPr>
            <a:r>
              <a:rPr lang="en-CA" dirty="0" smtClean="0"/>
              <a:t> To obtain clarity multiple communications on the same record – </a:t>
            </a:r>
            <a:r>
              <a:rPr lang="en-CA" i="1" dirty="0" smtClean="0"/>
              <a:t>As previously outlined by Genevra, Evelyn &amp; Lisa. –  Wherever clarity is required for internal studies or Financials</a:t>
            </a:r>
          </a:p>
          <a:p>
            <a:pPr marL="225615" indent="-225615">
              <a:buFontTx/>
              <a:buAutoNum type="arabicPeriod"/>
            </a:pPr>
            <a:endParaRPr lang="en-CA" i="1" dirty="0" smtClean="0"/>
          </a:p>
          <a:p>
            <a:pPr marL="1123007" lvl="2" indent="-225615">
              <a:buFontTx/>
              <a:buAutoNum type="arabicPeriod"/>
            </a:pPr>
            <a:r>
              <a:rPr lang="en-CA" i="1" dirty="0" smtClean="0"/>
              <a:t>Now we’ll go over a few real case examples.</a:t>
            </a:r>
          </a:p>
          <a:p>
            <a:pPr marL="225615" indent="-225615">
              <a:buFontTx/>
              <a:buAutoNum type="arabicPeriod"/>
            </a:pPr>
            <a:endParaRPr lang="en-CA" i="1" dirty="0" smtClean="0"/>
          </a:p>
        </p:txBody>
      </p:sp>
    </p:spTree>
    <p:extLst>
      <p:ext uri="{BB962C8B-B14F-4D97-AF65-F5344CB8AC3E}">
        <p14:creationId xmlns:p14="http://schemas.microsoft.com/office/powerpoint/2010/main" val="1820548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Case 1 here is a term to perm full face conversion.  The conversion was processed</a:t>
            </a:r>
            <a:r>
              <a:rPr lang="en-CA" baseline="0" dirty="0" smtClean="0"/>
              <a:t> in duration 6.  </a:t>
            </a:r>
            <a:endParaRPr lang="en-CA" dirty="0" smtClean="0"/>
          </a:p>
          <a:p>
            <a:endParaRPr lang="en-CA" dirty="0" smtClean="0"/>
          </a:p>
          <a:p>
            <a:r>
              <a:rPr lang="en-CA" dirty="0" smtClean="0"/>
              <a:t>It’s not clear</a:t>
            </a:r>
            <a:r>
              <a:rPr lang="en-CA" baseline="0" dirty="0" smtClean="0"/>
              <a:t> here if the policy is a conversion with the missing data.  With the rates being point-in-scale, one would assume that’s the case, however, further communication would be required to confirm that assumption.</a:t>
            </a:r>
          </a:p>
          <a:p>
            <a:endParaRPr lang="en-CA" baseline="0" dirty="0" smtClean="0"/>
          </a:p>
          <a:p>
            <a:r>
              <a:rPr lang="en-CA" baseline="0" dirty="0" smtClean="0"/>
              <a:t>The best practice is to give the original policy number along with the original issue date and to report the transaction as a conversion.</a:t>
            </a:r>
            <a:endParaRPr lang="en-CA" dirty="0" smtClean="0"/>
          </a:p>
        </p:txBody>
      </p:sp>
    </p:spTree>
    <p:extLst>
      <p:ext uri="{BB962C8B-B14F-4D97-AF65-F5344CB8AC3E}">
        <p14:creationId xmlns:p14="http://schemas.microsoft.com/office/powerpoint/2010/main" val="3895257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Case 2 is an example of a conversion along with a face increase.</a:t>
            </a:r>
            <a:r>
              <a:rPr lang="en-CA" baseline="0" dirty="0" smtClean="0"/>
              <a:t>  </a:t>
            </a:r>
          </a:p>
          <a:p>
            <a:endParaRPr lang="en-CA" baseline="0" dirty="0" smtClean="0"/>
          </a:p>
          <a:p>
            <a:r>
              <a:rPr lang="en-CA" baseline="0" dirty="0" smtClean="0"/>
              <a:t>The problem here is that this policy looks just like a new business policy.  The original policy number and original issue date are missing.  As a result the policy gets ceded to a different reinsurer because it’s being looked at like a new business policy.  </a:t>
            </a:r>
          </a:p>
          <a:p>
            <a:endParaRPr lang="en-CA" baseline="0" dirty="0" smtClean="0"/>
          </a:p>
          <a:p>
            <a:r>
              <a:rPr lang="en-CA" baseline="0" dirty="0" smtClean="0"/>
              <a:t>The best practice set-up is to have the original face amount coded as a conversion, showing the original policy number and original issue date, using point-in-scale rates based on duration 6.  The increase would then be set up like a new business policy, using first year rates.  This could then go to a totally different reinsurer because of the new business set-up.  The increase would be underwritten as well.  </a:t>
            </a:r>
          </a:p>
          <a:p>
            <a:endParaRPr lang="en-CA" baseline="0" dirty="0" smtClean="0"/>
          </a:p>
          <a:p>
            <a:r>
              <a:rPr lang="en-CA" baseline="0" dirty="0" smtClean="0"/>
              <a:t>Question:  How does this scenario get identified? There’s nothing really triggering that the new business policy is incorrect.  Correct processing should also have marked this policy as a conversion rather than new business.  Manual intervention then would be needed to determine that part of the conversion was a face increase.  How is the face increase typically set-up in the system?  Separate coverage or mix in with the base?   That of course can be a whole other discussion </a:t>
            </a:r>
            <a:r>
              <a:rPr lang="en-CA" baseline="0" dirty="0" smtClean="0">
                <a:sym typeface="Wingdings" panose="05000000000000000000" pitchFamily="2" charset="2"/>
              </a:rPr>
              <a:t></a:t>
            </a:r>
            <a:endParaRPr lang="en-CA" dirty="0" smtClean="0"/>
          </a:p>
        </p:txBody>
      </p:sp>
    </p:spTree>
    <p:extLst>
      <p:ext uri="{BB962C8B-B14F-4D97-AF65-F5344CB8AC3E}">
        <p14:creationId xmlns:p14="http://schemas.microsoft.com/office/powerpoint/2010/main" val="1674708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Case</a:t>
            </a:r>
            <a:r>
              <a:rPr lang="en-CA" baseline="0" dirty="0" smtClean="0"/>
              <a:t> 3 is an example of a partial conversion</a:t>
            </a:r>
          </a:p>
          <a:p>
            <a:endParaRPr lang="en-CA" baseline="0" dirty="0" smtClean="0"/>
          </a:p>
          <a:p>
            <a:r>
              <a:rPr lang="en-CA" baseline="0" dirty="0" smtClean="0"/>
              <a:t>Best practice here is to include the original policy number and original issue date as well as reporting this as a conversion.  Note the portion not converted remains under the original policy at the reduced risk amount.</a:t>
            </a:r>
            <a:endParaRPr lang="en-CA" dirty="0" smtClean="0"/>
          </a:p>
        </p:txBody>
      </p:sp>
    </p:spTree>
    <p:extLst>
      <p:ext uri="{BB962C8B-B14F-4D97-AF65-F5344CB8AC3E}">
        <p14:creationId xmlns:p14="http://schemas.microsoft.com/office/powerpoint/2010/main" val="1393791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t>Fields highlighted in red – Off/On records not being submitted within one billing cycle</a:t>
            </a:r>
          </a:p>
          <a:p>
            <a:pPr lvl="1">
              <a:buFontTx/>
              <a:buChar char="•"/>
            </a:pPr>
            <a:r>
              <a:rPr lang="en-CA" dirty="0" smtClean="0"/>
              <a:t>A ceding company may have internal process in place to handle this situation internally</a:t>
            </a:r>
          </a:p>
          <a:p>
            <a:pPr lvl="1">
              <a:buFontTx/>
              <a:buChar char="•"/>
            </a:pPr>
            <a:r>
              <a:rPr lang="en-CA" dirty="0" smtClean="0"/>
              <a:t>However, for the Reinsurer it does raise a concern at the receiving end if they are not aware that the On record will follow in the next billing period</a:t>
            </a:r>
          </a:p>
          <a:p>
            <a:pPr lvl="3">
              <a:buFontTx/>
              <a:buChar char="-"/>
            </a:pPr>
            <a:r>
              <a:rPr lang="en-CA" dirty="0" smtClean="0"/>
              <a:t>Reinsurer may release the Risk made available by the termination in the 1st Billing.</a:t>
            </a:r>
          </a:p>
          <a:p>
            <a:pPr lvl="3">
              <a:buFontTx/>
              <a:buNone/>
            </a:pPr>
            <a:endParaRPr lang="en-CA" dirty="0" smtClean="0"/>
          </a:p>
          <a:p>
            <a:pPr lvl="3">
              <a:buFontTx/>
              <a:buChar char="-"/>
            </a:pPr>
            <a:r>
              <a:rPr lang="en-CA" dirty="0" smtClean="0"/>
              <a:t>In addition the shifts in volume between the billing periods creates a variance situation in accruals and reserves for the reinsurer </a:t>
            </a:r>
          </a:p>
          <a:p>
            <a:pPr lvl="3"/>
            <a:endParaRPr lang="en-CA" dirty="0" smtClean="0"/>
          </a:p>
        </p:txBody>
      </p:sp>
    </p:spTree>
    <p:extLst>
      <p:ext uri="{BB962C8B-B14F-4D97-AF65-F5344CB8AC3E}">
        <p14:creationId xmlns:p14="http://schemas.microsoft.com/office/powerpoint/2010/main" val="3115517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a few questions for discussion about conversions:</a:t>
            </a:r>
          </a:p>
          <a:p>
            <a:endParaRPr lang="en-US" baseline="0" dirty="0" smtClean="0"/>
          </a:p>
          <a:p>
            <a:pPr marL="224348" indent="-224348">
              <a:buAutoNum type="arabicPeriod"/>
            </a:pPr>
            <a:r>
              <a:rPr lang="en-US" baseline="0" dirty="0" smtClean="0"/>
              <a:t>What is your biggest problem to deal with on conversions?</a:t>
            </a:r>
          </a:p>
          <a:p>
            <a:pPr marL="224348" indent="-224348">
              <a:buAutoNum type="arabicPeriod"/>
            </a:pPr>
            <a:r>
              <a:rPr lang="en-US" baseline="0" dirty="0" smtClean="0"/>
              <a:t>What scenarios do you typically deal with?</a:t>
            </a:r>
          </a:p>
          <a:p>
            <a:pPr marL="224348" indent="-224348">
              <a:buAutoNum type="arabicPeriod"/>
            </a:pPr>
            <a:r>
              <a:rPr lang="en-US" baseline="0" dirty="0" smtClean="0"/>
              <a:t>How do you feel communication can be better accomplished?  </a:t>
            </a:r>
          </a:p>
          <a:p>
            <a:pPr marL="224348" indent="-224348">
              <a:buAutoNum type="arabicPeriod"/>
            </a:pPr>
            <a:endParaRPr lang="en-US" baseline="0" dirty="0" smtClean="0"/>
          </a:p>
          <a:p>
            <a:pPr lvl="1"/>
            <a:r>
              <a:rPr lang="en-CA" i="1" dirty="0" smtClean="0"/>
              <a:t>I trust that our presentation has been helpful in raising awareness on the importance of having Accurate and Complete Data amongst all parties from inception of ceding and accepting risk.</a:t>
            </a:r>
          </a:p>
          <a:p>
            <a:pPr lvl="1"/>
            <a:endParaRPr lang="en-CA" i="1" dirty="0" smtClean="0"/>
          </a:p>
          <a:p>
            <a:pPr lvl="1"/>
            <a:r>
              <a:rPr lang="en-CA" i="1" dirty="0" smtClean="0"/>
              <a:t>A detailed conversion document with examples has been created by some very dedicated RAPA members; Genevra will provide you with information on how to obtain a copy.</a:t>
            </a:r>
          </a:p>
          <a:p>
            <a:pPr lvl="1"/>
            <a:endParaRPr lang="en-CA" i="1" dirty="0" smtClean="0"/>
          </a:p>
          <a:p>
            <a:pPr lvl="1"/>
            <a:r>
              <a:rPr lang="en-CA" i="1" dirty="0" smtClean="0"/>
              <a:t>I think that only when we start to receive and share accurate and complete data  - will our Obsessions with Data subside.</a:t>
            </a:r>
          </a:p>
          <a:p>
            <a:pPr lvl="1"/>
            <a:endParaRPr lang="en-CA" i="1" dirty="0" smtClean="0"/>
          </a:p>
          <a:p>
            <a:pPr lvl="1"/>
            <a:r>
              <a:rPr lang="en-CA" i="1" dirty="0" smtClean="0"/>
              <a:t>Thank you.  Now I will pass it to Genevra.</a:t>
            </a:r>
          </a:p>
          <a:p>
            <a:pPr marL="224348" indent="-224348">
              <a:buAutoNum type="arabicPeriod"/>
            </a:pPr>
            <a:endParaRPr lang="en-US" dirty="0"/>
          </a:p>
        </p:txBody>
      </p:sp>
      <p:sp>
        <p:nvSpPr>
          <p:cNvPr id="4" name="Slide Number Placeholder 3"/>
          <p:cNvSpPr>
            <a:spLocks noGrp="1"/>
          </p:cNvSpPr>
          <p:nvPr>
            <p:ph type="sldNum" sz="quarter" idx="10"/>
          </p:nvPr>
        </p:nvSpPr>
        <p:spPr/>
        <p:txBody>
          <a:bodyPr/>
          <a:lstStyle/>
          <a:p>
            <a:pPr>
              <a:defRPr/>
            </a:pPr>
            <a:fld id="{7E69B2F4-C572-40A2-9751-F14674A5ECD9}" type="slidenum">
              <a:rPr lang="en-US" smtClean="0"/>
              <a:pPr>
                <a:defRPr/>
              </a:pPr>
              <a:t>50</a:t>
            </a:fld>
            <a:endParaRPr lang="en-US" dirty="0"/>
          </a:p>
        </p:txBody>
      </p:sp>
    </p:spTree>
    <p:extLst>
      <p:ext uri="{BB962C8B-B14F-4D97-AF65-F5344CB8AC3E}">
        <p14:creationId xmlns:p14="http://schemas.microsoft.com/office/powerpoint/2010/main" val="3322308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8F794BE-F46F-4993-8DAF-C76886FE17C2}" type="slidenum">
              <a:rPr lang="en-US" smtClean="0"/>
              <a:pPr>
                <a:defRPr/>
              </a:pPr>
              <a:t>51</a:t>
            </a:fld>
            <a:endParaRPr lang="en-US" dirty="0"/>
          </a:p>
        </p:txBody>
      </p:sp>
    </p:spTree>
    <p:extLst>
      <p:ext uri="{BB962C8B-B14F-4D97-AF65-F5344CB8AC3E}">
        <p14:creationId xmlns:p14="http://schemas.microsoft.com/office/powerpoint/2010/main" val="1715883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55</a:t>
            </a:fld>
            <a:endParaRPr lang="en-US"/>
          </a:p>
        </p:txBody>
      </p:sp>
    </p:spTree>
    <p:extLst>
      <p:ext uri="{BB962C8B-B14F-4D97-AF65-F5344CB8AC3E}">
        <p14:creationId xmlns:p14="http://schemas.microsoft.com/office/powerpoint/2010/main" val="4255614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56</a:t>
            </a:fld>
            <a:endParaRPr lang="en-US"/>
          </a:p>
        </p:txBody>
      </p:sp>
    </p:spTree>
    <p:extLst>
      <p:ext uri="{BB962C8B-B14F-4D97-AF65-F5344CB8AC3E}">
        <p14:creationId xmlns:p14="http://schemas.microsoft.com/office/powerpoint/2010/main" val="284591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a number of causes for this which include: </a:t>
            </a:r>
          </a:p>
          <a:p>
            <a:pPr eaLnBrk="1" hangingPunct="1">
              <a:spcBef>
                <a:spcPct val="0"/>
              </a:spcBef>
            </a:pPr>
            <a:r>
              <a:rPr lang="en-US" smtClean="0"/>
              <a:t>M &amp; A activity – cedants are inheriting business from acquired companies, sometimes without any of previous staff. Perhaps no knowledge of underlying business or systems.</a:t>
            </a:r>
          </a:p>
          <a:p>
            <a:pPr eaLnBrk="1" hangingPunct="1">
              <a:spcBef>
                <a:spcPct val="0"/>
              </a:spcBef>
            </a:pPr>
            <a:r>
              <a:rPr lang="en-US" smtClean="0"/>
              <a:t>Another reason: Sometimes difficult to get funding for ceded operations, some companies have manual processes, poor controls resulting in higher error rates and perhaps missed blocks of business.</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A24BD-DD1F-4F0C-881E-B58EFAA26124}" type="slidenum">
              <a:rPr lang="en-US"/>
              <a:pPr fontAlgn="base">
                <a:spcBef>
                  <a:spcPct val="0"/>
                </a:spcBef>
                <a:spcAft>
                  <a:spcPct val="0"/>
                </a:spcAft>
                <a:defRPr/>
              </a:pPr>
              <a:t>18</a:t>
            </a:fld>
            <a:endParaRPr lang="en-US"/>
          </a:p>
        </p:txBody>
      </p:sp>
    </p:spTree>
    <p:extLst>
      <p:ext uri="{BB962C8B-B14F-4D97-AF65-F5344CB8AC3E}">
        <p14:creationId xmlns:p14="http://schemas.microsoft.com/office/powerpoint/2010/main" val="284385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57</a:t>
            </a:fld>
            <a:endParaRPr lang="en-US"/>
          </a:p>
        </p:txBody>
      </p:sp>
    </p:spTree>
    <p:extLst>
      <p:ext uri="{BB962C8B-B14F-4D97-AF65-F5344CB8AC3E}">
        <p14:creationId xmlns:p14="http://schemas.microsoft.com/office/powerpoint/2010/main" val="2000061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my belief</a:t>
            </a:r>
            <a:r>
              <a:rPr lang="en-US" baseline="0" dirty="0" smtClean="0"/>
              <a:t> that companies are only looking at half the story when measuring employee retention</a:t>
            </a:r>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58</a:t>
            </a:fld>
            <a:endParaRPr lang="en-US"/>
          </a:p>
        </p:txBody>
      </p:sp>
    </p:spTree>
    <p:extLst>
      <p:ext uri="{BB962C8B-B14F-4D97-AF65-F5344CB8AC3E}">
        <p14:creationId xmlns:p14="http://schemas.microsoft.com/office/powerpoint/2010/main" val="3971490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59</a:t>
            </a:fld>
            <a:endParaRPr lang="en-US"/>
          </a:p>
        </p:txBody>
      </p:sp>
    </p:spTree>
    <p:extLst>
      <p:ext uri="{BB962C8B-B14F-4D97-AF65-F5344CB8AC3E}">
        <p14:creationId xmlns:p14="http://schemas.microsoft.com/office/powerpoint/2010/main" val="2394115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62</a:t>
            </a:fld>
            <a:endParaRPr lang="en-US"/>
          </a:p>
        </p:txBody>
      </p:sp>
    </p:spTree>
    <p:extLst>
      <p:ext uri="{BB962C8B-B14F-4D97-AF65-F5344CB8AC3E}">
        <p14:creationId xmlns:p14="http://schemas.microsoft.com/office/powerpoint/2010/main" val="4023495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64</a:t>
            </a:fld>
            <a:endParaRPr lang="en-US"/>
          </a:p>
        </p:txBody>
      </p:sp>
    </p:spTree>
    <p:extLst>
      <p:ext uri="{BB962C8B-B14F-4D97-AF65-F5344CB8AC3E}">
        <p14:creationId xmlns:p14="http://schemas.microsoft.com/office/powerpoint/2010/main" val="395317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66</a:t>
            </a:fld>
            <a:endParaRPr lang="en-US"/>
          </a:p>
        </p:txBody>
      </p:sp>
    </p:spTree>
    <p:extLst>
      <p:ext uri="{BB962C8B-B14F-4D97-AF65-F5344CB8AC3E}">
        <p14:creationId xmlns:p14="http://schemas.microsoft.com/office/powerpoint/2010/main" val="3320305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47F6-BC6E-4D5B-9B4B-C2650113D480}" type="slidenum">
              <a:rPr lang="en-US" smtClean="0"/>
              <a:t>67</a:t>
            </a:fld>
            <a:endParaRPr lang="en-US"/>
          </a:p>
        </p:txBody>
      </p:sp>
    </p:spTree>
    <p:extLst>
      <p:ext uri="{BB962C8B-B14F-4D97-AF65-F5344CB8AC3E}">
        <p14:creationId xmlns:p14="http://schemas.microsoft.com/office/powerpoint/2010/main" val="601678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30342C-9DD1-4699-8BE7-20B33119F647}" type="slidenum">
              <a:rPr lang="en-US" altLang="en-US" sz="1200" smtClean="0"/>
              <a:pPr/>
              <a:t>68</a:t>
            </a:fld>
            <a:endParaRPr lang="en-US" altLang="en-US" sz="120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604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110</a:t>
            </a:fld>
            <a:endParaRPr lang="en-US" sz="1200">
              <a:latin typeface="+mn-lt"/>
            </a:endParaRPr>
          </a:p>
        </p:txBody>
      </p:sp>
    </p:spTree>
    <p:extLst>
      <p:ext uri="{BB962C8B-B14F-4D97-AF65-F5344CB8AC3E}">
        <p14:creationId xmlns:p14="http://schemas.microsoft.com/office/powerpoint/2010/main" val="822206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to an exciting and riveting session</a:t>
            </a:r>
            <a:r>
              <a:rPr lang="en-US" baseline="0" dirty="0" smtClean="0"/>
              <a:t> on …</a:t>
            </a:r>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112</a:t>
            </a:fld>
            <a:endParaRPr lang="en-US"/>
          </a:p>
        </p:txBody>
      </p:sp>
    </p:spTree>
    <p:extLst>
      <p:ext uri="{BB962C8B-B14F-4D97-AF65-F5344CB8AC3E}">
        <p14:creationId xmlns:p14="http://schemas.microsoft.com/office/powerpoint/2010/main" val="229083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Initial overpayment of premiums, then large refund; paying ceding premiums when no incoming premiums received</a:t>
            </a:r>
          </a:p>
          <a:p>
            <a:pPr eaLnBrk="1" hangingPunct="1">
              <a:spcBef>
                <a:spcPct val="0"/>
              </a:spcBef>
            </a:pPr>
            <a:r>
              <a:rPr lang="en-US" dirty="0" smtClean="0"/>
              <a:t>Taking a reserve credit for reinsurance that is not valid</a:t>
            </a:r>
          </a:p>
          <a:p>
            <a:pPr eaLnBrk="1" hangingPunct="1">
              <a:spcBef>
                <a:spcPct val="0"/>
              </a:spcBef>
            </a:pPr>
            <a:r>
              <a:rPr lang="en-US" dirty="0" smtClean="0"/>
              <a:t>If a new policy is issued, it may be ceded unnecessarily as the prior policy may appear to be inforce</a:t>
            </a:r>
          </a:p>
          <a:p>
            <a:pPr eaLnBrk="1" hangingPunct="1">
              <a:spcBef>
                <a:spcPct val="0"/>
              </a:spcBef>
            </a:pPr>
            <a:r>
              <a:rPr lang="en-US" dirty="0" smtClean="0"/>
              <a:t>Must return moneys for any claims that were paid in error- this would only occur if this was a late recapture</a:t>
            </a:r>
          </a:p>
          <a:p>
            <a:pPr eaLnBrk="1" hangingPunct="1">
              <a:spcBef>
                <a:spcPct val="0"/>
              </a:spcBef>
            </a:pPr>
            <a:r>
              <a:rPr lang="en-US" dirty="0" smtClean="0"/>
              <a:t>Some treaties have a provision that limits the number of years that a refund may be paid so may not</a:t>
            </a:r>
            <a:r>
              <a:rPr lang="en-US" baseline="0" dirty="0" smtClean="0"/>
              <a:t> get a full refund</a:t>
            </a:r>
            <a:endParaRPr lang="en-US" dirty="0" smtClean="0"/>
          </a:p>
          <a:p>
            <a:pPr eaLnBrk="1" hangingPunct="1">
              <a:spcBef>
                <a:spcPct val="0"/>
              </a:spcBef>
            </a:pPr>
            <a:r>
              <a:rPr lang="en-US" dirty="0" smtClean="0"/>
              <a:t>Small industry, when there is a big oversight, most likely affects several players</a:t>
            </a:r>
          </a:p>
          <a:p>
            <a:pPr eaLnBrk="1" hangingPunct="1">
              <a:spcBef>
                <a:spcPct val="0"/>
              </a:spcBef>
            </a:pPr>
            <a:r>
              <a:rPr lang="en-US" dirty="0" smtClean="0"/>
              <a:t>Could trigger audit</a:t>
            </a:r>
          </a:p>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6558FC-54A5-44AE-B161-726A78FB8AF6}" type="slidenum">
              <a:rPr lang="en-US"/>
              <a:pPr fontAlgn="base">
                <a:spcBef>
                  <a:spcPct val="0"/>
                </a:spcBef>
                <a:spcAft>
                  <a:spcPct val="0"/>
                </a:spcAft>
                <a:defRPr/>
              </a:pPr>
              <a:t>19</a:t>
            </a:fld>
            <a:endParaRPr lang="en-US"/>
          </a:p>
        </p:txBody>
      </p:sp>
    </p:spTree>
    <p:extLst>
      <p:ext uri="{BB962C8B-B14F-4D97-AF65-F5344CB8AC3E}">
        <p14:creationId xmlns:p14="http://schemas.microsoft.com/office/powerpoint/2010/main" val="1772430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amazing panel of industry experts to share their</a:t>
            </a:r>
            <a:r>
              <a:rPr lang="en-US" baseline="0" dirty="0" smtClean="0"/>
              <a:t> experiences and expertise with us with regards to Data Privacy and Security</a:t>
            </a:r>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113</a:t>
            </a:fld>
            <a:endParaRPr lang="en-US"/>
          </a:p>
        </p:txBody>
      </p:sp>
    </p:spTree>
    <p:extLst>
      <p:ext uri="{BB962C8B-B14F-4D97-AF65-F5344CB8AC3E}">
        <p14:creationId xmlns:p14="http://schemas.microsoft.com/office/powerpoint/2010/main" val="136780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gentleman for joining us today. I wanted to start the discussion by asking for</a:t>
            </a:r>
            <a:r>
              <a:rPr lang="en-US" baseline="0" dirty="0" smtClean="0"/>
              <a:t> your thoughts on data privacy and security today and the single largest challenge that you see in the marketplace.</a:t>
            </a:r>
          </a:p>
          <a:p>
            <a:r>
              <a:rPr lang="en-US" baseline="0" dirty="0" smtClean="0"/>
              <a:t>Follow up: </a:t>
            </a:r>
          </a:p>
          <a:p>
            <a:pPr marL="228600" indent="-228600">
              <a:buAutoNum type="alphaUcPeriod"/>
            </a:pPr>
            <a:r>
              <a:rPr lang="en-US" baseline="0" dirty="0" smtClean="0"/>
              <a:t>Is there a difference between data security and data privacy?</a:t>
            </a:r>
          </a:p>
          <a:p>
            <a:pPr marL="228600" indent="-228600">
              <a:buAutoNum type="alphaUcPeriod"/>
            </a:pPr>
            <a:r>
              <a:rPr lang="en-US" baseline="0" dirty="0" smtClean="0"/>
              <a:t>What do insurers and reinsurers need to consider? </a:t>
            </a:r>
          </a:p>
          <a:p>
            <a:pPr marL="228600" indent="-228600">
              <a:buAutoNum type="alphaUcPeriod"/>
            </a:pPr>
            <a:r>
              <a:rPr lang="en-US" baseline="0" dirty="0" smtClean="0"/>
              <a:t>Are technology models driving business models to change? And vice versa?</a:t>
            </a:r>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114</a:t>
            </a:fld>
            <a:endParaRPr lang="en-US"/>
          </a:p>
        </p:txBody>
      </p:sp>
    </p:spTree>
    <p:extLst>
      <p:ext uri="{BB962C8B-B14F-4D97-AF65-F5344CB8AC3E}">
        <p14:creationId xmlns:p14="http://schemas.microsoft.com/office/powerpoint/2010/main" val="879947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BM – MIB </a:t>
            </a:r>
            <a:r>
              <a:rPr lang="en-US" sz="1200" kern="1200" dirty="0" smtClean="0">
                <a:solidFill>
                  <a:schemeClr val="tx1"/>
                </a:solidFill>
                <a:effectLst/>
                <a:latin typeface="+mn-lt"/>
                <a:ea typeface="+mn-ea"/>
                <a:cs typeface="+mn-cs"/>
              </a:rPr>
              <a:t>has expertise in providing fraud detection services to the insurance industry.  Can you share some of your experiences with the group regarding data security / data privacy?</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115</a:t>
            </a:fld>
            <a:endParaRPr lang="en-US"/>
          </a:p>
        </p:txBody>
      </p:sp>
    </p:spTree>
    <p:extLst>
      <p:ext uri="{BB962C8B-B14F-4D97-AF65-F5344CB8AC3E}">
        <p14:creationId xmlns:p14="http://schemas.microsoft.com/office/powerpoint/2010/main" val="1229777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Mitch, TAI is a core platform for many insurers when it comes to reinsurance administration and self-reporting to reinsurers.  What about your experiences?  How is TAI working to address these challenges?</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116</a:t>
            </a:fld>
            <a:endParaRPr lang="en-US"/>
          </a:p>
        </p:txBody>
      </p:sp>
    </p:spTree>
    <p:extLst>
      <p:ext uri="{BB962C8B-B14F-4D97-AF65-F5344CB8AC3E}">
        <p14:creationId xmlns:p14="http://schemas.microsoft.com/office/powerpoint/2010/main" val="14192494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Markus, as the non-industry speaker today, what can you share about data privacy and security in healthcare?  How does your experience with HIPAA help us?</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117</a:t>
            </a:fld>
            <a:endParaRPr lang="en-US"/>
          </a:p>
        </p:txBody>
      </p:sp>
    </p:spTree>
    <p:extLst>
      <p:ext uri="{BB962C8B-B14F-4D97-AF65-F5344CB8AC3E}">
        <p14:creationId xmlns:p14="http://schemas.microsoft.com/office/powerpoint/2010/main" val="1228060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Technology is a very broad topic, and most people here are focused on reinsurance business.  To the panel, can you provide some insight on the different aspects of technology that are forcing change?  Namely, mobile devices, cloud, and big data?  Are there any others? Social media? </a:t>
            </a:r>
          </a:p>
        </p:txBody>
      </p:sp>
      <p:sp>
        <p:nvSpPr>
          <p:cNvPr id="4" name="Slide Number Placeholder 3"/>
          <p:cNvSpPr>
            <a:spLocks noGrp="1"/>
          </p:cNvSpPr>
          <p:nvPr>
            <p:ph type="sldNum" sz="quarter" idx="10"/>
          </p:nvPr>
        </p:nvSpPr>
        <p:spPr/>
        <p:txBody>
          <a:bodyPr/>
          <a:lstStyle/>
          <a:p>
            <a:fld id="{0F49C853-67D4-4EF1-8006-1F052165FE68}" type="slidenum">
              <a:rPr lang="en-US" smtClean="0"/>
              <a:t>118</a:t>
            </a:fld>
            <a:endParaRPr lang="en-US"/>
          </a:p>
        </p:txBody>
      </p:sp>
    </p:spTree>
    <p:extLst>
      <p:ext uri="{BB962C8B-B14F-4D97-AF65-F5344CB8AC3E}">
        <p14:creationId xmlns:p14="http://schemas.microsoft.com/office/powerpoint/2010/main" val="2607960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about user rights?  What should the audience consider to ensure they have a safe and secure environment when they are dealing with PII data?</a:t>
            </a:r>
          </a:p>
          <a:p>
            <a:pPr marL="228600" lvl="0" indent="-228600">
              <a:buAutoNum type="alphaUcPeriod"/>
            </a:pPr>
            <a:r>
              <a:rPr lang="en-US" sz="1200" kern="1200" dirty="0" smtClean="0">
                <a:solidFill>
                  <a:schemeClr val="tx1"/>
                </a:solidFill>
                <a:effectLst/>
                <a:latin typeface="+mn-lt"/>
                <a:ea typeface="+mn-ea"/>
                <a:cs typeface="+mn-cs"/>
              </a:rPr>
              <a:t>TAI?</a:t>
            </a:r>
          </a:p>
          <a:p>
            <a:pPr marL="228600" lvl="0" indent="-228600">
              <a:buAutoNum type="alphaUcPeriod"/>
            </a:pPr>
            <a:r>
              <a:rPr lang="en-US" sz="1200" kern="1200" dirty="0" smtClean="0">
                <a:solidFill>
                  <a:schemeClr val="tx1"/>
                </a:solidFill>
                <a:effectLst/>
                <a:latin typeface="+mn-lt"/>
                <a:ea typeface="+mn-ea"/>
                <a:cs typeface="+mn-cs"/>
              </a:rPr>
              <a:t>MIB?</a:t>
            </a:r>
          </a:p>
          <a:p>
            <a:pPr marL="228600" lvl="0" indent="-228600">
              <a:buAutoNum type="alphaUcPeriod"/>
            </a:pPr>
            <a:r>
              <a:rPr lang="en-US" sz="1200" kern="1200" dirty="0" smtClean="0">
                <a:solidFill>
                  <a:schemeClr val="tx1"/>
                </a:solidFill>
                <a:effectLst/>
                <a:latin typeface="+mn-lt"/>
                <a:ea typeface="+mn-ea"/>
                <a:cs typeface="+mn-cs"/>
              </a:rPr>
              <a:t>Markus, any thoughts? </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119</a:t>
            </a:fld>
            <a:endParaRPr lang="en-US"/>
          </a:p>
        </p:txBody>
      </p:sp>
    </p:spTree>
    <p:extLst>
      <p:ext uri="{BB962C8B-B14F-4D97-AF65-F5344CB8AC3E}">
        <p14:creationId xmlns:p14="http://schemas.microsoft.com/office/powerpoint/2010/main" val="2210815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about data collection / distribution inside and outside the company?  For example, when sending claims, billing history from ceding company to reinsurer?</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120</a:t>
            </a:fld>
            <a:endParaRPr lang="en-US"/>
          </a:p>
        </p:txBody>
      </p:sp>
    </p:spTree>
    <p:extLst>
      <p:ext uri="{BB962C8B-B14F-4D97-AF65-F5344CB8AC3E}">
        <p14:creationId xmlns:p14="http://schemas.microsoft.com/office/powerpoint/2010/main" val="504402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There are numerous laws that govern how both insurers and vendors can do business.  What laws have the largest impact on your respective organizations?</a:t>
            </a:r>
          </a:p>
          <a:p>
            <a:pPr lvl="0"/>
            <a:r>
              <a:rPr lang="en-US" sz="1200" kern="1200" dirty="0" smtClean="0">
                <a:solidFill>
                  <a:schemeClr val="tx1"/>
                </a:solidFill>
                <a:effectLst/>
                <a:latin typeface="+mn-lt"/>
                <a:ea typeface="+mn-ea"/>
                <a:cs typeface="+mn-cs"/>
              </a:rPr>
              <a:t>Are there any new regulatory changes that are on the horizon?</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121</a:t>
            </a:fld>
            <a:endParaRPr lang="en-US"/>
          </a:p>
        </p:txBody>
      </p:sp>
    </p:spTree>
    <p:extLst>
      <p:ext uri="{BB962C8B-B14F-4D97-AF65-F5344CB8AC3E}">
        <p14:creationId xmlns:p14="http://schemas.microsoft.com/office/powerpoint/2010/main" val="2770434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what are some best practices we can take away today and start immediately in our organizations?</a:t>
            </a:r>
          </a:p>
          <a:p>
            <a:pPr lvl="0"/>
            <a:r>
              <a:rPr lang="en-US" sz="1200" kern="1200" dirty="0" smtClean="0">
                <a:solidFill>
                  <a:schemeClr val="tx1"/>
                </a:solidFill>
                <a:effectLst/>
                <a:latin typeface="+mn-lt"/>
                <a:ea typeface="+mn-ea"/>
                <a:cs typeface="+mn-cs"/>
              </a:rPr>
              <a:t>What things we as insurers / reinsurers should avoid?</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122</a:t>
            </a:fld>
            <a:endParaRPr lang="en-US"/>
          </a:p>
        </p:txBody>
      </p:sp>
    </p:spTree>
    <p:extLst>
      <p:ext uri="{BB962C8B-B14F-4D97-AF65-F5344CB8AC3E}">
        <p14:creationId xmlns:p14="http://schemas.microsoft.com/office/powerpoint/2010/main" val="338019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 premiums are being overpaid, then large multi-year refund reported, could trigger a large loss in the year of correction</a:t>
            </a:r>
          </a:p>
          <a:p>
            <a:pPr marL="169212" indent="-169212">
              <a:buFontTx/>
              <a:buChar char="-"/>
              <a:defRPr/>
            </a:pPr>
            <a:r>
              <a:rPr lang="en-US" dirty="0" smtClean="0"/>
              <a:t>Reserves overstated, than a big reduction (could go other way too depending on product)</a:t>
            </a:r>
          </a:p>
          <a:p>
            <a:pPr marL="169212" indent="-169212">
              <a:buFontTx/>
              <a:buChar char="-"/>
              <a:defRPr/>
            </a:pPr>
            <a:r>
              <a:rPr lang="en-US" dirty="0" smtClean="0"/>
              <a:t>May look to be fully retained as capacity looks filled; maybe insured has cancelled policy and bought new insurance with another carrier; looked for reinsurance and we missed opportunity</a:t>
            </a:r>
          </a:p>
          <a:p>
            <a:pPr marL="169212" indent="-169212">
              <a:buFontTx/>
              <a:buChar char="-"/>
              <a:defRPr/>
            </a:pPr>
            <a:r>
              <a:rPr lang="en-US" dirty="0" smtClean="0"/>
              <a:t>Most of us report to parent companies, they expect us to monitor and detect instances of late reporting; not always easy when regular billings are received</a:t>
            </a:r>
          </a:p>
          <a:p>
            <a:pPr marL="169212" indent="-169212">
              <a:buFontTx/>
              <a:buChar char="-"/>
              <a:defRPr/>
            </a:pPr>
            <a:endParaRPr lang="en-US" dirty="0" smtClean="0"/>
          </a:p>
          <a:p>
            <a:pPr marL="169212" indent="-169212">
              <a:buFontTx/>
              <a:buChar char="-"/>
              <a:defRPr/>
            </a:pPr>
            <a:endParaRPr lang="en-US" dirty="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01BAA-BDB0-4DCC-AA5A-4462515679C3}" type="slidenum">
              <a:rPr lang="en-US"/>
              <a:pPr fontAlgn="base">
                <a:spcBef>
                  <a:spcPct val="0"/>
                </a:spcBef>
                <a:spcAft>
                  <a:spcPct val="0"/>
                </a:spcAft>
                <a:defRPr/>
              </a:pPr>
              <a:t>20</a:t>
            </a:fld>
            <a:endParaRPr lang="en-US"/>
          </a:p>
        </p:txBody>
      </p:sp>
    </p:spTree>
    <p:extLst>
      <p:ext uri="{BB962C8B-B14F-4D97-AF65-F5344CB8AC3E}">
        <p14:creationId xmlns:p14="http://schemas.microsoft.com/office/powerpoint/2010/main" val="1686481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 what are some best practices we can take away today and start immediately in our organizations?</a:t>
            </a:r>
          </a:p>
          <a:p>
            <a:pPr lvl="0"/>
            <a:r>
              <a:rPr lang="en-US" sz="1200" kern="1200" dirty="0" smtClean="0">
                <a:solidFill>
                  <a:schemeClr val="tx1"/>
                </a:solidFill>
                <a:effectLst/>
                <a:latin typeface="+mn-lt"/>
                <a:ea typeface="+mn-ea"/>
                <a:cs typeface="+mn-cs"/>
              </a:rPr>
              <a:t>What things we as insurers / reinsurers should avoid?</a:t>
            </a:r>
          </a:p>
          <a:p>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123</a:t>
            </a:fld>
            <a:endParaRPr lang="en-US"/>
          </a:p>
        </p:txBody>
      </p:sp>
    </p:spTree>
    <p:extLst>
      <p:ext uri="{BB962C8B-B14F-4D97-AF65-F5344CB8AC3E}">
        <p14:creationId xmlns:p14="http://schemas.microsoft.com/office/powerpoint/2010/main" val="2646648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gentlemen…</a:t>
            </a:r>
            <a:endParaRPr lang="en-US" dirty="0"/>
          </a:p>
        </p:txBody>
      </p:sp>
      <p:sp>
        <p:nvSpPr>
          <p:cNvPr id="4" name="Slide Number Placeholder 3"/>
          <p:cNvSpPr>
            <a:spLocks noGrp="1"/>
          </p:cNvSpPr>
          <p:nvPr>
            <p:ph type="sldNum" sz="quarter" idx="10"/>
          </p:nvPr>
        </p:nvSpPr>
        <p:spPr/>
        <p:txBody>
          <a:bodyPr/>
          <a:lstStyle/>
          <a:p>
            <a:fld id="{0F49C853-67D4-4EF1-8006-1F052165FE68}" type="slidenum">
              <a:rPr lang="en-US" smtClean="0"/>
              <a:t>124</a:t>
            </a:fld>
            <a:endParaRPr lang="en-US"/>
          </a:p>
        </p:txBody>
      </p:sp>
    </p:spTree>
    <p:extLst>
      <p:ext uri="{BB962C8B-B14F-4D97-AF65-F5344CB8AC3E}">
        <p14:creationId xmlns:p14="http://schemas.microsoft.com/office/powerpoint/2010/main" val="1141467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Per Slide</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78FE0-9DBC-4A24-BE62-FC744B488A29}" type="slidenum">
              <a:rPr lang="en-US"/>
              <a:pPr fontAlgn="base">
                <a:spcBef>
                  <a:spcPct val="0"/>
                </a:spcBef>
                <a:spcAft>
                  <a:spcPct val="0"/>
                </a:spcAft>
              </a:pPr>
              <a:t>127</a:t>
            </a:fld>
            <a:endParaRPr lang="en-US"/>
          </a:p>
        </p:txBody>
      </p:sp>
    </p:spTree>
    <p:extLst>
      <p:ext uri="{BB962C8B-B14F-4D97-AF65-F5344CB8AC3E}">
        <p14:creationId xmlns:p14="http://schemas.microsoft.com/office/powerpoint/2010/main" val="2197923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Dalia to speak to</a:t>
            </a:r>
            <a:endParaRPr lang="en-US" dirty="0"/>
          </a:p>
        </p:txBody>
      </p:sp>
      <p:sp>
        <p:nvSpPr>
          <p:cNvPr id="4" name="Slide Number Placeholder 3"/>
          <p:cNvSpPr>
            <a:spLocks noGrp="1"/>
          </p:cNvSpPr>
          <p:nvPr>
            <p:ph type="sldNum" sz="quarter" idx="10"/>
          </p:nvPr>
        </p:nvSpPr>
        <p:spPr/>
        <p:txBody>
          <a:bodyPr/>
          <a:lstStyle/>
          <a:p>
            <a:fld id="{E64F1679-5D74-4ECA-8A24-E69DF1E61E6F}" type="slidenum">
              <a:rPr lang="en-US" smtClean="0"/>
              <a:pPr/>
              <a:t>128</a:t>
            </a:fld>
            <a:endParaRPr lang="en-US" dirty="0"/>
          </a:p>
        </p:txBody>
      </p:sp>
    </p:spTree>
    <p:extLst>
      <p:ext uri="{BB962C8B-B14F-4D97-AF65-F5344CB8AC3E}">
        <p14:creationId xmlns:p14="http://schemas.microsoft.com/office/powerpoint/2010/main" val="3197332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dirty="0" smtClean="0">
                <a:ea typeface="Calibri" pitchFamily="34" charset="0"/>
                <a:cs typeface="Times New Roman" pitchFamily="18" charset="0"/>
              </a:rPr>
              <a:t>Tom to speak</a:t>
            </a:r>
            <a:r>
              <a:rPr lang="en-US" altLang="en-US" baseline="0" dirty="0" smtClean="0">
                <a:ea typeface="Calibri" pitchFamily="34" charset="0"/>
                <a:cs typeface="Times New Roman" pitchFamily="18" charset="0"/>
              </a:rPr>
              <a:t> to</a:t>
            </a:r>
            <a:endParaRPr lang="en-US" altLang="en-US" dirty="0"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138</a:t>
            </a:fld>
            <a:endParaRPr lang="en-US" sz="1200">
              <a:latin typeface="+mn-lt"/>
            </a:endParaRPr>
          </a:p>
        </p:txBody>
      </p:sp>
    </p:spTree>
    <p:extLst>
      <p:ext uri="{BB962C8B-B14F-4D97-AF65-F5344CB8AC3E}">
        <p14:creationId xmlns:p14="http://schemas.microsoft.com/office/powerpoint/2010/main" val="9617905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indent="-91440">
              <a:lnSpc>
                <a:spcPts val="1920"/>
              </a:lnSpc>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46E31DC2-A944-4105-88B3-BC5C8EEFC692}" type="slidenum">
              <a:rPr lang="en-US" smtClean="0">
                <a:solidFill>
                  <a:prstClr val="black"/>
                </a:solidFill>
              </a:rPr>
              <a:pPr/>
              <a:t>142</a:t>
            </a:fld>
            <a:endParaRPr lang="en-US" dirty="0">
              <a:solidFill>
                <a:prstClr val="black"/>
              </a:solidFill>
            </a:endParaRPr>
          </a:p>
        </p:txBody>
      </p:sp>
    </p:spTree>
    <p:extLst>
      <p:ext uri="{BB962C8B-B14F-4D97-AF65-F5344CB8AC3E}">
        <p14:creationId xmlns:p14="http://schemas.microsoft.com/office/powerpoint/2010/main" val="2219011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91440" algn="just">
              <a:lnSpc>
                <a:spcPts val="1920"/>
              </a:lnSpc>
            </a:pPr>
            <a:r>
              <a:rPr lang="en-US" sz="1200" b="0" i="0" dirty="0" smtClean="0">
                <a:solidFill>
                  <a:srgbClr val="002060"/>
                </a:solidFill>
                <a:latin typeface="Arial"/>
                <a:ea typeface="ＭＳ Ｐゴシック"/>
                <a:cs typeface="Arial"/>
              </a:rPr>
              <a:t>Provide a brief overview of the Risk Assessment Matrix and Risk Based Audit Guidelines documents, and provide reference to links on RAPA’s website.</a:t>
            </a:r>
          </a:p>
          <a:p>
            <a:pPr marL="0" lvl="1" indent="-91440" algn="just">
              <a:lnSpc>
                <a:spcPts val="1920"/>
              </a:lnSpc>
            </a:pPr>
            <a:endParaRPr lang="en-US" sz="1200" b="0" i="0" dirty="0" smtClean="0">
              <a:solidFill>
                <a:srgbClr val="002060"/>
              </a:solidFill>
              <a:latin typeface="Arial"/>
              <a:ea typeface="ＭＳ Ｐゴシック"/>
              <a:cs typeface="Arial"/>
            </a:endParaRPr>
          </a:p>
          <a:p>
            <a:pPr marL="0" marR="0" lvl="1" indent="-91440" algn="just" defTabSz="914400" rtl="0" eaLnBrk="1" fontAlgn="auto" latinLnBrk="0" hangingPunct="1">
              <a:lnSpc>
                <a:spcPts val="1920"/>
              </a:lnSpc>
              <a:spcBef>
                <a:spcPts val="0"/>
              </a:spcBef>
              <a:spcAft>
                <a:spcPts val="0"/>
              </a:spcAft>
              <a:buClrTx/>
              <a:buSzTx/>
              <a:buFontTx/>
              <a:buNone/>
              <a:tabLst/>
              <a:defRPr/>
            </a:pPr>
            <a:r>
              <a:rPr lang="en-US" dirty="0" smtClean="0">
                <a:ea typeface="ＭＳ Ｐゴシック"/>
              </a:rPr>
              <a:t>The Risk Management Initiative deliverables can be accessed from the </a:t>
            </a:r>
            <a:r>
              <a:rPr lang="en-US" u="sng" baseline="0" dirty="0" smtClean="0">
                <a:solidFill>
                  <a:srgbClr val="00B0F0"/>
                </a:solidFill>
                <a:ea typeface="ＭＳ Ｐゴシック"/>
              </a:rPr>
              <a:t>http://reinsadmin.org/initiatives/ </a:t>
            </a:r>
            <a:r>
              <a:rPr lang="en-US" baseline="0" dirty="0" smtClean="0">
                <a:ea typeface="ＭＳ Ｐゴシック"/>
              </a:rPr>
              <a:t>webpage.</a:t>
            </a:r>
            <a:endParaRPr lang="en-US" dirty="0" smtClean="0"/>
          </a:p>
        </p:txBody>
      </p:sp>
      <p:sp>
        <p:nvSpPr>
          <p:cNvPr id="4" name="Slide Number Placeholder 3"/>
          <p:cNvSpPr>
            <a:spLocks noGrp="1"/>
          </p:cNvSpPr>
          <p:nvPr>
            <p:ph type="sldNum" sz="quarter" idx="10"/>
          </p:nvPr>
        </p:nvSpPr>
        <p:spPr/>
        <p:txBody>
          <a:bodyPr/>
          <a:lstStyle/>
          <a:p>
            <a:fld id="{46E31DC2-A944-4105-88B3-BC5C8EEFC692}" type="slidenum">
              <a:rPr lang="en-US" smtClean="0">
                <a:solidFill>
                  <a:prstClr val="black"/>
                </a:solidFill>
              </a:rPr>
              <a:pPr/>
              <a:t>143</a:t>
            </a:fld>
            <a:endParaRPr lang="en-US" dirty="0">
              <a:solidFill>
                <a:prstClr val="black"/>
              </a:solidFill>
            </a:endParaRPr>
          </a:p>
        </p:txBody>
      </p:sp>
    </p:spTree>
    <p:extLst>
      <p:ext uri="{BB962C8B-B14F-4D97-AF65-F5344CB8AC3E}">
        <p14:creationId xmlns:p14="http://schemas.microsoft.com/office/powerpoint/2010/main" val="2068953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KPI</a:t>
            </a:r>
            <a:r>
              <a:rPr lang="en-US" baseline="0" dirty="0" smtClean="0"/>
              <a:t> – Key Performance Indicators/Matrixes.</a:t>
            </a:r>
            <a:endParaRPr lang="en-US" dirty="0"/>
          </a:p>
        </p:txBody>
      </p:sp>
      <p:sp>
        <p:nvSpPr>
          <p:cNvPr id="4" name="Slide Number Placeholder 3"/>
          <p:cNvSpPr>
            <a:spLocks noGrp="1"/>
          </p:cNvSpPr>
          <p:nvPr>
            <p:ph type="sldNum" sz="quarter" idx="10"/>
          </p:nvPr>
        </p:nvSpPr>
        <p:spPr/>
        <p:txBody>
          <a:bodyPr/>
          <a:lstStyle/>
          <a:p>
            <a:fld id="{46E31DC2-A944-4105-88B3-BC5C8EEFC692}" type="slidenum">
              <a:rPr lang="en-US" smtClean="0">
                <a:solidFill>
                  <a:prstClr val="black"/>
                </a:solidFill>
              </a:rPr>
              <a:pPr/>
              <a:t>144</a:t>
            </a:fld>
            <a:endParaRPr lang="en-US" dirty="0">
              <a:solidFill>
                <a:prstClr val="black"/>
              </a:solidFill>
            </a:endParaRPr>
          </a:p>
        </p:txBody>
      </p:sp>
    </p:spTree>
    <p:extLst>
      <p:ext uri="{BB962C8B-B14F-4D97-AF65-F5344CB8AC3E}">
        <p14:creationId xmlns:p14="http://schemas.microsoft.com/office/powerpoint/2010/main" val="4206567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Lynn</a:t>
            </a:r>
            <a:r>
              <a:rPr lang="en-US" baseline="0" dirty="0" smtClean="0"/>
              <a:t> Martone &amp; Kelly Priest have agreed to co-chair this initiative during 2016.</a:t>
            </a:r>
            <a:endParaRPr lang="en-US" dirty="0"/>
          </a:p>
        </p:txBody>
      </p:sp>
      <p:sp>
        <p:nvSpPr>
          <p:cNvPr id="4" name="Slide Number Placeholder 3"/>
          <p:cNvSpPr>
            <a:spLocks noGrp="1"/>
          </p:cNvSpPr>
          <p:nvPr>
            <p:ph type="sldNum" sz="quarter" idx="10"/>
          </p:nvPr>
        </p:nvSpPr>
        <p:spPr/>
        <p:txBody>
          <a:bodyPr/>
          <a:lstStyle/>
          <a:p>
            <a:fld id="{46E31DC2-A944-4105-88B3-BC5C8EEFC692}" type="slidenum">
              <a:rPr lang="en-US" smtClean="0">
                <a:solidFill>
                  <a:prstClr val="black"/>
                </a:solidFill>
              </a:rPr>
              <a:pPr/>
              <a:t>145</a:t>
            </a:fld>
            <a:endParaRPr lang="en-US">
              <a:solidFill>
                <a:prstClr val="black"/>
              </a:solidFill>
            </a:endParaRPr>
          </a:p>
        </p:txBody>
      </p:sp>
    </p:spTree>
    <p:extLst>
      <p:ext uri="{BB962C8B-B14F-4D97-AF65-F5344CB8AC3E}">
        <p14:creationId xmlns:p14="http://schemas.microsoft.com/office/powerpoint/2010/main" val="1146900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E31DC2-A944-4105-88B3-BC5C8EEFC692}" type="slidenum">
              <a:rPr lang="en-US" smtClean="0">
                <a:solidFill>
                  <a:prstClr val="black"/>
                </a:solidFill>
              </a:rPr>
              <a:pPr/>
              <a:t>146</a:t>
            </a:fld>
            <a:endParaRPr lang="en-US">
              <a:solidFill>
                <a:prstClr val="black"/>
              </a:solidFill>
            </a:endParaRPr>
          </a:p>
        </p:txBody>
      </p:sp>
    </p:spTree>
    <p:extLst>
      <p:ext uri="{BB962C8B-B14F-4D97-AF65-F5344CB8AC3E}">
        <p14:creationId xmlns:p14="http://schemas.microsoft.com/office/powerpoint/2010/main" val="39496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May have to pay several years of back premiums all in one year, could trigger significant impact on earnings for the year </a:t>
            </a:r>
          </a:p>
          <a:p>
            <a:pPr eaLnBrk="1" hangingPunct="1">
              <a:spcBef>
                <a:spcPct val="0"/>
              </a:spcBef>
            </a:pPr>
            <a:r>
              <a:rPr lang="en-US" smtClean="0"/>
              <a:t>The cedant is not taking applicable reserve credit for ceded business</a:t>
            </a:r>
          </a:p>
          <a:p>
            <a:pPr eaLnBrk="1" hangingPunct="1">
              <a:spcBef>
                <a:spcPct val="0"/>
              </a:spcBef>
            </a:pPr>
            <a:r>
              <a:rPr lang="en-US" smtClean="0"/>
              <a:t>Could be over-retained. If fac, may be liable for full amount ;if auto may have treaty limitations if business is older. </a:t>
            </a:r>
          </a:p>
          <a:p>
            <a:pPr eaLnBrk="1" hangingPunct="1">
              <a:spcBef>
                <a:spcPct val="0"/>
              </a:spcBef>
            </a:pPr>
            <a:r>
              <a:rPr lang="en-US" smtClean="0"/>
              <a:t>May have to pay several years of back premiums; hit on bottom line may be significant</a:t>
            </a:r>
          </a:p>
          <a:p>
            <a:pPr eaLnBrk="1" hangingPunct="1">
              <a:spcBef>
                <a:spcPct val="0"/>
              </a:spcBef>
            </a:pPr>
            <a:r>
              <a:rPr lang="en-US" smtClean="0"/>
              <a:t>If fac, may not have coverage in event of claim; auto, may be a time limit after which reinsurance is not guaranteed. r/r may be fully committed from another source</a:t>
            </a:r>
          </a:p>
          <a:p>
            <a:pPr eaLnBrk="1" hangingPunct="1">
              <a:spcBef>
                <a:spcPct val="0"/>
              </a:spcBef>
            </a:pPr>
            <a:r>
              <a:rPr lang="en-US" smtClean="0"/>
              <a:t>Small industry, so if big impact, may effect industry reputation.</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4B49E-2CAC-48C3-8686-40F71AFF88CF}" type="slidenum">
              <a:rPr lang="en-US"/>
              <a:pPr fontAlgn="base">
                <a:spcBef>
                  <a:spcPct val="0"/>
                </a:spcBef>
                <a:spcAft>
                  <a:spcPct val="0"/>
                </a:spcAft>
                <a:defRPr/>
              </a:pPr>
              <a:t>21</a:t>
            </a:fld>
            <a:endParaRPr lang="en-US"/>
          </a:p>
        </p:txBody>
      </p:sp>
    </p:spTree>
    <p:extLst>
      <p:ext uri="{BB962C8B-B14F-4D97-AF65-F5344CB8AC3E}">
        <p14:creationId xmlns:p14="http://schemas.microsoft.com/office/powerpoint/2010/main" val="8450950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1547215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11092531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935974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12751766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10552596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CA" smtClean="0">
              <a:ea typeface="ＭＳ Ｐゴシック"/>
              <a:cs typeface="ＭＳ Ｐゴシック"/>
            </a:endParaRPr>
          </a:p>
        </p:txBody>
      </p:sp>
    </p:spTree>
    <p:extLst>
      <p:ext uri="{BB962C8B-B14F-4D97-AF65-F5344CB8AC3E}">
        <p14:creationId xmlns:p14="http://schemas.microsoft.com/office/powerpoint/2010/main" val="33926008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dirty="0" smtClean="0">
                <a:ea typeface="Calibri" pitchFamily="34" charset="0"/>
                <a:cs typeface="Times New Roman" pitchFamily="18" charset="0"/>
              </a:rPr>
              <a:t>Tom to speak</a:t>
            </a:r>
            <a:r>
              <a:rPr lang="en-US" altLang="en-US" baseline="0" dirty="0" smtClean="0">
                <a:ea typeface="Calibri" pitchFamily="34" charset="0"/>
                <a:cs typeface="Times New Roman" pitchFamily="18" charset="0"/>
              </a:rPr>
              <a:t> to</a:t>
            </a:r>
            <a:endParaRPr lang="en-US" altLang="en-US" dirty="0" smtClean="0">
              <a:ea typeface="Calibri" pitchFamily="34" charset="0"/>
              <a:cs typeface="Times New Roman" pitchFamily="18" charset="0"/>
            </a:endParaRP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088073C-7CD0-4296-9741-1F3E24CD63B7}" type="slidenum">
              <a:rPr lang="en-US" sz="1200">
                <a:latin typeface="+mn-lt"/>
              </a:rPr>
              <a:pPr algn="r">
                <a:defRPr/>
              </a:pPr>
              <a:t>154</a:t>
            </a:fld>
            <a:endParaRPr lang="en-US" sz="1200">
              <a:latin typeface="+mn-lt"/>
            </a:endParaRPr>
          </a:p>
        </p:txBody>
      </p:sp>
    </p:spTree>
    <p:extLst>
      <p:ext uri="{BB962C8B-B14F-4D97-AF65-F5344CB8AC3E}">
        <p14:creationId xmlns:p14="http://schemas.microsoft.com/office/powerpoint/2010/main" val="307424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premium volatility</a:t>
            </a:r>
          </a:p>
          <a:p>
            <a:pPr eaLnBrk="1" hangingPunct="1">
              <a:spcBef>
                <a:spcPct val="0"/>
              </a:spcBef>
            </a:pPr>
            <a:r>
              <a:rPr lang="en-US" dirty="0" smtClean="0"/>
              <a:t>Reserves may be over or understated depending on product, then a huge adjustment</a:t>
            </a:r>
          </a:p>
          <a:p>
            <a:pPr eaLnBrk="1" hangingPunct="1">
              <a:spcBef>
                <a:spcPct val="0"/>
              </a:spcBef>
            </a:pPr>
            <a:r>
              <a:rPr lang="en-US" dirty="0" smtClean="0"/>
              <a:t>May be bound on policies from other sources and not have capacity</a:t>
            </a:r>
          </a:p>
          <a:p>
            <a:pPr eaLnBrk="1" hangingPunct="1">
              <a:spcBef>
                <a:spcPct val="0"/>
              </a:spcBef>
            </a:pPr>
            <a:r>
              <a:rPr lang="en-US" dirty="0" smtClean="0"/>
              <a:t>May lose credibility with our parent companies – they expect reinsurer to be able to detect these fluctuations</a:t>
            </a:r>
          </a:p>
          <a:p>
            <a:pPr eaLnBrk="1" hangingPunct="1">
              <a:spcBef>
                <a:spcPct val="0"/>
              </a:spcBef>
            </a:pPr>
            <a:r>
              <a:rPr lang="en-US" smtClean="0"/>
              <a:t>Impact on forecasting; </a:t>
            </a: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F55415-ABAF-4B56-A346-F1B7BFB38196}" type="slidenum">
              <a:rPr lang="en-US"/>
              <a:pPr fontAlgn="base">
                <a:spcBef>
                  <a:spcPct val="0"/>
                </a:spcBef>
                <a:spcAft>
                  <a:spcPct val="0"/>
                </a:spcAft>
                <a:defRPr/>
              </a:pPr>
              <a:t>22</a:t>
            </a:fld>
            <a:endParaRPr lang="en-US"/>
          </a:p>
        </p:txBody>
      </p:sp>
    </p:spTree>
    <p:extLst>
      <p:ext uri="{BB962C8B-B14F-4D97-AF65-F5344CB8AC3E}">
        <p14:creationId xmlns:p14="http://schemas.microsoft.com/office/powerpoint/2010/main" val="61549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discussion of the potential impact, big impact on reserves too</a:t>
            </a:r>
          </a:p>
          <a:p>
            <a:pPr eaLnBrk="1" hangingPunct="1">
              <a:spcBef>
                <a:spcPct val="0"/>
              </a:spcBef>
            </a:pPr>
            <a:r>
              <a:rPr lang="en-US" dirty="0" smtClean="0"/>
              <a:t>Our company’s share only, so total impact was much</a:t>
            </a:r>
            <a:r>
              <a:rPr lang="en-US" baseline="0" dirty="0" smtClean="0"/>
              <a:t> bigger for entire pool</a:t>
            </a:r>
          </a:p>
          <a:p>
            <a:pPr eaLnBrk="1" hangingPunct="1">
              <a:spcBef>
                <a:spcPct val="0"/>
              </a:spcBef>
            </a:pP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53B6F-A3FF-4559-BB41-36962BDFF3D6}" type="slidenum">
              <a:rPr lang="en-US"/>
              <a:pPr fontAlgn="base">
                <a:spcBef>
                  <a:spcPct val="0"/>
                </a:spcBef>
                <a:spcAft>
                  <a:spcPct val="0"/>
                </a:spcAft>
                <a:defRPr/>
              </a:pPr>
              <a:t>23</a:t>
            </a:fld>
            <a:endParaRPr lang="en-US"/>
          </a:p>
        </p:txBody>
      </p:sp>
    </p:spTree>
    <p:extLst>
      <p:ext uri="{BB962C8B-B14F-4D97-AF65-F5344CB8AC3E}">
        <p14:creationId xmlns:p14="http://schemas.microsoft.com/office/powerpoint/2010/main" val="159075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p:nvPr>
        </p:nvSpPr>
        <p:spPr>
          <a:xfrm>
            <a:off x="547688" y="1676400"/>
            <a:ext cx="7696200" cy="12954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lvl1pPr>
          </a:lstStyle>
          <a:p>
            <a:pPr lvl="0"/>
            <a:r>
              <a:rPr lang="en-US" noProof="0" smtClean="0"/>
              <a:t>Click to edit Master title style</a:t>
            </a:r>
          </a:p>
        </p:txBody>
      </p:sp>
      <p:sp>
        <p:nvSpPr>
          <p:cNvPr id="3105" name="Rectangle 33"/>
          <p:cNvSpPr>
            <a:spLocks noGrp="1" noChangeArrowheads="1"/>
          </p:cNvSpPr>
          <p:nvPr>
            <p:ph type="subTitle" idx="1"/>
          </p:nvPr>
        </p:nvSpPr>
        <p:spPr>
          <a:xfrm>
            <a:off x="547688" y="3048000"/>
            <a:ext cx="7694612" cy="1066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0"/>
              </a:spcBef>
              <a:defRPr sz="3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136644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8" y="273050"/>
            <a:ext cx="8077200" cy="9906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25588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75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resentationTitl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5775"/>
            <a:ext cx="91455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resentationTitle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32"/>
          <p:cNvSpPr>
            <a:spLocks noGrp="1" noChangeArrowheads="1"/>
          </p:cNvSpPr>
          <p:nvPr>
            <p:ph type="ctrTitle"/>
          </p:nvPr>
        </p:nvSpPr>
        <p:spPr>
          <a:xfrm>
            <a:off x="547688" y="1676400"/>
            <a:ext cx="7696200" cy="12954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lvl1pPr>
          </a:lstStyle>
          <a:p>
            <a:pPr lvl="0"/>
            <a:r>
              <a:rPr lang="en-US" noProof="0" smtClean="0"/>
              <a:t>Click to edit Master title style</a:t>
            </a:r>
          </a:p>
        </p:txBody>
      </p:sp>
      <p:sp>
        <p:nvSpPr>
          <p:cNvPr id="3105" name="Rectangle 33"/>
          <p:cNvSpPr>
            <a:spLocks noGrp="1" noChangeArrowheads="1"/>
          </p:cNvSpPr>
          <p:nvPr>
            <p:ph type="subTitle" idx="1"/>
          </p:nvPr>
        </p:nvSpPr>
        <p:spPr>
          <a:xfrm>
            <a:off x="547688" y="3048000"/>
            <a:ext cx="7694612" cy="1066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0"/>
              </a:spcBef>
              <a:defRPr sz="3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71379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8365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205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47688" y="1447800"/>
            <a:ext cx="39544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4550" y="1447800"/>
            <a:ext cx="3956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7264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93722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6878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94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7782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5081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1829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73050"/>
            <a:ext cx="2019300" cy="5822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47688" y="273050"/>
            <a:ext cx="5905500"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00646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8" y="273050"/>
            <a:ext cx="80772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47688" y="1447800"/>
            <a:ext cx="395446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54550" y="14478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54550" y="38481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5544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7289040-01A3-46AD-B8FC-8EB1FFC1A468}" type="datetimeFigureOut">
              <a:rPr lang="en-US" smtClean="0"/>
              <a:t>10/16/2015</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47333C9-974D-46EF-A90C-C487A3817561}" type="slidenum">
              <a:rPr lang="en-US" smtClean="0"/>
              <a:t>‹#›</a:t>
            </a:fld>
            <a:endParaRPr lang="en-US" dirty="0"/>
          </a:p>
        </p:txBody>
      </p:sp>
    </p:spTree>
    <p:extLst>
      <p:ext uri="{BB962C8B-B14F-4D97-AF65-F5344CB8AC3E}">
        <p14:creationId xmlns:p14="http://schemas.microsoft.com/office/powerpoint/2010/main" val="4245413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1093717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3105948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401158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7289040-01A3-46AD-B8FC-8EB1FFC1A468}" type="datetimeFigureOut">
              <a:rPr lang="en-US" smtClean="0"/>
              <a:t>10/16/2015</a:t>
            </a:fld>
            <a:endParaRPr lang="en-US" dirty="0"/>
          </a:p>
        </p:txBody>
      </p:sp>
      <p:sp>
        <p:nvSpPr>
          <p:cNvPr id="27" name="Slide Number Placeholder 26"/>
          <p:cNvSpPr>
            <a:spLocks noGrp="1"/>
          </p:cNvSpPr>
          <p:nvPr>
            <p:ph type="sldNum" sz="quarter" idx="11"/>
          </p:nvPr>
        </p:nvSpPr>
        <p:spPr/>
        <p:txBody>
          <a:bodyPr rtlCol="0"/>
          <a:lstStyle/>
          <a:p>
            <a:fld id="{247333C9-974D-46EF-A90C-C487A3817561}"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extLst>
      <p:ext uri="{BB962C8B-B14F-4D97-AF65-F5344CB8AC3E}">
        <p14:creationId xmlns:p14="http://schemas.microsoft.com/office/powerpoint/2010/main" val="360704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7289040-01A3-46AD-B8FC-8EB1FFC1A468}" type="datetimeFigureOut">
              <a:rPr lang="en-US" smtClean="0"/>
              <a:t>10/16/2015</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3980175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3369929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3755636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340576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23540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89040-01A3-46AD-B8FC-8EB1FFC1A468}" type="datetimeFigureOut">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7333C9-974D-46EF-A90C-C487A3817561}" type="slidenum">
              <a:rPr lang="en-US" smtClean="0"/>
              <a:t>‹#›</a:t>
            </a:fld>
            <a:endParaRPr lang="en-US" dirty="0"/>
          </a:p>
        </p:txBody>
      </p:sp>
    </p:spTree>
    <p:extLst>
      <p:ext uri="{BB962C8B-B14F-4D97-AF65-F5344CB8AC3E}">
        <p14:creationId xmlns:p14="http://schemas.microsoft.com/office/powerpoint/2010/main" val="58606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D307BE-7BA5-44D5-86F0-B53FEBA7DA1C}" type="datetimeFigureOut">
              <a:rPr lang="en-US" smtClean="0"/>
              <a:pPr/>
              <a:t>10/16/2015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61AEE2-9636-4B0D-911C-5B7CE5C4FDA4}" type="slidenum">
              <a:rPr lang="en-US" smtClean="0"/>
              <a:pPr/>
              <a:t>‹#›</a:t>
            </a:fld>
            <a:endParaRPr lang="en-US" dirty="0"/>
          </a:p>
        </p:txBody>
      </p:sp>
    </p:spTree>
    <p:extLst>
      <p:ext uri="{BB962C8B-B14F-4D97-AF65-F5344CB8AC3E}">
        <p14:creationId xmlns:p14="http://schemas.microsoft.com/office/powerpoint/2010/main" val="876832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resentationTitl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5775"/>
            <a:ext cx="91455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resentationTitle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32"/>
          <p:cNvSpPr>
            <a:spLocks noGrp="1" noChangeArrowheads="1"/>
          </p:cNvSpPr>
          <p:nvPr>
            <p:ph type="ctrTitle"/>
          </p:nvPr>
        </p:nvSpPr>
        <p:spPr>
          <a:xfrm>
            <a:off x="547688" y="1676400"/>
            <a:ext cx="7696200" cy="12954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lvl1pPr>
          </a:lstStyle>
          <a:p>
            <a:pPr lvl="0"/>
            <a:r>
              <a:rPr lang="en-US" noProof="0" smtClean="0"/>
              <a:t>Click to edit Master title style</a:t>
            </a:r>
          </a:p>
        </p:txBody>
      </p:sp>
      <p:sp>
        <p:nvSpPr>
          <p:cNvPr id="3105" name="Rectangle 33"/>
          <p:cNvSpPr>
            <a:spLocks noGrp="1" noChangeArrowheads="1"/>
          </p:cNvSpPr>
          <p:nvPr>
            <p:ph type="subTitle" idx="1"/>
          </p:nvPr>
        </p:nvSpPr>
        <p:spPr>
          <a:xfrm>
            <a:off x="547688" y="3048000"/>
            <a:ext cx="7694612" cy="1066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0"/>
              </a:spcBef>
              <a:defRPr sz="3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2611237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4999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2106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47688" y="1447800"/>
            <a:ext cx="39544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4550" y="1447800"/>
            <a:ext cx="3956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387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17797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0436714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65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98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2683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14423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73050"/>
            <a:ext cx="2019300" cy="5822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47688" y="273050"/>
            <a:ext cx="5905500"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54477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8" y="273050"/>
            <a:ext cx="80772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47688" y="1447800"/>
            <a:ext cx="395446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54550" y="14478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54550" y="38481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23406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resentationTitl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5775"/>
            <a:ext cx="91455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resentationTitle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4" name="Rectangle 32"/>
          <p:cNvSpPr>
            <a:spLocks noGrp="1" noChangeArrowheads="1"/>
          </p:cNvSpPr>
          <p:nvPr>
            <p:ph type="ctrTitle"/>
          </p:nvPr>
        </p:nvSpPr>
        <p:spPr>
          <a:xfrm>
            <a:off x="547688" y="1676400"/>
            <a:ext cx="7696200" cy="12954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000"/>
            </a:lvl1pPr>
          </a:lstStyle>
          <a:p>
            <a:pPr lvl="0"/>
            <a:r>
              <a:rPr lang="en-US" noProof="0" smtClean="0"/>
              <a:t>Click to edit Master title style</a:t>
            </a:r>
          </a:p>
        </p:txBody>
      </p:sp>
      <p:sp>
        <p:nvSpPr>
          <p:cNvPr id="3105" name="Rectangle 33"/>
          <p:cNvSpPr>
            <a:spLocks noGrp="1" noChangeArrowheads="1"/>
          </p:cNvSpPr>
          <p:nvPr>
            <p:ph type="subTitle" idx="1"/>
          </p:nvPr>
        </p:nvSpPr>
        <p:spPr>
          <a:xfrm>
            <a:off x="547688" y="3048000"/>
            <a:ext cx="7694612" cy="10668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0"/>
              </a:spcBef>
              <a:defRPr sz="3000">
                <a:solidFill>
                  <a:schemeClr val="tx2"/>
                </a:solidFill>
              </a:defRPr>
            </a:lvl1pPr>
          </a:lstStyle>
          <a:p>
            <a:pPr lvl="0"/>
            <a:r>
              <a:rPr lang="en-US" noProof="0" smtClean="0"/>
              <a:t>Click to edit Master subtitle style</a:t>
            </a:r>
          </a:p>
        </p:txBody>
      </p:sp>
    </p:spTree>
    <p:extLst>
      <p:ext uri="{BB962C8B-B14F-4D97-AF65-F5344CB8AC3E}">
        <p14:creationId xmlns:p14="http://schemas.microsoft.com/office/powerpoint/2010/main" val="3268678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82613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7025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47688" y="1447800"/>
            <a:ext cx="39544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54550" y="1447800"/>
            <a:ext cx="3956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103177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5746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06964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442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9010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1814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66521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73050"/>
            <a:ext cx="2019300" cy="5822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47688" y="273050"/>
            <a:ext cx="5905500"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93336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88" y="273050"/>
            <a:ext cx="8077200" cy="990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547688" y="1447800"/>
            <a:ext cx="395446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54550" y="14478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54550" y="3848100"/>
            <a:ext cx="39560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62154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D307BE-7BA5-44D5-86F0-B53FEBA7DA1C}" type="datetimeFigureOut">
              <a:rPr lang="en-US" smtClean="0"/>
              <a:pPr/>
              <a:t>10/16/2015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61AEE2-9636-4B0D-911C-5B7CE5C4FDA4}" type="slidenum">
              <a:rPr lang="en-US" smtClean="0"/>
              <a:pPr/>
              <a:t>‹#›</a:t>
            </a:fld>
            <a:endParaRPr lang="en-US" dirty="0"/>
          </a:p>
        </p:txBody>
      </p:sp>
    </p:spTree>
    <p:extLst>
      <p:ext uri="{BB962C8B-B14F-4D97-AF65-F5344CB8AC3E}">
        <p14:creationId xmlns:p14="http://schemas.microsoft.com/office/powerpoint/2010/main" val="194524707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rgbClr val="666699"/>
          </a:solidFill>
          <a:ln w="12700">
            <a:no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rgbClr val="99CCFF"/>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rgbClr val="666699"/>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rgbClr val="99CCFF"/>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rgbClr val="666699"/>
            </a:solidFill>
            <a:ln w="12700">
              <a:solidFill>
                <a:schemeClr val="tx1"/>
              </a:solidFill>
              <a:miter lim="800000"/>
              <a:headEnd/>
              <a:tailEnd/>
            </a:ln>
            <a:effectLst/>
          </p:spPr>
          <p:txBody>
            <a:bodyPr rot="10800000" wrap="none" anchor="ctr"/>
            <a:lstStyle/>
            <a:p>
              <a:pPr algn="ctr">
                <a:defRPr/>
              </a:pPr>
              <a:endParaRPr lang="en-US" sz="2400" dirty="0">
                <a:solidFill>
                  <a:schemeClr val="tx1"/>
                </a:solidFill>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sp>
        <p:nvSpPr>
          <p:cNvPr id="25603" name="Rectangle 3"/>
          <p:cNvSpPr>
            <a:spLocks noGrp="1" noChangeArrowheads="1"/>
          </p:cNvSpPr>
          <p:nvPr>
            <p:ph type="ctrTitle"/>
          </p:nvPr>
        </p:nvSpPr>
        <p:spPr>
          <a:xfrm>
            <a:off x="762000" y="1371600"/>
            <a:ext cx="7696200" cy="2057400"/>
          </a:xfrm>
        </p:spPr>
        <p:txBody>
          <a:bodyPr/>
          <a:lstStyle>
            <a:lvl1pPr>
              <a:defRPr sz="4000"/>
            </a:lvl1pPr>
          </a:lstStyle>
          <a:p>
            <a:r>
              <a:rPr lang="en-US" smtClean="0"/>
              <a:t>Click to edit Master title style</a:t>
            </a:r>
            <a:endParaRPr lang="en-US"/>
          </a:p>
        </p:txBody>
      </p:sp>
      <p:sp>
        <p:nvSpPr>
          <p:cNvPr id="2560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fld id="{D011FAAE-D453-48D7-ADA5-CF2EAAB10D48}" type="datetimeFigureOut">
              <a:rPr lang="en-US" smtClean="0"/>
              <a:pPr/>
              <a:t>10/16/2015</a:t>
            </a:fld>
            <a:endParaRPr lang="en-US" dirty="0"/>
          </a:p>
        </p:txBody>
      </p:sp>
      <p:sp>
        <p:nvSpPr>
          <p:cNvPr id="13" name="Rectangle 6"/>
          <p:cNvSpPr>
            <a:spLocks noGrp="1" noChangeArrowheads="1"/>
          </p:cNvSpPr>
          <p:nvPr>
            <p:ph type="ftr" sz="quarter" idx="11"/>
          </p:nvPr>
        </p:nvSpPr>
        <p:spPr>
          <a:xfrm>
            <a:off x="3124200" y="6248400"/>
            <a:ext cx="2895600" cy="457200"/>
          </a:xfrm>
        </p:spPr>
        <p:txBody>
          <a:bodyPr/>
          <a:lstStyle>
            <a:lvl1pPr>
              <a:defRPr/>
            </a:lvl1pPr>
          </a:lstStyle>
          <a:p>
            <a:endParaRPr lang="en-US" dirty="0"/>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34711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41955159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9022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170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025950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450134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837949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2080643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963071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24595040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3778732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11FAAE-D453-48D7-ADA5-CF2EAAB10D48}" type="datetimeFigureOut">
              <a:rPr lang="en-US" smtClean="0"/>
              <a:pPr/>
              <a:t>10/16/2015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2771279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D307BE-7BA5-44D5-86F0-B53FEBA7DA1C}" type="datetimeFigureOut">
              <a:rPr lang="en-US" smtClean="0"/>
              <a:pPr/>
              <a:t>10/16/2015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461AEE2-9636-4B0D-911C-5B7CE5C4FDA4}" type="slidenum">
              <a:rPr lang="en-US" smtClean="0"/>
              <a:pPr/>
              <a:t>‹#›</a:t>
            </a:fld>
            <a:endParaRPr lang="en-US" dirty="0"/>
          </a:p>
        </p:txBody>
      </p:sp>
    </p:spTree>
    <p:extLst>
      <p:ext uri="{BB962C8B-B14F-4D97-AF65-F5344CB8AC3E}">
        <p14:creationId xmlns:p14="http://schemas.microsoft.com/office/powerpoint/2010/main" val="19211943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8262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62368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9453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80992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03736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994976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814433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092178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652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20323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18836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31038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56566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90916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94516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648000" y="306000"/>
            <a:ext cx="6840000" cy="7200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4065109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469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2.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14.xml"/><Relationship Id="rId4"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1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1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1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4.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4.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3.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1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7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8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8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8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8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8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8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8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87.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9.xml"/><Relationship Id="rId1" Type="http://schemas.openxmlformats.org/officeDocument/2006/relationships/slideLayout" Target="../slideLayouts/slideLayout88.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0.xml"/><Relationship Id="rId1" Type="http://schemas.openxmlformats.org/officeDocument/2006/relationships/slideLayout" Target="../slideLayouts/slideLayout89.xml"/><Relationship Id="rId4" Type="http://schemas.openxmlformats.org/officeDocument/2006/relationships/image" Target="../media/image2.emf"/></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1.xml"/><Relationship Id="rId1" Type="http://schemas.openxmlformats.org/officeDocument/2006/relationships/slideLayout" Target="../slideLayouts/slideLayout90.xml"/><Relationship Id="rId4" Type="http://schemas.openxmlformats.org/officeDocument/2006/relationships/image" Target="../media/image2.emf"/></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2.xml"/><Relationship Id="rId1" Type="http://schemas.openxmlformats.org/officeDocument/2006/relationships/slideLayout" Target="../slideLayouts/slideLayout91.xml"/><Relationship Id="rId4" Type="http://schemas.openxmlformats.org/officeDocument/2006/relationships/image" Target="../media/image2.emf"/></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3.xml"/><Relationship Id="rId1" Type="http://schemas.openxmlformats.org/officeDocument/2006/relationships/slideLayout" Target="../slideLayouts/slideLayout92.xml"/><Relationship Id="rId4" Type="http://schemas.openxmlformats.org/officeDocument/2006/relationships/image" Target="../media/image2.emf"/></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4.xml"/><Relationship Id="rId1" Type="http://schemas.openxmlformats.org/officeDocument/2006/relationships/slideLayout" Target="../slideLayouts/slideLayout93.xml"/><Relationship Id="rId4" Type="http://schemas.openxmlformats.org/officeDocument/2006/relationships/image" Target="../media/image2.emf"/></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762000" y="1447800"/>
            <a:ext cx="76200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82" name="Rectangle 26"/>
          <p:cNvSpPr>
            <a:spLocks noChangeArrowheads="1"/>
          </p:cNvSpPr>
          <p:nvPr userDrawn="1"/>
        </p:nvSpPr>
        <p:spPr bwMode="auto">
          <a:xfrm>
            <a:off x="25400" y="-987425"/>
            <a:ext cx="0" cy="276225"/>
          </a:xfrm>
          <a:prstGeom prst="rect">
            <a:avLst/>
          </a:prstGeom>
          <a:noFill/>
          <a:ln w="9525">
            <a:noFill/>
            <a:miter lim="800000"/>
            <a:headEnd/>
            <a:tailEnd/>
          </a:ln>
          <a:effectLst/>
        </p:spPr>
        <p:txBody>
          <a:bodyPr wrap="none" lIns="0" tIns="0" rIns="0" bIns="0">
            <a:spAutoFit/>
          </a:bodyPr>
          <a:lstStyle/>
          <a:p>
            <a:pPr defTabSz="914608" eaLnBrk="0" fontAlgn="base" hangingPunct="0">
              <a:spcBef>
                <a:spcPct val="50000"/>
              </a:spcBef>
              <a:spcAft>
                <a:spcPct val="0"/>
              </a:spcAft>
              <a:defRPr/>
            </a:pPr>
            <a:endParaRPr lang="en-CA" dirty="0">
              <a:solidFill>
                <a:srgbClr val="0B2C7F"/>
              </a:solidFill>
            </a:endParaRPr>
          </a:p>
        </p:txBody>
      </p:sp>
      <p:sp>
        <p:nvSpPr>
          <p:cNvPr id="19484" name="Rectangle 28"/>
          <p:cNvSpPr>
            <a:spLocks noChangeArrowheads="1"/>
          </p:cNvSpPr>
          <p:nvPr userDrawn="1"/>
        </p:nvSpPr>
        <p:spPr bwMode="auto">
          <a:xfrm>
            <a:off x="-254000" y="-1762125"/>
            <a:ext cx="0" cy="276225"/>
          </a:xfrm>
          <a:prstGeom prst="rect">
            <a:avLst/>
          </a:prstGeom>
          <a:noFill/>
          <a:ln w="9525">
            <a:noFill/>
            <a:miter lim="800000"/>
            <a:headEnd/>
            <a:tailEnd/>
          </a:ln>
          <a:effectLst/>
        </p:spPr>
        <p:txBody>
          <a:bodyPr wrap="none" lIns="0" tIns="0" rIns="0" bIns="0">
            <a:spAutoFit/>
          </a:bodyPr>
          <a:lstStyle/>
          <a:p>
            <a:pPr defTabSz="914608" eaLnBrk="0" fontAlgn="base" hangingPunct="0">
              <a:spcBef>
                <a:spcPct val="50000"/>
              </a:spcBef>
              <a:spcAft>
                <a:spcPct val="0"/>
              </a:spcAft>
              <a:defRPr/>
            </a:pPr>
            <a:endParaRPr lang="en-CA" dirty="0">
              <a:solidFill>
                <a:srgbClr val="0B2C7F"/>
              </a:solidFill>
            </a:endParaRPr>
          </a:p>
        </p:txBody>
      </p:sp>
    </p:spTree>
  </p:cSld>
  <p:clrMap bg1="lt1" tx1="dk1" bg2="lt2" tx2="dk2" accent1="accent1" accent2="accent2" accent3="accent3" accent4="accent4" accent5="accent5" accent6="accent6" hlink="hlink" folHlink="folHlink"/>
  <p:sldLayoutIdLst>
    <p:sldLayoutId id="2147483710" r:id="rId1"/>
    <p:sldLayoutId id="2147483753" r:id="rId2"/>
    <p:sldLayoutId id="2147483754" r:id="rId3"/>
    <p:sldLayoutId id="2147483755" r:id="rId4"/>
  </p:sldLayoutIdLst>
  <p:hf sldNum="0" hdr="0"/>
  <p:txStyles>
    <p:titleStyle>
      <a:lvl1pPr algn="l" rtl="0" eaLnBrk="0" fontAlgn="base" hangingPunct="0">
        <a:spcBef>
          <a:spcPct val="0"/>
        </a:spcBef>
        <a:spcAft>
          <a:spcPct val="0"/>
        </a:spcAft>
        <a:defRPr sz="2000">
          <a:solidFill>
            <a:srgbClr val="F9F9F9"/>
          </a:solidFill>
          <a:latin typeface="+mj-lt"/>
          <a:ea typeface="+mj-ea"/>
          <a:cs typeface="+mj-cs"/>
        </a:defRPr>
      </a:lvl1pPr>
      <a:lvl2pPr algn="l" rtl="0" eaLnBrk="0" fontAlgn="base" hangingPunct="0">
        <a:spcBef>
          <a:spcPct val="0"/>
        </a:spcBef>
        <a:spcAft>
          <a:spcPct val="0"/>
        </a:spcAft>
        <a:defRPr sz="2000">
          <a:solidFill>
            <a:srgbClr val="F9F9F9"/>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a:solidFill>
            <a:srgbClr val="F9F9F9"/>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a:solidFill>
            <a:srgbClr val="F9F9F9"/>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a:solidFill>
            <a:srgbClr val="F9F9F9"/>
          </a:solidFill>
          <a:latin typeface="Arial" charset="0"/>
          <a:ea typeface="ＭＳ Ｐゴシック" charset="-128"/>
          <a:cs typeface="ＭＳ Ｐゴシック" charset="-128"/>
        </a:defRPr>
      </a:lvl5pPr>
      <a:lvl6pPr marL="410291" algn="l" rtl="0" fontAlgn="base">
        <a:spcBef>
          <a:spcPct val="0"/>
        </a:spcBef>
        <a:spcAft>
          <a:spcPct val="0"/>
        </a:spcAft>
        <a:defRPr sz="1800">
          <a:solidFill>
            <a:srgbClr val="F9F9F9"/>
          </a:solidFill>
          <a:latin typeface="Arial" charset="0"/>
          <a:ea typeface="ＭＳ Ｐゴシック" charset="-128"/>
          <a:cs typeface="ＭＳ Ｐゴシック" charset="-128"/>
        </a:defRPr>
      </a:lvl6pPr>
      <a:lvl7pPr marL="820583" algn="l" rtl="0" fontAlgn="base">
        <a:spcBef>
          <a:spcPct val="0"/>
        </a:spcBef>
        <a:spcAft>
          <a:spcPct val="0"/>
        </a:spcAft>
        <a:defRPr sz="1800">
          <a:solidFill>
            <a:srgbClr val="F9F9F9"/>
          </a:solidFill>
          <a:latin typeface="Arial" charset="0"/>
          <a:ea typeface="ＭＳ Ｐゴシック" charset="-128"/>
          <a:cs typeface="ＭＳ Ｐゴシック" charset="-128"/>
        </a:defRPr>
      </a:lvl7pPr>
      <a:lvl8pPr marL="1230874" algn="l" rtl="0" fontAlgn="base">
        <a:spcBef>
          <a:spcPct val="0"/>
        </a:spcBef>
        <a:spcAft>
          <a:spcPct val="0"/>
        </a:spcAft>
        <a:defRPr sz="1800">
          <a:solidFill>
            <a:srgbClr val="F9F9F9"/>
          </a:solidFill>
          <a:latin typeface="Arial" charset="0"/>
          <a:ea typeface="ＭＳ Ｐゴシック" charset="-128"/>
          <a:cs typeface="ＭＳ Ｐゴシック" charset="-128"/>
        </a:defRPr>
      </a:lvl8pPr>
      <a:lvl9pPr marL="1641165" algn="l" rtl="0" fontAlgn="base">
        <a:spcBef>
          <a:spcPct val="0"/>
        </a:spcBef>
        <a:spcAft>
          <a:spcPct val="0"/>
        </a:spcAft>
        <a:defRPr sz="1800">
          <a:solidFill>
            <a:srgbClr val="F9F9F9"/>
          </a:solidFill>
          <a:latin typeface="Arial" charset="0"/>
          <a:ea typeface="ＭＳ Ｐゴシック" charset="-128"/>
          <a:cs typeface="ＭＳ Ｐゴシック" charset="-128"/>
        </a:defRPr>
      </a:lvl9pPr>
    </p:titleStyle>
    <p:bodyStyle>
      <a:lvl1pPr marL="223838" indent="-223838" algn="l" rtl="0" eaLnBrk="0" fontAlgn="base" hangingPunct="0">
        <a:spcBef>
          <a:spcPct val="20000"/>
        </a:spcBef>
        <a:spcAft>
          <a:spcPct val="0"/>
        </a:spcAft>
        <a:buClr>
          <a:schemeClr val="tx1"/>
        </a:buClr>
        <a:buChar char="›"/>
        <a:defRPr sz="2400">
          <a:solidFill>
            <a:srgbClr val="0B2C7F"/>
          </a:solidFill>
          <a:latin typeface="+mn-lt"/>
          <a:ea typeface="+mn-ea"/>
          <a:cs typeface="+mn-cs"/>
        </a:defRPr>
      </a:lvl1pPr>
      <a:lvl2pPr marL="682625" indent="-225425" algn="l" rtl="0" eaLnBrk="0" fontAlgn="base" hangingPunct="0">
        <a:spcBef>
          <a:spcPct val="20000"/>
        </a:spcBef>
        <a:spcAft>
          <a:spcPct val="0"/>
        </a:spcAft>
        <a:buClr>
          <a:schemeClr val="tx1"/>
        </a:buClr>
        <a:buChar char="–"/>
        <a:defRPr sz="2000">
          <a:solidFill>
            <a:srgbClr val="0B2C7F"/>
          </a:solidFill>
          <a:latin typeface="+mn-lt"/>
          <a:ea typeface="+mn-ea"/>
          <a:cs typeface="ＭＳ Ｐゴシック"/>
        </a:defRPr>
      </a:lvl2pPr>
      <a:lvl3pPr marL="1141413" indent="-227013" algn="l" rtl="0" eaLnBrk="0" fontAlgn="base" hangingPunct="0">
        <a:spcBef>
          <a:spcPct val="20000"/>
        </a:spcBef>
        <a:spcAft>
          <a:spcPct val="0"/>
        </a:spcAft>
        <a:buClr>
          <a:schemeClr val="tx1"/>
        </a:buClr>
        <a:buChar char="–"/>
        <a:defRPr sz="2400">
          <a:solidFill>
            <a:srgbClr val="0B2C7F"/>
          </a:solidFill>
          <a:latin typeface="+mn-lt"/>
          <a:ea typeface="+mn-ea"/>
          <a:cs typeface="ＭＳ Ｐゴシック"/>
        </a:defRPr>
      </a:lvl3pPr>
      <a:lvl4pPr marL="1598613" indent="-227013" algn="l" rtl="0" eaLnBrk="0" fontAlgn="base" hangingPunct="0">
        <a:spcBef>
          <a:spcPct val="20000"/>
        </a:spcBef>
        <a:spcAft>
          <a:spcPct val="0"/>
        </a:spcAft>
        <a:buClr>
          <a:schemeClr val="tx1"/>
        </a:buClr>
        <a:buChar char="–"/>
        <a:defRPr>
          <a:solidFill>
            <a:srgbClr val="0B2C7F"/>
          </a:solidFill>
          <a:latin typeface="+mn-lt"/>
          <a:ea typeface="+mn-ea"/>
          <a:cs typeface="ＭＳ Ｐゴシック"/>
        </a:defRPr>
      </a:lvl4pPr>
      <a:lvl5pPr marL="2055813" indent="-227013" algn="l" rtl="0" eaLnBrk="0" fontAlgn="base" hangingPunct="0">
        <a:spcBef>
          <a:spcPct val="20000"/>
        </a:spcBef>
        <a:spcAft>
          <a:spcPct val="0"/>
        </a:spcAft>
        <a:buClr>
          <a:schemeClr val="tx1"/>
        </a:buClr>
        <a:buChar char="–"/>
        <a:defRPr>
          <a:solidFill>
            <a:srgbClr val="0B2C7F"/>
          </a:solidFill>
          <a:latin typeface="+mn-lt"/>
          <a:ea typeface="+mn-ea"/>
          <a:cs typeface="ＭＳ Ｐゴシック"/>
        </a:defRPr>
      </a:lvl5pPr>
      <a:lvl6pPr marL="2256602" indent="-205146" algn="l" rtl="0" fontAlgn="base">
        <a:spcBef>
          <a:spcPct val="20000"/>
        </a:spcBef>
        <a:spcAft>
          <a:spcPct val="0"/>
        </a:spcAft>
        <a:buClr>
          <a:schemeClr val="tx1"/>
        </a:buClr>
        <a:buChar char="–"/>
        <a:defRPr sz="1400">
          <a:solidFill>
            <a:srgbClr val="0B2C7F"/>
          </a:solidFill>
          <a:latin typeface="+mn-lt"/>
          <a:ea typeface="+mn-ea"/>
        </a:defRPr>
      </a:lvl6pPr>
      <a:lvl7pPr marL="2666893" indent="-205146" algn="l" rtl="0" fontAlgn="base">
        <a:spcBef>
          <a:spcPct val="20000"/>
        </a:spcBef>
        <a:spcAft>
          <a:spcPct val="0"/>
        </a:spcAft>
        <a:buClr>
          <a:schemeClr val="tx1"/>
        </a:buClr>
        <a:buChar char="–"/>
        <a:defRPr sz="1400">
          <a:solidFill>
            <a:srgbClr val="0B2C7F"/>
          </a:solidFill>
          <a:latin typeface="+mn-lt"/>
          <a:ea typeface="+mn-ea"/>
        </a:defRPr>
      </a:lvl7pPr>
      <a:lvl8pPr marL="3077185" indent="-205146" algn="l" rtl="0" fontAlgn="base">
        <a:spcBef>
          <a:spcPct val="20000"/>
        </a:spcBef>
        <a:spcAft>
          <a:spcPct val="0"/>
        </a:spcAft>
        <a:buClr>
          <a:schemeClr val="tx1"/>
        </a:buClr>
        <a:buChar char="–"/>
        <a:defRPr sz="1400">
          <a:solidFill>
            <a:srgbClr val="0B2C7F"/>
          </a:solidFill>
          <a:latin typeface="+mn-lt"/>
          <a:ea typeface="+mn-ea"/>
        </a:defRPr>
      </a:lvl8pPr>
      <a:lvl9pPr marL="3487476" indent="-205146" algn="l" rtl="0" fontAlgn="base">
        <a:spcBef>
          <a:spcPct val="20000"/>
        </a:spcBef>
        <a:spcAft>
          <a:spcPct val="0"/>
        </a:spcAft>
        <a:buClr>
          <a:schemeClr val="tx1"/>
        </a:buClr>
        <a:buChar char="–"/>
        <a:defRPr sz="1400">
          <a:solidFill>
            <a:srgbClr val="0B2C7F"/>
          </a:solidFill>
          <a:latin typeface="+mn-lt"/>
          <a:ea typeface="+mn-ea"/>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Aurigen_03_botto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08700"/>
            <a:ext cx="9145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47688" y="273050"/>
            <a:ext cx="8077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28" name="Picture 8" descr="ThinBar_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250950"/>
            <a:ext cx="91455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Grp="1" noChangeArrowheads="1"/>
          </p:cNvSpPr>
          <p:nvPr>
            <p:ph type="body" idx="1"/>
          </p:nvPr>
        </p:nvSpPr>
        <p:spPr bwMode="auto">
          <a:xfrm>
            <a:off x="547688" y="1447800"/>
            <a:ext cx="806291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19"/>
          <p:cNvSpPr>
            <a:spLocks noChangeArrowheads="1"/>
          </p:cNvSpPr>
          <p:nvPr/>
        </p:nvSpPr>
        <p:spPr bwMode="auto">
          <a:xfrm>
            <a:off x="547688"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fld id="{4AB047F7-F416-4367-81F4-01F6715007AA}" type="slidenum">
              <a:rPr lang="en-US" altLang="en-US" sz="1000" smtClean="0"/>
              <a:pPr>
                <a:defRPr/>
              </a:pPr>
              <a:t>‹#›</a:t>
            </a:fld>
            <a:endParaRPr lang="en-US" altLang="en-US" sz="1000" dirty="0" smtClean="0"/>
          </a:p>
        </p:txBody>
      </p:sp>
    </p:spTree>
    <p:extLst>
      <p:ext uri="{BB962C8B-B14F-4D97-AF65-F5344CB8AC3E}">
        <p14:creationId xmlns:p14="http://schemas.microsoft.com/office/powerpoint/2010/main" val="34712848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ea typeface="ＭＳ Ｐゴシック" pitchFamily="34" charset="-128"/>
        </a:defRPr>
      </a:lvl2pPr>
      <a:lvl3pPr algn="l" rtl="0" eaLnBrk="1" fontAlgn="base" hangingPunct="1">
        <a:spcBef>
          <a:spcPct val="0"/>
        </a:spcBef>
        <a:spcAft>
          <a:spcPct val="0"/>
        </a:spcAft>
        <a:defRPr sz="3000">
          <a:solidFill>
            <a:schemeClr val="tx2"/>
          </a:solidFill>
          <a:latin typeface="Arial" charset="0"/>
          <a:ea typeface="ＭＳ Ｐゴシック" pitchFamily="34" charset="-128"/>
        </a:defRPr>
      </a:lvl3pPr>
      <a:lvl4pPr algn="l" rtl="0" eaLnBrk="1" fontAlgn="base" hangingPunct="1">
        <a:spcBef>
          <a:spcPct val="0"/>
        </a:spcBef>
        <a:spcAft>
          <a:spcPct val="0"/>
        </a:spcAft>
        <a:defRPr sz="3000">
          <a:solidFill>
            <a:schemeClr val="tx2"/>
          </a:solidFill>
          <a:latin typeface="Arial" charset="0"/>
          <a:ea typeface="ＭＳ Ｐゴシック" pitchFamily="34" charset="-128"/>
        </a:defRPr>
      </a:lvl4pPr>
      <a:lvl5pPr algn="l" rtl="0" eaLnBrk="1" fontAlgn="base" hangingPunct="1">
        <a:spcBef>
          <a:spcPct val="0"/>
        </a:spcBef>
        <a:spcAft>
          <a:spcPct val="0"/>
        </a:spcAft>
        <a:defRPr sz="30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30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30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30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3000">
          <a:solidFill>
            <a:schemeClr val="tx2"/>
          </a:solidFill>
          <a:latin typeface="Arial" charset="0"/>
          <a:ea typeface="ＭＳ Ｐゴシック" pitchFamily="34" charset="-128"/>
        </a:defRPr>
      </a:lvl9pPr>
    </p:titleStyle>
    <p:bodyStyle>
      <a:lvl1pPr marL="61913" indent="-61913" algn="l" rtl="0" eaLnBrk="1" fontAlgn="base" hangingPunct="1">
        <a:spcBef>
          <a:spcPct val="50000"/>
        </a:spcBef>
        <a:spcAft>
          <a:spcPct val="0"/>
        </a:spcAft>
        <a:buClr>
          <a:schemeClr val="hlink"/>
        </a:buClr>
        <a:defRPr sz="2400">
          <a:solidFill>
            <a:schemeClr val="hlink"/>
          </a:solidFill>
          <a:latin typeface="+mn-lt"/>
          <a:ea typeface="+mn-ea"/>
          <a:cs typeface="+mn-cs"/>
        </a:defRPr>
      </a:lvl1pPr>
      <a:lvl2pPr marL="342900" indent="-166688" algn="l" rtl="0" eaLnBrk="1" fontAlgn="base" hangingPunct="1">
        <a:spcBef>
          <a:spcPct val="30000"/>
        </a:spcBef>
        <a:spcAft>
          <a:spcPct val="0"/>
        </a:spcAft>
        <a:buSzPct val="80000"/>
        <a:buFont typeface="Wingdings" panose="05000000000000000000" pitchFamily="2" charset="2"/>
        <a:buChar char="§"/>
        <a:defRPr sz="2000">
          <a:solidFill>
            <a:schemeClr val="tx1"/>
          </a:solidFill>
          <a:latin typeface="+mn-lt"/>
          <a:ea typeface="+mn-ea"/>
        </a:defRPr>
      </a:lvl2pPr>
      <a:lvl3pPr marL="571500" indent="-114300" algn="l" rtl="0" eaLnBrk="1" fontAlgn="base" hangingPunct="1">
        <a:spcBef>
          <a:spcPct val="20000"/>
        </a:spcBef>
        <a:spcAft>
          <a:spcPct val="0"/>
        </a:spcAft>
        <a:buClr>
          <a:schemeClr val="tx2"/>
        </a:buClr>
        <a:buChar char="•"/>
        <a:defRPr sz="1600">
          <a:solidFill>
            <a:schemeClr val="tx1"/>
          </a:solidFill>
          <a:latin typeface="+mn-lt"/>
          <a:ea typeface="+mn-ea"/>
        </a:defRPr>
      </a:lvl3pPr>
      <a:lvl4pPr marL="800100" indent="-114300" algn="l" rtl="0" eaLnBrk="1" fontAlgn="base" hangingPunct="1">
        <a:spcBef>
          <a:spcPct val="10000"/>
        </a:spcBef>
        <a:spcAft>
          <a:spcPct val="0"/>
        </a:spcAft>
        <a:buSzPct val="80000"/>
        <a:buFont typeface="Wingdings" panose="05000000000000000000" pitchFamily="2" charset="2"/>
        <a:buChar char="§"/>
        <a:defRPr sz="1400">
          <a:solidFill>
            <a:schemeClr val="tx1"/>
          </a:solidFill>
          <a:latin typeface="+mn-lt"/>
          <a:ea typeface="+mn-ea"/>
        </a:defRPr>
      </a:lvl4pPr>
      <a:lvl5pPr marL="1028700" indent="-114300" algn="l" rtl="0" eaLnBrk="1" fontAlgn="base" hangingPunct="1">
        <a:spcBef>
          <a:spcPct val="0"/>
        </a:spcBef>
        <a:spcAft>
          <a:spcPct val="0"/>
        </a:spcAft>
        <a:buChar char="•"/>
        <a:defRPr sz="1200">
          <a:solidFill>
            <a:schemeClr val="tx1"/>
          </a:solidFill>
          <a:latin typeface="+mn-lt"/>
          <a:ea typeface="+mn-ea"/>
        </a:defRPr>
      </a:lvl5pPr>
      <a:lvl6pPr marL="1485900" indent="-114300" algn="l" rtl="0" eaLnBrk="1" fontAlgn="base" hangingPunct="1">
        <a:spcBef>
          <a:spcPct val="0"/>
        </a:spcBef>
        <a:spcAft>
          <a:spcPct val="0"/>
        </a:spcAft>
        <a:buChar char="•"/>
        <a:defRPr sz="1200">
          <a:solidFill>
            <a:schemeClr val="tx1"/>
          </a:solidFill>
          <a:latin typeface="+mn-lt"/>
          <a:ea typeface="+mn-ea"/>
        </a:defRPr>
      </a:lvl6pPr>
      <a:lvl7pPr marL="1943100" indent="-114300" algn="l" rtl="0" eaLnBrk="1" fontAlgn="base" hangingPunct="1">
        <a:spcBef>
          <a:spcPct val="0"/>
        </a:spcBef>
        <a:spcAft>
          <a:spcPct val="0"/>
        </a:spcAft>
        <a:buChar char="•"/>
        <a:defRPr sz="1200">
          <a:solidFill>
            <a:schemeClr val="tx1"/>
          </a:solidFill>
          <a:latin typeface="+mn-lt"/>
          <a:ea typeface="+mn-ea"/>
        </a:defRPr>
      </a:lvl7pPr>
      <a:lvl8pPr marL="2400300" indent="-114300" algn="l" rtl="0" eaLnBrk="1" fontAlgn="base" hangingPunct="1">
        <a:spcBef>
          <a:spcPct val="0"/>
        </a:spcBef>
        <a:spcAft>
          <a:spcPct val="0"/>
        </a:spcAft>
        <a:buChar char="•"/>
        <a:defRPr sz="1200">
          <a:solidFill>
            <a:schemeClr val="tx1"/>
          </a:solidFill>
          <a:latin typeface="+mn-lt"/>
          <a:ea typeface="+mn-ea"/>
        </a:defRPr>
      </a:lvl8pPr>
      <a:lvl9pPr marL="2857500" indent="-114300" algn="l" rtl="0" eaLnBrk="1" fontAlgn="base" hangingPunct="1">
        <a:spcBef>
          <a:spcPct val="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011FAAE-D453-48D7-ADA5-CF2EAAB10D48}" type="datetimeFigureOut">
              <a:rPr lang="en-US" smtClean="0"/>
              <a:pPr/>
              <a:t>10/16/2015</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39D9357-69F7-478C-A693-F139B78F7909}" type="slidenum">
              <a:rPr lang="en-US" smtClean="0"/>
              <a:pPr/>
              <a:t>‹#›</a:t>
            </a:fld>
            <a:endParaRPr lang="en-US" dirty="0"/>
          </a:p>
        </p:txBody>
      </p:sp>
    </p:spTree>
    <p:extLst>
      <p:ext uri="{BB962C8B-B14F-4D97-AF65-F5344CB8AC3E}">
        <p14:creationId xmlns:p14="http://schemas.microsoft.com/office/powerpoint/2010/main" val="18120348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5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Aurigen_03_botto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08700"/>
            <a:ext cx="9145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47688" y="273050"/>
            <a:ext cx="8077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28" name="Picture 8" descr="ThinBar_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250950"/>
            <a:ext cx="91455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Grp="1" noChangeArrowheads="1"/>
          </p:cNvSpPr>
          <p:nvPr>
            <p:ph type="body" idx="1"/>
          </p:nvPr>
        </p:nvSpPr>
        <p:spPr bwMode="auto">
          <a:xfrm>
            <a:off x="547688" y="1447800"/>
            <a:ext cx="806291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19"/>
          <p:cNvSpPr>
            <a:spLocks noChangeArrowheads="1"/>
          </p:cNvSpPr>
          <p:nvPr/>
        </p:nvSpPr>
        <p:spPr bwMode="auto">
          <a:xfrm>
            <a:off x="547688"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fld id="{4AB047F7-F416-4367-81F4-01F6715007AA}" type="slidenum">
              <a:rPr lang="en-US" altLang="en-US" sz="1000" smtClean="0"/>
              <a:pPr>
                <a:defRPr/>
              </a:pPr>
              <a:t>‹#›</a:t>
            </a:fld>
            <a:endParaRPr lang="en-US" altLang="en-US" sz="1000" dirty="0" smtClean="0"/>
          </a:p>
        </p:txBody>
      </p:sp>
    </p:spTree>
    <p:extLst>
      <p:ext uri="{BB962C8B-B14F-4D97-AF65-F5344CB8AC3E}">
        <p14:creationId xmlns:p14="http://schemas.microsoft.com/office/powerpoint/2010/main" val="40655711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ea typeface="ＭＳ Ｐゴシック" pitchFamily="34" charset="-128"/>
        </a:defRPr>
      </a:lvl2pPr>
      <a:lvl3pPr algn="l" rtl="0" eaLnBrk="1" fontAlgn="base" hangingPunct="1">
        <a:spcBef>
          <a:spcPct val="0"/>
        </a:spcBef>
        <a:spcAft>
          <a:spcPct val="0"/>
        </a:spcAft>
        <a:defRPr sz="3000">
          <a:solidFill>
            <a:schemeClr val="tx2"/>
          </a:solidFill>
          <a:latin typeface="Arial" charset="0"/>
          <a:ea typeface="ＭＳ Ｐゴシック" pitchFamily="34" charset="-128"/>
        </a:defRPr>
      </a:lvl3pPr>
      <a:lvl4pPr algn="l" rtl="0" eaLnBrk="1" fontAlgn="base" hangingPunct="1">
        <a:spcBef>
          <a:spcPct val="0"/>
        </a:spcBef>
        <a:spcAft>
          <a:spcPct val="0"/>
        </a:spcAft>
        <a:defRPr sz="3000">
          <a:solidFill>
            <a:schemeClr val="tx2"/>
          </a:solidFill>
          <a:latin typeface="Arial" charset="0"/>
          <a:ea typeface="ＭＳ Ｐゴシック" pitchFamily="34" charset="-128"/>
        </a:defRPr>
      </a:lvl4pPr>
      <a:lvl5pPr algn="l" rtl="0" eaLnBrk="1" fontAlgn="base" hangingPunct="1">
        <a:spcBef>
          <a:spcPct val="0"/>
        </a:spcBef>
        <a:spcAft>
          <a:spcPct val="0"/>
        </a:spcAft>
        <a:defRPr sz="30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30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30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30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3000">
          <a:solidFill>
            <a:schemeClr val="tx2"/>
          </a:solidFill>
          <a:latin typeface="Arial" charset="0"/>
          <a:ea typeface="ＭＳ Ｐゴシック" pitchFamily="34" charset="-128"/>
        </a:defRPr>
      </a:lvl9pPr>
    </p:titleStyle>
    <p:bodyStyle>
      <a:lvl1pPr marL="61913" indent="-61913" algn="l" rtl="0" eaLnBrk="1" fontAlgn="base" hangingPunct="1">
        <a:spcBef>
          <a:spcPct val="50000"/>
        </a:spcBef>
        <a:spcAft>
          <a:spcPct val="0"/>
        </a:spcAft>
        <a:buClr>
          <a:schemeClr val="hlink"/>
        </a:buClr>
        <a:defRPr sz="2400">
          <a:solidFill>
            <a:schemeClr val="hlink"/>
          </a:solidFill>
          <a:latin typeface="+mn-lt"/>
          <a:ea typeface="+mn-ea"/>
          <a:cs typeface="+mn-cs"/>
        </a:defRPr>
      </a:lvl1pPr>
      <a:lvl2pPr marL="342900" indent="-166688" algn="l" rtl="0" eaLnBrk="1" fontAlgn="base" hangingPunct="1">
        <a:spcBef>
          <a:spcPct val="30000"/>
        </a:spcBef>
        <a:spcAft>
          <a:spcPct val="0"/>
        </a:spcAft>
        <a:buSzPct val="80000"/>
        <a:buFont typeface="Wingdings" panose="05000000000000000000" pitchFamily="2" charset="2"/>
        <a:buChar char="§"/>
        <a:defRPr sz="2000">
          <a:solidFill>
            <a:schemeClr val="tx1"/>
          </a:solidFill>
          <a:latin typeface="+mn-lt"/>
          <a:ea typeface="+mn-ea"/>
        </a:defRPr>
      </a:lvl2pPr>
      <a:lvl3pPr marL="571500" indent="-114300" algn="l" rtl="0" eaLnBrk="1" fontAlgn="base" hangingPunct="1">
        <a:spcBef>
          <a:spcPct val="20000"/>
        </a:spcBef>
        <a:spcAft>
          <a:spcPct val="0"/>
        </a:spcAft>
        <a:buClr>
          <a:schemeClr val="tx2"/>
        </a:buClr>
        <a:buChar char="•"/>
        <a:defRPr sz="1600">
          <a:solidFill>
            <a:schemeClr val="tx1"/>
          </a:solidFill>
          <a:latin typeface="+mn-lt"/>
          <a:ea typeface="+mn-ea"/>
        </a:defRPr>
      </a:lvl3pPr>
      <a:lvl4pPr marL="800100" indent="-114300" algn="l" rtl="0" eaLnBrk="1" fontAlgn="base" hangingPunct="1">
        <a:spcBef>
          <a:spcPct val="10000"/>
        </a:spcBef>
        <a:spcAft>
          <a:spcPct val="0"/>
        </a:spcAft>
        <a:buSzPct val="80000"/>
        <a:buFont typeface="Wingdings" panose="05000000000000000000" pitchFamily="2" charset="2"/>
        <a:buChar char="§"/>
        <a:defRPr sz="1400">
          <a:solidFill>
            <a:schemeClr val="tx1"/>
          </a:solidFill>
          <a:latin typeface="+mn-lt"/>
          <a:ea typeface="+mn-ea"/>
        </a:defRPr>
      </a:lvl4pPr>
      <a:lvl5pPr marL="1028700" indent="-114300" algn="l" rtl="0" eaLnBrk="1" fontAlgn="base" hangingPunct="1">
        <a:spcBef>
          <a:spcPct val="0"/>
        </a:spcBef>
        <a:spcAft>
          <a:spcPct val="0"/>
        </a:spcAft>
        <a:buChar char="•"/>
        <a:defRPr sz="1200">
          <a:solidFill>
            <a:schemeClr val="tx1"/>
          </a:solidFill>
          <a:latin typeface="+mn-lt"/>
          <a:ea typeface="+mn-ea"/>
        </a:defRPr>
      </a:lvl5pPr>
      <a:lvl6pPr marL="1485900" indent="-114300" algn="l" rtl="0" eaLnBrk="1" fontAlgn="base" hangingPunct="1">
        <a:spcBef>
          <a:spcPct val="0"/>
        </a:spcBef>
        <a:spcAft>
          <a:spcPct val="0"/>
        </a:spcAft>
        <a:buChar char="•"/>
        <a:defRPr sz="1200">
          <a:solidFill>
            <a:schemeClr val="tx1"/>
          </a:solidFill>
          <a:latin typeface="+mn-lt"/>
          <a:ea typeface="+mn-ea"/>
        </a:defRPr>
      </a:lvl6pPr>
      <a:lvl7pPr marL="1943100" indent="-114300" algn="l" rtl="0" eaLnBrk="1" fontAlgn="base" hangingPunct="1">
        <a:spcBef>
          <a:spcPct val="0"/>
        </a:spcBef>
        <a:spcAft>
          <a:spcPct val="0"/>
        </a:spcAft>
        <a:buChar char="•"/>
        <a:defRPr sz="1200">
          <a:solidFill>
            <a:schemeClr val="tx1"/>
          </a:solidFill>
          <a:latin typeface="+mn-lt"/>
          <a:ea typeface="+mn-ea"/>
        </a:defRPr>
      </a:lvl7pPr>
      <a:lvl8pPr marL="2400300" indent="-114300" algn="l" rtl="0" eaLnBrk="1" fontAlgn="base" hangingPunct="1">
        <a:spcBef>
          <a:spcPct val="0"/>
        </a:spcBef>
        <a:spcAft>
          <a:spcPct val="0"/>
        </a:spcAft>
        <a:buChar char="•"/>
        <a:defRPr sz="1200">
          <a:solidFill>
            <a:schemeClr val="tx1"/>
          </a:solidFill>
          <a:latin typeface="+mn-lt"/>
          <a:ea typeface="+mn-ea"/>
        </a:defRPr>
      </a:lvl8pPr>
      <a:lvl9pPr marL="2857500" indent="-114300" algn="l" rtl="0" eaLnBrk="1" fontAlgn="base" hangingPunct="1">
        <a:spcBef>
          <a:spcPct val="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Aurigen_03_botto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08700"/>
            <a:ext cx="91455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47688" y="273050"/>
            <a:ext cx="8077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pic>
        <p:nvPicPr>
          <p:cNvPr id="1028" name="Picture 8" descr="ThinBar_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50950"/>
            <a:ext cx="9145588"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Grp="1" noChangeArrowheads="1"/>
          </p:cNvSpPr>
          <p:nvPr>
            <p:ph type="body" idx="1"/>
          </p:nvPr>
        </p:nvSpPr>
        <p:spPr bwMode="auto">
          <a:xfrm>
            <a:off x="547688" y="1447800"/>
            <a:ext cx="806291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19"/>
          <p:cNvSpPr>
            <a:spLocks noChangeArrowheads="1"/>
          </p:cNvSpPr>
          <p:nvPr/>
        </p:nvSpPr>
        <p:spPr bwMode="auto">
          <a:xfrm>
            <a:off x="547688" y="6248400"/>
            <a:ext cx="106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fld id="{4AB047F7-F416-4367-81F4-01F6715007AA}" type="slidenum">
              <a:rPr lang="en-US" altLang="en-US" sz="1000" smtClean="0"/>
              <a:pPr>
                <a:defRPr/>
              </a:pPr>
              <a:t>‹#›</a:t>
            </a:fld>
            <a:endParaRPr lang="en-US" altLang="en-US" sz="1000" dirty="0" smtClean="0"/>
          </a:p>
        </p:txBody>
      </p:sp>
    </p:spTree>
    <p:extLst>
      <p:ext uri="{BB962C8B-B14F-4D97-AF65-F5344CB8AC3E}">
        <p14:creationId xmlns:p14="http://schemas.microsoft.com/office/powerpoint/2010/main" val="25473967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ea typeface="ＭＳ Ｐゴシック" pitchFamily="34" charset="-128"/>
        </a:defRPr>
      </a:lvl2pPr>
      <a:lvl3pPr algn="l" rtl="0" eaLnBrk="1" fontAlgn="base" hangingPunct="1">
        <a:spcBef>
          <a:spcPct val="0"/>
        </a:spcBef>
        <a:spcAft>
          <a:spcPct val="0"/>
        </a:spcAft>
        <a:defRPr sz="3000">
          <a:solidFill>
            <a:schemeClr val="tx2"/>
          </a:solidFill>
          <a:latin typeface="Arial" charset="0"/>
          <a:ea typeface="ＭＳ Ｐゴシック" pitchFamily="34" charset="-128"/>
        </a:defRPr>
      </a:lvl3pPr>
      <a:lvl4pPr algn="l" rtl="0" eaLnBrk="1" fontAlgn="base" hangingPunct="1">
        <a:spcBef>
          <a:spcPct val="0"/>
        </a:spcBef>
        <a:spcAft>
          <a:spcPct val="0"/>
        </a:spcAft>
        <a:defRPr sz="3000">
          <a:solidFill>
            <a:schemeClr val="tx2"/>
          </a:solidFill>
          <a:latin typeface="Arial" charset="0"/>
          <a:ea typeface="ＭＳ Ｐゴシック" pitchFamily="34" charset="-128"/>
        </a:defRPr>
      </a:lvl4pPr>
      <a:lvl5pPr algn="l" rtl="0" eaLnBrk="1" fontAlgn="base" hangingPunct="1">
        <a:spcBef>
          <a:spcPct val="0"/>
        </a:spcBef>
        <a:spcAft>
          <a:spcPct val="0"/>
        </a:spcAft>
        <a:defRPr sz="3000">
          <a:solidFill>
            <a:schemeClr val="tx2"/>
          </a:solidFill>
          <a:latin typeface="Arial" charset="0"/>
          <a:ea typeface="ＭＳ Ｐゴシック" pitchFamily="34" charset="-128"/>
        </a:defRPr>
      </a:lvl5pPr>
      <a:lvl6pPr marL="457200" algn="l" rtl="0" eaLnBrk="1" fontAlgn="base" hangingPunct="1">
        <a:spcBef>
          <a:spcPct val="0"/>
        </a:spcBef>
        <a:spcAft>
          <a:spcPct val="0"/>
        </a:spcAft>
        <a:defRPr sz="3000">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3000">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3000">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3000">
          <a:solidFill>
            <a:schemeClr val="tx2"/>
          </a:solidFill>
          <a:latin typeface="Arial" charset="0"/>
          <a:ea typeface="ＭＳ Ｐゴシック" pitchFamily="34" charset="-128"/>
        </a:defRPr>
      </a:lvl9pPr>
    </p:titleStyle>
    <p:bodyStyle>
      <a:lvl1pPr marL="61913" indent="-61913" algn="l" rtl="0" eaLnBrk="1" fontAlgn="base" hangingPunct="1">
        <a:spcBef>
          <a:spcPct val="50000"/>
        </a:spcBef>
        <a:spcAft>
          <a:spcPct val="0"/>
        </a:spcAft>
        <a:buClr>
          <a:schemeClr val="hlink"/>
        </a:buClr>
        <a:defRPr sz="2400">
          <a:solidFill>
            <a:schemeClr val="hlink"/>
          </a:solidFill>
          <a:latin typeface="+mn-lt"/>
          <a:ea typeface="+mn-ea"/>
          <a:cs typeface="+mn-cs"/>
        </a:defRPr>
      </a:lvl1pPr>
      <a:lvl2pPr marL="342900" indent="-166688" algn="l" rtl="0" eaLnBrk="1" fontAlgn="base" hangingPunct="1">
        <a:spcBef>
          <a:spcPct val="30000"/>
        </a:spcBef>
        <a:spcAft>
          <a:spcPct val="0"/>
        </a:spcAft>
        <a:buSzPct val="80000"/>
        <a:buFont typeface="Wingdings" panose="05000000000000000000" pitchFamily="2" charset="2"/>
        <a:buChar char="§"/>
        <a:defRPr sz="2000">
          <a:solidFill>
            <a:schemeClr val="tx1"/>
          </a:solidFill>
          <a:latin typeface="+mn-lt"/>
          <a:ea typeface="+mn-ea"/>
        </a:defRPr>
      </a:lvl2pPr>
      <a:lvl3pPr marL="571500" indent="-114300" algn="l" rtl="0" eaLnBrk="1" fontAlgn="base" hangingPunct="1">
        <a:spcBef>
          <a:spcPct val="20000"/>
        </a:spcBef>
        <a:spcAft>
          <a:spcPct val="0"/>
        </a:spcAft>
        <a:buClr>
          <a:schemeClr val="tx2"/>
        </a:buClr>
        <a:buChar char="•"/>
        <a:defRPr sz="1600">
          <a:solidFill>
            <a:schemeClr val="tx1"/>
          </a:solidFill>
          <a:latin typeface="+mn-lt"/>
          <a:ea typeface="+mn-ea"/>
        </a:defRPr>
      </a:lvl3pPr>
      <a:lvl4pPr marL="800100" indent="-114300" algn="l" rtl="0" eaLnBrk="1" fontAlgn="base" hangingPunct="1">
        <a:spcBef>
          <a:spcPct val="10000"/>
        </a:spcBef>
        <a:spcAft>
          <a:spcPct val="0"/>
        </a:spcAft>
        <a:buSzPct val="80000"/>
        <a:buFont typeface="Wingdings" panose="05000000000000000000" pitchFamily="2" charset="2"/>
        <a:buChar char="§"/>
        <a:defRPr sz="1400">
          <a:solidFill>
            <a:schemeClr val="tx1"/>
          </a:solidFill>
          <a:latin typeface="+mn-lt"/>
          <a:ea typeface="+mn-ea"/>
        </a:defRPr>
      </a:lvl4pPr>
      <a:lvl5pPr marL="1028700" indent="-114300" algn="l" rtl="0" eaLnBrk="1" fontAlgn="base" hangingPunct="1">
        <a:spcBef>
          <a:spcPct val="0"/>
        </a:spcBef>
        <a:spcAft>
          <a:spcPct val="0"/>
        </a:spcAft>
        <a:buChar char="•"/>
        <a:defRPr sz="1200">
          <a:solidFill>
            <a:schemeClr val="tx1"/>
          </a:solidFill>
          <a:latin typeface="+mn-lt"/>
          <a:ea typeface="+mn-ea"/>
        </a:defRPr>
      </a:lvl5pPr>
      <a:lvl6pPr marL="1485900" indent="-114300" algn="l" rtl="0" eaLnBrk="1" fontAlgn="base" hangingPunct="1">
        <a:spcBef>
          <a:spcPct val="0"/>
        </a:spcBef>
        <a:spcAft>
          <a:spcPct val="0"/>
        </a:spcAft>
        <a:buChar char="•"/>
        <a:defRPr sz="1200">
          <a:solidFill>
            <a:schemeClr val="tx1"/>
          </a:solidFill>
          <a:latin typeface="+mn-lt"/>
          <a:ea typeface="+mn-ea"/>
        </a:defRPr>
      </a:lvl6pPr>
      <a:lvl7pPr marL="1943100" indent="-114300" algn="l" rtl="0" eaLnBrk="1" fontAlgn="base" hangingPunct="1">
        <a:spcBef>
          <a:spcPct val="0"/>
        </a:spcBef>
        <a:spcAft>
          <a:spcPct val="0"/>
        </a:spcAft>
        <a:buChar char="•"/>
        <a:defRPr sz="1200">
          <a:solidFill>
            <a:schemeClr val="tx1"/>
          </a:solidFill>
          <a:latin typeface="+mn-lt"/>
          <a:ea typeface="+mn-ea"/>
        </a:defRPr>
      </a:lvl7pPr>
      <a:lvl8pPr marL="2400300" indent="-114300" algn="l" rtl="0" eaLnBrk="1" fontAlgn="base" hangingPunct="1">
        <a:spcBef>
          <a:spcPct val="0"/>
        </a:spcBef>
        <a:spcAft>
          <a:spcPct val="0"/>
        </a:spcAft>
        <a:buChar char="•"/>
        <a:defRPr sz="1200">
          <a:solidFill>
            <a:schemeClr val="tx1"/>
          </a:solidFill>
          <a:latin typeface="+mn-lt"/>
          <a:ea typeface="+mn-ea"/>
        </a:defRPr>
      </a:lvl8pPr>
      <a:lvl9pPr marL="2857500" indent="-114300" algn="l" rtl="0" eaLnBrk="1" fontAlgn="base" hangingPunct="1">
        <a:spcBef>
          <a:spcPct val="0"/>
        </a:spcBef>
        <a:spcAft>
          <a:spcPct val="0"/>
        </a:spcAft>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4580" name="Rectangle 4"/>
          <p:cNvSpPr>
            <a:spLocks noGrp="1" noChangeArrowheads="1"/>
          </p:cNvSpPr>
          <p:nvPr>
            <p:ph type="dt" sz="half" idx="2"/>
          </p:nvPr>
        </p:nvSpPr>
        <p:spPr bwMode="auto">
          <a:xfrm>
            <a:off x="533400" y="64008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Arial" charset="0"/>
                <a:cs typeface="Arial" charset="0"/>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24581"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Arial" charset="0"/>
                <a:cs typeface="Arial" charset="0"/>
              </a:defRPr>
            </a:lvl1pPr>
          </a:lstStyle>
          <a:p>
            <a:endParaRPr lang="en-CA">
              <a:solidFill>
                <a:prstClr val="black">
                  <a:tint val="75000"/>
                </a:prstClr>
              </a:solidFill>
            </a:endParaRPr>
          </a:p>
        </p:txBody>
      </p:sp>
      <p:sp>
        <p:nvSpPr>
          <p:cNvPr id="24582" name="Rectangle 6"/>
          <p:cNvSpPr>
            <a:spLocks noGrp="1" noChangeArrowheads="1"/>
          </p:cNvSpPr>
          <p:nvPr>
            <p:ph type="sldNum" sz="quarter" idx="4"/>
          </p:nvPr>
        </p:nvSpPr>
        <p:spPr bwMode="auto">
          <a:xfrm>
            <a:off x="6781800" y="6629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latin typeface="Arial" charset="0"/>
                <a:cs typeface="Arial" charset="0"/>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grpSp>
        <p:nvGrpSpPr>
          <p:cNvPr id="1031" name="Group 7"/>
          <p:cNvGrpSpPr>
            <a:grpSpLocks/>
          </p:cNvGrpSpPr>
          <p:nvPr/>
        </p:nvGrpSpPr>
        <p:grpSpPr bwMode="auto">
          <a:xfrm>
            <a:off x="279400" y="152400"/>
            <a:ext cx="8636000" cy="990600"/>
            <a:chOff x="176" y="96"/>
            <a:chExt cx="5472" cy="1008"/>
          </a:xfrm>
        </p:grpSpPr>
        <p:sp>
          <p:nvSpPr>
            <p:cNvPr id="24584" name="Line 8"/>
            <p:cNvSpPr>
              <a:spLocks noChangeShapeType="1"/>
            </p:cNvSpPr>
            <p:nvPr/>
          </p:nvSpPr>
          <p:spPr bwMode="auto">
            <a:xfrm flipH="1">
              <a:off x="288" y="1104"/>
              <a:ext cx="5237" cy="0"/>
            </a:xfrm>
            <a:prstGeom prst="line">
              <a:avLst/>
            </a:prstGeom>
            <a:noFill/>
            <a:ln w="12700">
              <a:solidFill>
                <a:schemeClr val="tx1"/>
              </a:solidFill>
              <a:round/>
              <a:headEnd/>
              <a:tailEnd/>
            </a:ln>
            <a:effectLst/>
          </p:spPr>
          <p:txBody>
            <a:bodyPr/>
            <a:lstStyle/>
            <a:p>
              <a:pPr eaLnBrk="0" hangingPunct="0">
                <a:defRPr/>
              </a:pPr>
              <a:endParaRPr lang="en-US" dirty="0"/>
            </a:p>
          </p:txBody>
        </p:sp>
        <p:sp>
          <p:nvSpPr>
            <p:cNvPr id="24585" name="Rectangle 9"/>
            <p:cNvSpPr>
              <a:spLocks noChangeArrowheads="1"/>
            </p:cNvSpPr>
            <p:nvPr/>
          </p:nvSpPr>
          <p:spPr bwMode="auto">
            <a:xfrm>
              <a:off x="5504" y="96"/>
              <a:ext cx="144" cy="144"/>
            </a:xfrm>
            <a:prstGeom prst="rect">
              <a:avLst/>
            </a:prstGeom>
            <a:solidFill>
              <a:srgbClr val="99CCFF"/>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6" name="Rectangle 10"/>
            <p:cNvSpPr>
              <a:spLocks noChangeArrowheads="1"/>
            </p:cNvSpPr>
            <p:nvPr/>
          </p:nvSpPr>
          <p:spPr bwMode="auto">
            <a:xfrm>
              <a:off x="176" y="96"/>
              <a:ext cx="5326" cy="144"/>
            </a:xfrm>
            <a:prstGeom prst="rect">
              <a:avLst/>
            </a:prstGeom>
            <a:solidFill>
              <a:srgbClr val="666699"/>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7" name="Rectangle 11"/>
            <p:cNvSpPr>
              <a:spLocks noChangeArrowheads="1"/>
            </p:cNvSpPr>
            <p:nvPr/>
          </p:nvSpPr>
          <p:spPr bwMode="auto">
            <a:xfrm>
              <a:off x="176" y="240"/>
              <a:ext cx="5326" cy="89"/>
            </a:xfrm>
            <a:prstGeom prst="rect">
              <a:avLst/>
            </a:prstGeom>
            <a:solidFill>
              <a:srgbClr val="99CCFF"/>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sp>
          <p:nvSpPr>
            <p:cNvPr id="24588" name="Rectangle 12"/>
            <p:cNvSpPr>
              <a:spLocks noChangeArrowheads="1"/>
            </p:cNvSpPr>
            <p:nvPr/>
          </p:nvSpPr>
          <p:spPr bwMode="auto">
            <a:xfrm>
              <a:off x="5504" y="241"/>
              <a:ext cx="144" cy="86"/>
            </a:xfrm>
            <a:prstGeom prst="rect">
              <a:avLst/>
            </a:prstGeom>
            <a:solidFill>
              <a:srgbClr val="666699"/>
            </a:solidFill>
            <a:ln w="12700">
              <a:solidFill>
                <a:schemeClr val="tx1"/>
              </a:solidFill>
              <a:miter lim="800000"/>
              <a:headEnd/>
              <a:tailEnd/>
            </a:ln>
            <a:effectLst/>
          </p:spPr>
          <p:txBody>
            <a:bodyPr wrap="none" anchor="ctr"/>
            <a:lstStyle/>
            <a:p>
              <a:pPr algn="ctr">
                <a:defRPr/>
              </a:pPr>
              <a:endParaRPr lang="en-US" sz="2400" dirty="0">
                <a:solidFill>
                  <a:schemeClr val="tx1"/>
                </a:solidFill>
                <a:latin typeface="Times New Roman" pitchFamily="18" charset="0"/>
              </a:endParaRPr>
            </a:p>
          </p:txBody>
        </p:sp>
      </p:grpSp>
    </p:spTree>
    <p:extLst>
      <p:ext uri="{BB962C8B-B14F-4D97-AF65-F5344CB8AC3E}">
        <p14:creationId xmlns:p14="http://schemas.microsoft.com/office/powerpoint/2010/main" val="283331036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2400">
          <a:solidFill>
            <a:schemeClr val="tx1"/>
          </a:solidFill>
          <a:latin typeface="+mn-lt"/>
          <a:ea typeface="+mn-ea"/>
          <a:cs typeface="+mn-cs"/>
        </a:defRPr>
      </a:lvl1pPr>
      <a:lvl2pPr marL="908050" indent="-436563" algn="l" rtl="0" eaLnBrk="1" fontAlgn="base" hangingPunct="1">
        <a:spcBef>
          <a:spcPct val="20000"/>
        </a:spcBef>
        <a:spcAft>
          <a:spcPct val="0"/>
        </a:spcAft>
        <a:buClr>
          <a:srgbClr val="666699"/>
        </a:buClr>
        <a:buFont typeface="Wingdings" pitchFamily="2" charset="2"/>
        <a:buChar char="n"/>
        <a:defRPr sz="2000">
          <a:solidFill>
            <a:schemeClr val="tx1"/>
          </a:solidFill>
          <a:latin typeface="+mn-lt"/>
        </a:defRPr>
      </a:lvl2pPr>
      <a:lvl3pPr marL="1377950" indent="-468313" algn="l" rtl="0" eaLnBrk="1" fontAlgn="base" hangingPunct="1">
        <a:spcBef>
          <a:spcPct val="20000"/>
        </a:spcBef>
        <a:spcAft>
          <a:spcPct val="0"/>
        </a:spcAft>
        <a:buClr>
          <a:srgbClr val="666699"/>
        </a:buClr>
        <a:buFont typeface="Wingdings" pitchFamily="2" charset="2"/>
        <a:buChar char="o"/>
        <a:defRPr>
          <a:solidFill>
            <a:schemeClr val="tx1"/>
          </a:solidFill>
          <a:latin typeface="+mn-lt"/>
        </a:defRPr>
      </a:lvl3pPr>
      <a:lvl4pPr marL="1827213" indent="-438150" algn="l" rtl="0" eaLnBrk="1" fontAlgn="base" hangingPunct="1">
        <a:spcBef>
          <a:spcPct val="20000"/>
        </a:spcBef>
        <a:spcAft>
          <a:spcPct val="0"/>
        </a:spcAft>
        <a:buClr>
          <a:srgbClr val="666699"/>
        </a:buClr>
        <a:buFont typeface="Wingdings" pitchFamily="2" charset="2"/>
        <a:buChar char="n"/>
        <a:defRPr sz="1600">
          <a:solidFill>
            <a:schemeClr val="tx1"/>
          </a:solidFill>
          <a:latin typeface="+mn-lt"/>
        </a:defRPr>
      </a:lvl4pPr>
      <a:lvl5pPr marL="22971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39427847"/>
      </p:ext>
    </p:extLst>
  </p:cSld>
  <p:clrMap bg1="lt1" tx1="dk1" bg2="lt2" tx2="dk2" accent1="accent1" accent2="accent2" accent3="accent3" accent4="accent4" accent5="accent5" accent6="accent6" hlink="hlink" folHlink="folHlink"/>
  <p:sldLayoutIdLst>
    <p:sldLayoutId id="21474837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60949294"/>
      </p:ext>
    </p:extLst>
  </p:cSld>
  <p:clrMap bg1="lt1" tx1="dk1" bg2="lt2" tx2="dk2" accent1="accent1" accent2="accent2" accent3="accent3" accent4="accent4" accent5="accent5" accent6="accent6" hlink="hlink" folHlink="folHlink"/>
  <p:sldLayoutIdLst>
    <p:sldLayoutId id="21474837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2946397"/>
      </p:ext>
    </p:extLst>
  </p:cSld>
  <p:clrMap bg1="lt1" tx1="dk1" bg2="lt2" tx2="dk2" accent1="accent1" accent2="accent2" accent3="accent3" accent4="accent4" accent5="accent5" accent6="accent6" hlink="hlink" folHlink="folHlink"/>
  <p:sldLayoutIdLst>
    <p:sldLayoutId id="21474837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09311581"/>
      </p:ext>
    </p:extLst>
  </p:cSld>
  <p:clrMap bg1="lt1" tx1="dk1" bg2="lt2" tx2="dk2" accent1="accent1" accent2="accent2" accent3="accent3" accent4="accent4" accent5="accent5" accent6="accent6" hlink="hlink" folHlink="folHlink"/>
  <p:sldLayoutIdLst>
    <p:sldLayoutId id="21474837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7792806"/>
      </p:ext>
    </p:extLst>
  </p:cSld>
  <p:clrMap bg1="lt1" tx1="dk1" bg2="lt2" tx2="dk2" accent1="accent1" accent2="accent2" accent3="accent3" accent4="accent4" accent5="accent5" accent6="accent6" hlink="hlink" folHlink="folHlink"/>
  <p:sldLayoutIdLst>
    <p:sldLayoutId id="21474837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36597144"/>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21965303"/>
      </p:ext>
    </p:extLst>
  </p:cSld>
  <p:clrMap bg1="lt1" tx1="dk1" bg2="lt2" tx2="dk2" accent1="accent1" accent2="accent2" accent3="accent3" accent4="accent4" accent5="accent5" accent6="accent6" hlink="hlink" folHlink="folHlink"/>
  <p:sldLayoutIdLst>
    <p:sldLayoutId id="21474837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40967363"/>
      </p:ext>
    </p:extLst>
  </p:cSld>
  <p:clrMap bg1="lt1" tx1="dk1" bg2="lt2" tx2="dk2" accent1="accent1" accent2="accent2" accent3="accent3" accent4="accent4" accent5="accent5" accent6="accent6" hlink="hlink" folHlink="folHlink"/>
  <p:sldLayoutIdLst>
    <p:sldLayoutId id="21474837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7709284"/>
      </p:ext>
    </p:extLst>
  </p:cSld>
  <p:clrMap bg1="lt1" tx1="dk1" bg2="lt2" tx2="dk2" accent1="accent1" accent2="accent2" accent3="accent3" accent4="accent4" accent5="accent5" accent6="accent6" hlink="hlink" folHlink="folHlink"/>
  <p:sldLayoutIdLst>
    <p:sldLayoutId id="21474838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3144626906"/>
      </p:ext>
    </p:extLst>
  </p:cSld>
  <p:clrMap bg1="lt1" tx1="dk1" bg2="lt2" tx2="dk2" accent1="accent1" accent2="accent2" accent3="accent3" accent4="accent4" accent5="accent5" accent6="accent6" hlink="hlink" folHlink="folHlink"/>
  <p:sldLayoutIdLst>
    <p:sldLayoutId id="2147483802"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3988297465"/>
      </p:ext>
    </p:extLst>
  </p:cSld>
  <p:clrMap bg1="lt1" tx1="dk1" bg2="lt2" tx2="dk2" accent1="accent1" accent2="accent2" accent3="accent3" accent4="accent4" accent5="accent5" accent6="accent6" hlink="hlink" folHlink="folHlink"/>
  <p:sldLayoutIdLst>
    <p:sldLayoutId id="2147483804"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875139380"/>
      </p:ext>
    </p:extLst>
  </p:cSld>
  <p:clrMap bg1="lt1" tx1="dk1" bg2="lt2" tx2="dk2" accent1="accent1" accent2="accent2" accent3="accent3" accent4="accent4" accent5="accent5" accent6="accent6" hlink="hlink" folHlink="folHlink"/>
  <p:sldLayoutIdLst>
    <p:sldLayoutId id="2147483806"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1190341092"/>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716831947"/>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extLst>
      <p:ext uri="{BB962C8B-B14F-4D97-AF65-F5344CB8AC3E}">
        <p14:creationId xmlns:p14="http://schemas.microsoft.com/office/powerpoint/2010/main" val="2259212484"/>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762000" y="1447800"/>
            <a:ext cx="76200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82" name="Rectangle 26"/>
          <p:cNvSpPr>
            <a:spLocks noChangeArrowheads="1"/>
          </p:cNvSpPr>
          <p:nvPr/>
        </p:nvSpPr>
        <p:spPr bwMode="auto">
          <a:xfrm>
            <a:off x="25400" y="-987425"/>
            <a:ext cx="0" cy="276225"/>
          </a:xfrm>
          <a:prstGeom prst="rect">
            <a:avLst/>
          </a:prstGeom>
          <a:noFill/>
          <a:ln w="9525">
            <a:noFill/>
            <a:miter lim="800000"/>
            <a:headEnd/>
            <a:tailEnd/>
          </a:ln>
          <a:effectLst/>
        </p:spPr>
        <p:txBody>
          <a:bodyPr wrap="none" lIns="0" tIns="0" rIns="0" bIns="0">
            <a:spAutoFit/>
          </a:bodyPr>
          <a:lstStyle/>
          <a:p>
            <a:pPr defTabSz="914608" eaLnBrk="0" fontAlgn="base" hangingPunct="0">
              <a:spcBef>
                <a:spcPct val="50000"/>
              </a:spcBef>
              <a:spcAft>
                <a:spcPct val="0"/>
              </a:spcAft>
              <a:defRPr/>
            </a:pPr>
            <a:endParaRPr lang="en-CA" dirty="0">
              <a:solidFill>
                <a:srgbClr val="0B2C7F"/>
              </a:solidFill>
            </a:endParaRPr>
          </a:p>
        </p:txBody>
      </p:sp>
      <p:sp>
        <p:nvSpPr>
          <p:cNvPr id="19484" name="Rectangle 28"/>
          <p:cNvSpPr>
            <a:spLocks noChangeArrowheads="1"/>
          </p:cNvSpPr>
          <p:nvPr/>
        </p:nvSpPr>
        <p:spPr bwMode="auto">
          <a:xfrm>
            <a:off x="-254000" y="-1762125"/>
            <a:ext cx="0" cy="276225"/>
          </a:xfrm>
          <a:prstGeom prst="rect">
            <a:avLst/>
          </a:prstGeom>
          <a:noFill/>
          <a:ln w="9525">
            <a:noFill/>
            <a:miter lim="800000"/>
            <a:headEnd/>
            <a:tailEnd/>
          </a:ln>
          <a:effectLst/>
        </p:spPr>
        <p:txBody>
          <a:bodyPr wrap="none" lIns="0" tIns="0" rIns="0" bIns="0">
            <a:spAutoFit/>
          </a:bodyPr>
          <a:lstStyle/>
          <a:p>
            <a:pPr defTabSz="914608" eaLnBrk="0" fontAlgn="base" hangingPunct="0">
              <a:spcBef>
                <a:spcPct val="50000"/>
              </a:spcBef>
              <a:spcAft>
                <a:spcPct val="0"/>
              </a:spcAft>
              <a:defRPr/>
            </a:pPr>
            <a:endParaRPr lang="en-CA" dirty="0">
              <a:solidFill>
                <a:srgbClr val="0B2C7F"/>
              </a:solidFill>
            </a:endParaRPr>
          </a:p>
        </p:txBody>
      </p:sp>
    </p:spTree>
    <p:extLst>
      <p:ext uri="{BB962C8B-B14F-4D97-AF65-F5344CB8AC3E}">
        <p14:creationId xmlns:p14="http://schemas.microsoft.com/office/powerpoint/2010/main" val="3552780825"/>
      </p:ext>
    </p:extLst>
  </p:cSld>
  <p:clrMap bg1="lt1" tx1="dk1" bg2="lt2" tx2="dk2" accent1="accent1" accent2="accent2" accent3="accent3" accent4="accent4" accent5="accent5" accent6="accent6" hlink="hlink" folHlink="folHlink"/>
  <p:sldLayoutIdLst>
    <p:sldLayoutId id="2147483814" r:id="rId1"/>
  </p:sldLayoutIdLst>
  <p:hf sldNum="0" hdr="0"/>
  <p:txStyles>
    <p:titleStyle>
      <a:lvl1pPr algn="l" rtl="0" eaLnBrk="1" fontAlgn="base" hangingPunct="1">
        <a:spcBef>
          <a:spcPct val="0"/>
        </a:spcBef>
        <a:spcAft>
          <a:spcPct val="0"/>
        </a:spcAft>
        <a:defRPr sz="2000">
          <a:solidFill>
            <a:srgbClr val="F9F9F9"/>
          </a:solidFill>
          <a:latin typeface="+mj-lt"/>
          <a:ea typeface="+mj-ea"/>
          <a:cs typeface="+mj-cs"/>
        </a:defRPr>
      </a:lvl1pPr>
      <a:lvl2pPr algn="l" rtl="0" eaLnBrk="1" fontAlgn="base" hangingPunct="1">
        <a:spcBef>
          <a:spcPct val="0"/>
        </a:spcBef>
        <a:spcAft>
          <a:spcPct val="0"/>
        </a:spcAft>
        <a:defRPr sz="2000">
          <a:solidFill>
            <a:srgbClr val="F9F9F9"/>
          </a:solidFill>
          <a:latin typeface="Arial" charset="0"/>
          <a:ea typeface="ＭＳ Ｐゴシック" charset="-128"/>
          <a:cs typeface="ＭＳ Ｐゴシック" charset="-128"/>
        </a:defRPr>
      </a:lvl2pPr>
      <a:lvl3pPr algn="l" rtl="0" eaLnBrk="1" fontAlgn="base" hangingPunct="1">
        <a:spcBef>
          <a:spcPct val="0"/>
        </a:spcBef>
        <a:spcAft>
          <a:spcPct val="0"/>
        </a:spcAft>
        <a:defRPr sz="2000">
          <a:solidFill>
            <a:srgbClr val="F9F9F9"/>
          </a:solidFill>
          <a:latin typeface="Arial" charset="0"/>
          <a:ea typeface="ＭＳ Ｐゴシック" charset="-128"/>
          <a:cs typeface="ＭＳ Ｐゴシック" charset="-128"/>
        </a:defRPr>
      </a:lvl3pPr>
      <a:lvl4pPr algn="l" rtl="0" eaLnBrk="1" fontAlgn="base" hangingPunct="1">
        <a:spcBef>
          <a:spcPct val="0"/>
        </a:spcBef>
        <a:spcAft>
          <a:spcPct val="0"/>
        </a:spcAft>
        <a:defRPr sz="2000">
          <a:solidFill>
            <a:srgbClr val="F9F9F9"/>
          </a:solidFill>
          <a:latin typeface="Arial" charset="0"/>
          <a:ea typeface="ＭＳ Ｐゴシック" charset="-128"/>
          <a:cs typeface="ＭＳ Ｐゴシック" charset="-128"/>
        </a:defRPr>
      </a:lvl4pPr>
      <a:lvl5pPr algn="l" rtl="0" eaLnBrk="1" fontAlgn="base" hangingPunct="1">
        <a:spcBef>
          <a:spcPct val="0"/>
        </a:spcBef>
        <a:spcAft>
          <a:spcPct val="0"/>
        </a:spcAft>
        <a:defRPr sz="2000">
          <a:solidFill>
            <a:srgbClr val="F9F9F9"/>
          </a:solidFill>
          <a:latin typeface="Arial" charset="0"/>
          <a:ea typeface="ＭＳ Ｐゴシック" charset="-128"/>
          <a:cs typeface="ＭＳ Ｐゴシック" charset="-128"/>
        </a:defRPr>
      </a:lvl5pPr>
      <a:lvl6pPr marL="410291" algn="l" rtl="0" eaLnBrk="1" fontAlgn="base" hangingPunct="1">
        <a:spcBef>
          <a:spcPct val="0"/>
        </a:spcBef>
        <a:spcAft>
          <a:spcPct val="0"/>
        </a:spcAft>
        <a:defRPr sz="1800">
          <a:solidFill>
            <a:srgbClr val="F9F9F9"/>
          </a:solidFill>
          <a:latin typeface="Arial" charset="0"/>
          <a:ea typeface="ＭＳ Ｐゴシック" charset="-128"/>
          <a:cs typeface="ＭＳ Ｐゴシック" charset="-128"/>
        </a:defRPr>
      </a:lvl6pPr>
      <a:lvl7pPr marL="820583" algn="l" rtl="0" eaLnBrk="1" fontAlgn="base" hangingPunct="1">
        <a:spcBef>
          <a:spcPct val="0"/>
        </a:spcBef>
        <a:spcAft>
          <a:spcPct val="0"/>
        </a:spcAft>
        <a:defRPr sz="1800">
          <a:solidFill>
            <a:srgbClr val="F9F9F9"/>
          </a:solidFill>
          <a:latin typeface="Arial" charset="0"/>
          <a:ea typeface="ＭＳ Ｐゴシック" charset="-128"/>
          <a:cs typeface="ＭＳ Ｐゴシック" charset="-128"/>
        </a:defRPr>
      </a:lvl7pPr>
      <a:lvl8pPr marL="1230874" algn="l" rtl="0" eaLnBrk="1" fontAlgn="base" hangingPunct="1">
        <a:spcBef>
          <a:spcPct val="0"/>
        </a:spcBef>
        <a:spcAft>
          <a:spcPct val="0"/>
        </a:spcAft>
        <a:defRPr sz="1800">
          <a:solidFill>
            <a:srgbClr val="F9F9F9"/>
          </a:solidFill>
          <a:latin typeface="Arial" charset="0"/>
          <a:ea typeface="ＭＳ Ｐゴシック" charset="-128"/>
          <a:cs typeface="ＭＳ Ｐゴシック" charset="-128"/>
        </a:defRPr>
      </a:lvl8pPr>
      <a:lvl9pPr marL="1641165" algn="l" rtl="0" eaLnBrk="1" fontAlgn="base" hangingPunct="1">
        <a:spcBef>
          <a:spcPct val="0"/>
        </a:spcBef>
        <a:spcAft>
          <a:spcPct val="0"/>
        </a:spcAft>
        <a:defRPr sz="1800">
          <a:solidFill>
            <a:srgbClr val="F9F9F9"/>
          </a:solidFill>
          <a:latin typeface="Arial" charset="0"/>
          <a:ea typeface="ＭＳ Ｐゴシック" charset="-128"/>
          <a:cs typeface="ＭＳ Ｐゴシック" charset="-128"/>
        </a:defRPr>
      </a:lvl9pPr>
    </p:titleStyle>
    <p:bodyStyle>
      <a:lvl1pPr marL="223838" indent="-223838" algn="l" rtl="0" eaLnBrk="1" fontAlgn="base" hangingPunct="1">
        <a:spcBef>
          <a:spcPct val="20000"/>
        </a:spcBef>
        <a:spcAft>
          <a:spcPct val="0"/>
        </a:spcAft>
        <a:buClr>
          <a:schemeClr val="tx1"/>
        </a:buClr>
        <a:buChar char="›"/>
        <a:defRPr sz="2400">
          <a:solidFill>
            <a:srgbClr val="0B2C7F"/>
          </a:solidFill>
          <a:latin typeface="+mn-lt"/>
          <a:ea typeface="+mn-ea"/>
          <a:cs typeface="+mn-cs"/>
        </a:defRPr>
      </a:lvl1pPr>
      <a:lvl2pPr marL="682625" indent="-225425" algn="l" rtl="0" eaLnBrk="1" fontAlgn="base" hangingPunct="1">
        <a:spcBef>
          <a:spcPct val="20000"/>
        </a:spcBef>
        <a:spcAft>
          <a:spcPct val="0"/>
        </a:spcAft>
        <a:buClr>
          <a:schemeClr val="tx1"/>
        </a:buClr>
        <a:buChar char="–"/>
        <a:defRPr sz="2000">
          <a:solidFill>
            <a:srgbClr val="0B2C7F"/>
          </a:solidFill>
          <a:latin typeface="+mn-lt"/>
          <a:ea typeface="+mn-ea"/>
          <a:cs typeface="ＭＳ Ｐゴシック"/>
        </a:defRPr>
      </a:lvl2pPr>
      <a:lvl3pPr marL="1141413" indent="-227013" algn="l" rtl="0" eaLnBrk="1" fontAlgn="base" hangingPunct="1">
        <a:spcBef>
          <a:spcPct val="20000"/>
        </a:spcBef>
        <a:spcAft>
          <a:spcPct val="0"/>
        </a:spcAft>
        <a:buClr>
          <a:schemeClr val="tx1"/>
        </a:buClr>
        <a:buChar char="–"/>
        <a:defRPr sz="2400">
          <a:solidFill>
            <a:srgbClr val="0B2C7F"/>
          </a:solidFill>
          <a:latin typeface="+mn-lt"/>
          <a:ea typeface="+mn-ea"/>
          <a:cs typeface="ＭＳ Ｐゴシック"/>
        </a:defRPr>
      </a:lvl3pPr>
      <a:lvl4pPr marL="1598613" indent="-227013" algn="l" rtl="0" eaLnBrk="1" fontAlgn="base" hangingPunct="1">
        <a:spcBef>
          <a:spcPct val="20000"/>
        </a:spcBef>
        <a:spcAft>
          <a:spcPct val="0"/>
        </a:spcAft>
        <a:buClr>
          <a:schemeClr val="tx1"/>
        </a:buClr>
        <a:buChar char="–"/>
        <a:defRPr>
          <a:solidFill>
            <a:srgbClr val="0B2C7F"/>
          </a:solidFill>
          <a:latin typeface="+mn-lt"/>
          <a:ea typeface="+mn-ea"/>
          <a:cs typeface="ＭＳ Ｐゴシック"/>
        </a:defRPr>
      </a:lvl4pPr>
      <a:lvl5pPr marL="2055813" indent="-227013" algn="l" rtl="0" eaLnBrk="1" fontAlgn="base" hangingPunct="1">
        <a:spcBef>
          <a:spcPct val="20000"/>
        </a:spcBef>
        <a:spcAft>
          <a:spcPct val="0"/>
        </a:spcAft>
        <a:buClr>
          <a:schemeClr val="tx1"/>
        </a:buClr>
        <a:buChar char="–"/>
        <a:defRPr>
          <a:solidFill>
            <a:srgbClr val="0B2C7F"/>
          </a:solidFill>
          <a:latin typeface="+mn-lt"/>
          <a:ea typeface="+mn-ea"/>
          <a:cs typeface="ＭＳ Ｐゴシック"/>
        </a:defRPr>
      </a:lvl5pPr>
      <a:lvl6pPr marL="2256602" indent="-205146" algn="l" rtl="0" eaLnBrk="1" fontAlgn="base" hangingPunct="1">
        <a:spcBef>
          <a:spcPct val="20000"/>
        </a:spcBef>
        <a:spcAft>
          <a:spcPct val="0"/>
        </a:spcAft>
        <a:buClr>
          <a:schemeClr val="tx1"/>
        </a:buClr>
        <a:buChar char="–"/>
        <a:defRPr sz="1400">
          <a:solidFill>
            <a:srgbClr val="0B2C7F"/>
          </a:solidFill>
          <a:latin typeface="+mn-lt"/>
          <a:ea typeface="+mn-ea"/>
        </a:defRPr>
      </a:lvl6pPr>
      <a:lvl7pPr marL="2666893" indent="-205146" algn="l" rtl="0" eaLnBrk="1" fontAlgn="base" hangingPunct="1">
        <a:spcBef>
          <a:spcPct val="20000"/>
        </a:spcBef>
        <a:spcAft>
          <a:spcPct val="0"/>
        </a:spcAft>
        <a:buClr>
          <a:schemeClr val="tx1"/>
        </a:buClr>
        <a:buChar char="–"/>
        <a:defRPr sz="1400">
          <a:solidFill>
            <a:srgbClr val="0B2C7F"/>
          </a:solidFill>
          <a:latin typeface="+mn-lt"/>
          <a:ea typeface="+mn-ea"/>
        </a:defRPr>
      </a:lvl7pPr>
      <a:lvl8pPr marL="3077185" indent="-205146" algn="l" rtl="0" eaLnBrk="1" fontAlgn="base" hangingPunct="1">
        <a:spcBef>
          <a:spcPct val="20000"/>
        </a:spcBef>
        <a:spcAft>
          <a:spcPct val="0"/>
        </a:spcAft>
        <a:buClr>
          <a:schemeClr val="tx1"/>
        </a:buClr>
        <a:buChar char="–"/>
        <a:defRPr sz="1400">
          <a:solidFill>
            <a:srgbClr val="0B2C7F"/>
          </a:solidFill>
          <a:latin typeface="+mn-lt"/>
          <a:ea typeface="+mn-ea"/>
        </a:defRPr>
      </a:lvl8pPr>
      <a:lvl9pPr marL="3487476" indent="-205146" algn="l" rtl="0" eaLnBrk="1" fontAlgn="base" hangingPunct="1">
        <a:spcBef>
          <a:spcPct val="20000"/>
        </a:spcBef>
        <a:spcAft>
          <a:spcPct val="0"/>
        </a:spcAft>
        <a:buClr>
          <a:schemeClr val="tx1"/>
        </a:buClr>
        <a:buChar char="–"/>
        <a:defRPr sz="1400">
          <a:solidFill>
            <a:srgbClr val="0B2C7F"/>
          </a:solidFill>
          <a:latin typeface="+mn-lt"/>
          <a:ea typeface="+mn-ea"/>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AC9BA-5E8F-4A92-BCF9-81AA2810B09F}" type="datetimeFigureOut">
              <a:rPr lang="en-CA" smtClean="0">
                <a:solidFill>
                  <a:prstClr val="black">
                    <a:tint val="75000"/>
                  </a:prstClr>
                </a:solidFill>
              </a:rPr>
              <a:pPr/>
              <a:t>16/10/2015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FEF3-1CA3-4332-94DC-5624751DB40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52596706"/>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D7289040-01A3-46AD-B8FC-8EB1FFC1A468}" type="datetimeFigureOut">
              <a:rPr lang="en-US" smtClean="0">
                <a:solidFill>
                  <a:srgbClr val="B2C1CA">
                    <a:lumMod val="75000"/>
                  </a:srgbClr>
                </a:solidFill>
              </a:rPr>
              <a:pPr/>
              <a:t>10/16/2015</a:t>
            </a:fld>
            <a:endParaRPr lang="en-US" dirty="0">
              <a:solidFill>
                <a:srgbClr val="B2C1CA">
                  <a:lumMod val="75000"/>
                </a:srgbClr>
              </a:solidFill>
            </a:endParaRPr>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solidFill>
                <a:srgbClr val="B2C1CA">
                  <a:lumMod val="75000"/>
                </a:srgbClr>
              </a:solidFill>
            </a:endParaRPr>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247333C9-974D-46EF-A90C-C487A3817561}" type="slidenum">
              <a:rPr lang="en-US" smtClean="0">
                <a:solidFill>
                  <a:srgbClr val="B2C1CA">
                    <a:lumMod val="75000"/>
                  </a:srgbClr>
                </a:solidFill>
              </a:rPr>
              <a:pPr/>
              <a:t>‹#›</a:t>
            </a:fld>
            <a:endParaRPr lang="en-US" dirty="0">
              <a:solidFill>
                <a:srgbClr val="B2C1CA">
                  <a:lumMod val="75000"/>
                </a:srgbClr>
              </a:solidFill>
            </a:endParaRPr>
          </a:p>
        </p:txBody>
      </p:sp>
      <p:pic>
        <p:nvPicPr>
          <p:cNvPr id="8" name="Picture 2" descr="V:\G-Com\G-Com1.4\Jobs\Powerpoint\04_PPT_Vorlagen_und_Master\37_Neue Marke\Bilder und Linien\Bild_blau_2.wmf"/>
          <p:cNvPicPr>
            <a:picLocks noChangeArrowheads="1"/>
          </p:cNvPicPr>
          <p:nvPr/>
        </p:nvPicPr>
        <p:blipFill>
          <a:blip r:embed="rId3" cstate="print"/>
          <a:srcRect/>
          <a:stretch>
            <a:fillRect/>
          </a:stretch>
        </p:blipFill>
        <p:spPr bwMode="auto">
          <a:xfrm>
            <a:off x="275431" y="1096170"/>
            <a:ext cx="8586000" cy="97200"/>
          </a:xfrm>
          <a:prstGeom prst="rect">
            <a:avLst/>
          </a:prstGeom>
          <a:noFill/>
        </p:spPr>
      </p:pic>
      <p:pic>
        <p:nvPicPr>
          <p:cNvPr id="10" name="Picture 169" descr="Logo_MunichRE_036mm_ZG1800mm_2%_CO"/>
          <p:cNvPicPr>
            <a:picLocks noChangeAspect="1" noChangeArrowheads="1"/>
          </p:cNvPicPr>
          <p:nvPr/>
        </p:nvPicPr>
        <p:blipFill>
          <a:blip r:embed="rId4" cstate="print"/>
          <a:srcRect/>
          <a:stretch>
            <a:fillRect/>
          </a:stretch>
        </p:blipFill>
        <p:spPr bwMode="auto">
          <a:xfrm>
            <a:off x="7563600" y="252000"/>
            <a:ext cx="1404000" cy="383051"/>
          </a:xfrm>
          <a:prstGeom prst="rect">
            <a:avLst/>
          </a:prstGeom>
          <a:noFill/>
        </p:spPr>
      </p:pic>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6.xml"/></Relationships>
</file>

<file path=ppt/slides/_rels/slide1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3" Type="http://schemas.openxmlformats.org/officeDocument/2006/relationships/hyperlink" Target="http://www.google.com/url?url=http://www.123rf.com/clipart-vector/at_risk.html&amp;rct=j&amp;frm=1&amp;q=&amp;esrc=s&amp;sa=U&amp;ved=0CCAQwW4wBWoVChMIw9-T-ajAyAIVBns-Ch0N3QgY&amp;usg=AFQjCNFXVnz2p1ENBSge3IsBrW-QLze9Mw" TargetMode="External"/><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62.jpeg"/></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1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16.xml"/><Relationship Id="rId6" Type="http://schemas.openxmlformats.org/officeDocument/2006/relationships/image" Target="../media/image64.jpeg"/><Relationship Id="rId5" Type="http://schemas.openxmlformats.org/officeDocument/2006/relationships/hyperlink" Target="http://www.google.com/url?url=http://www.presentermedia.com/index.php?target%3Dcloseup%26maincat%3Dclipart%26id%3D5472&amp;rct=j&amp;frm=1&amp;q=&amp;esrc=s&amp;sa=U&amp;ved=0CBoQwW4wAmoVChMIz8-244zCyAIVQnQ-Ch3QDAkX&amp;usg=AFQjCNHy2cKeYj0r64_ZMhoplXd9_3ZGzQ" TargetMode="External"/><Relationship Id="rId4" Type="http://schemas.openxmlformats.org/officeDocument/2006/relationships/image" Target="../media/image63.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3.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4.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5.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3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4.bp.blogspot.com/-J-cAuEY30Pk/UUJ7-V_V13I/AAAAAAAAQzI/4b2CuYjP_Qw/s1600/missing-data.jpg"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37.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31.xml"/><Relationship Id="rId4" Type="http://schemas.openxmlformats.org/officeDocument/2006/relationships/image" Target="../media/image45.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3.xml"/><Relationship Id="rId4" Type="http://schemas.openxmlformats.org/officeDocument/2006/relationships/image" Target="../media/image48.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2437" y="2819400"/>
            <a:ext cx="5414963" cy="1066800"/>
          </a:xfrm>
        </p:spPr>
        <p:txBody>
          <a:bodyPr/>
          <a:lstStyle/>
          <a:p>
            <a:r>
              <a:rPr lang="en-CA" sz="3200" dirty="0" smtClean="0"/>
              <a:t>RAPA </a:t>
            </a:r>
            <a:br>
              <a:rPr lang="en-CA" sz="3200" dirty="0" smtClean="0"/>
            </a:br>
            <a:r>
              <a:rPr lang="en-CA" sz="3200" dirty="0" smtClean="0"/>
              <a:t>2015 Fall Meeting</a:t>
            </a:r>
            <a:endParaRPr lang="en-US" dirty="0"/>
          </a:p>
        </p:txBody>
      </p:sp>
      <p:sp>
        <p:nvSpPr>
          <p:cNvPr id="3" name="Text Placeholder 2"/>
          <p:cNvSpPr>
            <a:spLocks noGrp="1"/>
          </p:cNvSpPr>
          <p:nvPr>
            <p:ph type="body" idx="1"/>
          </p:nvPr>
        </p:nvSpPr>
        <p:spPr>
          <a:xfrm>
            <a:off x="471488" y="4114800"/>
            <a:ext cx="4557712" cy="990600"/>
          </a:xfrm>
        </p:spPr>
        <p:txBody>
          <a:bodyPr>
            <a:normAutofit/>
          </a:bodyPr>
          <a:lstStyle/>
          <a:p>
            <a:pPr marL="0" indent="0">
              <a:lnSpc>
                <a:spcPct val="80000"/>
              </a:lnSpc>
              <a:spcBef>
                <a:spcPts val="600"/>
              </a:spcBef>
              <a:buNone/>
            </a:pPr>
            <a:r>
              <a:rPr lang="en-CA" sz="2600" i="1" dirty="0" smtClean="0"/>
              <a:t>October 19</a:t>
            </a:r>
            <a:r>
              <a:rPr lang="en-CA" sz="2600" i="1" dirty="0" smtClean="0">
                <a:solidFill>
                  <a:schemeClr val="tx1"/>
                </a:solidFill>
              </a:rPr>
              <a:t>, 2015</a:t>
            </a:r>
            <a:endParaRPr lang="en-CA" sz="2600" i="1" dirty="0">
              <a:solidFill>
                <a:schemeClr val="tx1"/>
              </a:solidFill>
            </a:endParaRPr>
          </a:p>
          <a:p>
            <a:endParaRPr lang="en-US" sz="2600" i="1" dirty="0" smtClean="0"/>
          </a:p>
        </p:txBody>
      </p:sp>
      <p:pic>
        <p:nvPicPr>
          <p:cNvPr id="1026" name="Picture 2" descr="C:\Users\thomas.hartlett\Desktop\RA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525" y="1895475"/>
            <a:ext cx="19716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2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sp>
        <p:nvSpPr>
          <p:cNvPr id="7" name="Title 1"/>
          <p:cNvSpPr txBox="1">
            <a:spLocks/>
          </p:cNvSpPr>
          <p:nvPr/>
        </p:nvSpPr>
        <p:spPr>
          <a:xfrm>
            <a:off x="381000" y="685800"/>
            <a:ext cx="8291512" cy="5638501"/>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2800" b="1" u="sng" dirty="0" smtClean="0"/>
              <a:t>Presenters:</a:t>
            </a:r>
          </a:p>
          <a:p>
            <a:pPr>
              <a:buFont typeface="Arial" pitchFamily="34" charset="0"/>
              <a:buChar char="•"/>
              <a:defRPr/>
            </a:pPr>
            <a:endParaRPr lang="en-US" sz="2800" b="1" dirty="0"/>
          </a:p>
          <a:p>
            <a:pPr>
              <a:buFont typeface="Arial" pitchFamily="34" charset="0"/>
              <a:buChar char="•"/>
              <a:defRPr/>
            </a:pPr>
            <a:r>
              <a:rPr lang="en-US" sz="2800" b="1" dirty="0" err="1" smtClean="0"/>
              <a:t>Genevra</a:t>
            </a:r>
            <a:r>
              <a:rPr lang="en-US" sz="2800" b="1" dirty="0" smtClean="0"/>
              <a:t> </a:t>
            </a:r>
            <a:r>
              <a:rPr lang="en-US" sz="2800" b="1" dirty="0" err="1"/>
              <a:t>Pflaum</a:t>
            </a:r>
            <a:r>
              <a:rPr lang="en-US" sz="2800" dirty="0"/>
              <a:t>, AVP, Client Data at Hannover </a:t>
            </a:r>
            <a:r>
              <a:rPr lang="en-US" sz="2800" dirty="0" smtClean="0"/>
              <a:t>Re</a:t>
            </a:r>
            <a:endParaRPr lang="en-US" sz="2800" dirty="0"/>
          </a:p>
          <a:p>
            <a:pPr lvl="1">
              <a:buFont typeface="Wingdings" panose="05000000000000000000" pitchFamily="2" charset="2"/>
              <a:buChar char="§"/>
              <a:defRPr/>
            </a:pPr>
            <a:r>
              <a:rPr lang="en-US" sz="2400" dirty="0"/>
              <a:t> Overview and general impacts of poor quality and high quality data across an organization</a:t>
            </a:r>
          </a:p>
          <a:p>
            <a:pPr lvl="1">
              <a:defRPr/>
            </a:pPr>
            <a:endParaRPr lang="en-US" sz="2400" dirty="0"/>
          </a:p>
          <a:p>
            <a:pPr>
              <a:buFont typeface="Arial" pitchFamily="34" charset="0"/>
              <a:buChar char="•"/>
              <a:defRPr/>
            </a:pPr>
            <a:r>
              <a:rPr lang="en-US" sz="2800" b="1" dirty="0"/>
              <a:t>Evelyn </a:t>
            </a:r>
            <a:r>
              <a:rPr lang="en-US" sz="2800" b="1" dirty="0" err="1"/>
              <a:t>Bradanovich</a:t>
            </a:r>
            <a:r>
              <a:rPr lang="en-US" sz="2800" dirty="0"/>
              <a:t>, AVP, Operations at Pacific Services Canada Limited</a:t>
            </a:r>
          </a:p>
          <a:p>
            <a:pPr lvl="1">
              <a:buFont typeface="Wingdings" panose="05000000000000000000" pitchFamily="2" charset="2"/>
              <a:buChar char="§"/>
              <a:defRPr/>
            </a:pPr>
            <a:r>
              <a:rPr lang="en-US" sz="2400" dirty="0"/>
              <a:t> The challenges and impacts of late reported business</a:t>
            </a:r>
          </a:p>
          <a:p>
            <a:pPr lvl="1">
              <a:defRPr/>
            </a:pPr>
            <a:endParaRPr lang="en-US" sz="2400" dirty="0"/>
          </a:p>
          <a:p>
            <a:pPr>
              <a:buFont typeface="Arial" pitchFamily="34" charset="0"/>
              <a:buChar char="•"/>
              <a:defRPr/>
            </a:pPr>
            <a:r>
              <a:rPr lang="en-US" sz="2800" b="1" dirty="0"/>
              <a:t>Lisa </a:t>
            </a:r>
            <a:r>
              <a:rPr lang="en-US" sz="2800" b="1" dirty="0" err="1"/>
              <a:t>Sher</a:t>
            </a:r>
            <a:r>
              <a:rPr lang="en-US" sz="2800" dirty="0"/>
              <a:t>, </a:t>
            </a:r>
            <a:r>
              <a:rPr lang="en-US" sz="2900" dirty="0"/>
              <a:t>Manager, Data Load at SCOR Global Life Americas</a:t>
            </a:r>
          </a:p>
          <a:p>
            <a:pPr lvl="1">
              <a:buFont typeface="Wingdings" panose="05000000000000000000" pitchFamily="2" charset="2"/>
              <a:buChar char="§"/>
              <a:defRPr/>
            </a:pPr>
            <a:r>
              <a:rPr lang="en-US" sz="2400" dirty="0"/>
              <a:t>Impact of missing key fields</a:t>
            </a:r>
          </a:p>
          <a:p>
            <a:pPr lvl="1">
              <a:defRPr/>
            </a:pPr>
            <a:endParaRPr lang="en-US" sz="2400" dirty="0"/>
          </a:p>
          <a:p>
            <a:pPr>
              <a:buFont typeface="Arial" pitchFamily="34" charset="0"/>
              <a:buChar char="•"/>
              <a:defRPr/>
            </a:pPr>
            <a:r>
              <a:rPr lang="en-US" sz="2800" b="1" dirty="0"/>
              <a:t>Ellen Fedorowicz</a:t>
            </a:r>
            <a:r>
              <a:rPr lang="en-US" sz="2800" dirty="0"/>
              <a:t>, Reinsurance Manager at Jackson National Life Insurance Company</a:t>
            </a:r>
          </a:p>
          <a:p>
            <a:pPr lvl="1">
              <a:buFont typeface="Wingdings" panose="05000000000000000000" pitchFamily="2" charset="2"/>
              <a:buChar char="§"/>
              <a:defRPr/>
            </a:pPr>
            <a:r>
              <a:rPr lang="en-US" sz="2400" dirty="0"/>
              <a:t>CONVERSIONS!</a:t>
            </a:r>
            <a:endParaRPr lang="en-CA" sz="2000" dirty="0"/>
          </a:p>
          <a:p>
            <a:endParaRPr lang="en-CA" sz="3200" dirty="0" smtClean="0">
              <a:latin typeface="Arial" charset="0"/>
              <a:cs typeface="Arial" charset="0"/>
            </a:endParaRPr>
          </a:p>
        </p:txBody>
      </p:sp>
    </p:spTree>
    <p:extLst>
      <p:ext uri="{BB962C8B-B14F-4D97-AF65-F5344CB8AC3E}">
        <p14:creationId xmlns:p14="http://schemas.microsoft.com/office/powerpoint/2010/main" val="2504973295"/>
      </p:ext>
    </p:extLst>
  </p:cSld>
  <p:clrMapOvr>
    <a:masterClrMapping/>
  </p:clrMapOvr>
  <p:transition spd="slow">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924170"/>
            <a:ext cx="2095500" cy="666750"/>
          </a:xfrm>
          <a:prstGeom prst="rect">
            <a:avLst/>
          </a:prstGeom>
        </p:spPr>
      </p:pic>
      <p:sp>
        <p:nvSpPr>
          <p:cNvPr id="8" name="Text Placeholder 2"/>
          <p:cNvSpPr txBox="1">
            <a:spLocks/>
          </p:cNvSpPr>
          <p:nvPr/>
        </p:nvSpPr>
        <p:spPr>
          <a:xfrm>
            <a:off x="0" y="5649590"/>
            <a:ext cx="9144000" cy="70008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1143000"/>
            <a:ext cx="8229600" cy="1066800"/>
          </a:xfrm>
        </p:spPr>
        <p:txBody>
          <a:bodyPr/>
          <a:lstStyle/>
          <a:p>
            <a:pPr algn="ctr"/>
            <a:r>
              <a:rPr lang="en-US" dirty="0" smtClean="0"/>
              <a:t>Lunch</a:t>
            </a:r>
            <a:endParaRPr lang="en-US" dirty="0"/>
          </a:p>
        </p:txBody>
      </p:sp>
      <p:sp>
        <p:nvSpPr>
          <p:cNvPr id="3" name="TextBox 2"/>
          <p:cNvSpPr txBox="1"/>
          <p:nvPr/>
        </p:nvSpPr>
        <p:spPr>
          <a:xfrm>
            <a:off x="3886200" y="2772407"/>
            <a:ext cx="3352800" cy="381000"/>
          </a:xfrm>
          <a:prstGeom prst="rect">
            <a:avLst/>
          </a:prstGeom>
          <a:noFill/>
        </p:spPr>
        <p:txBody>
          <a:bodyPr wrap="square" rtlCol="0">
            <a:spAutoFit/>
          </a:bodyPr>
          <a:lstStyle/>
          <a:p>
            <a:r>
              <a:rPr lang="en-US" dirty="0" smtClean="0">
                <a:latin typeface="+mj-lt"/>
              </a:rPr>
              <a:t>Sponsored by</a:t>
            </a:r>
            <a:endParaRPr lang="en-US" dirty="0">
              <a:latin typeface="+mj-lt"/>
            </a:endParaRPr>
          </a:p>
        </p:txBody>
      </p:sp>
    </p:spTree>
    <p:extLst>
      <p:ext uri="{BB962C8B-B14F-4D97-AF65-F5344CB8AC3E}">
        <p14:creationId xmlns:p14="http://schemas.microsoft.com/office/powerpoint/2010/main" val="3051442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 y="4953000"/>
            <a:ext cx="9144000" cy="892552"/>
          </a:xfrm>
          <a:prstGeom prst="rect">
            <a:avLst/>
          </a:prstGeom>
          <a:noFill/>
        </p:spPr>
        <p:txBody>
          <a:bodyPr wrap="square" rtlCol="0">
            <a:spAutoFit/>
          </a:bodyPr>
          <a:lstStyle/>
          <a:p>
            <a:pPr algn="ctr"/>
            <a:r>
              <a:rPr lang="en-US" sz="3200" dirty="0" smtClean="0">
                <a:solidFill>
                  <a:schemeClr val="accent2">
                    <a:lumMod val="75000"/>
                  </a:schemeClr>
                </a:solidFill>
                <a:latin typeface="Arial" panose="020B0604020202020204" pitchFamily="34" charset="0"/>
                <a:cs typeface="Arial" panose="020B0604020202020204" pitchFamily="34" charset="0"/>
              </a:rPr>
              <a:t>Nominating Committee</a:t>
            </a:r>
            <a:endParaRPr lang="en-US" sz="3200" dirty="0">
              <a:solidFill>
                <a:schemeClr val="accent2">
                  <a:lumMod val="75000"/>
                </a:schemeClr>
              </a:solidFill>
              <a:latin typeface="Arial" panose="020B0604020202020204" pitchFamily="34" charset="0"/>
              <a:cs typeface="Arial" panose="020B0604020202020204" pitchFamily="34" charset="0"/>
            </a:endParaRPr>
          </a:p>
          <a:p>
            <a:pPr algn="ctr"/>
            <a:r>
              <a:rPr lang="en-US" sz="2000" dirty="0" smtClean="0">
                <a:solidFill>
                  <a:schemeClr val="accent2">
                    <a:lumMod val="75000"/>
                  </a:schemeClr>
                </a:solidFill>
                <a:latin typeface="Arial" panose="020B0604020202020204" pitchFamily="34" charset="0"/>
                <a:cs typeface="Arial" panose="020B0604020202020204" pitchFamily="34" charset="0"/>
              </a:rPr>
              <a:t>Directed by Shaun Downey</a:t>
            </a:r>
            <a:endParaRPr lang="en-US" sz="2000" dirty="0">
              <a:solidFill>
                <a:schemeClr val="accent2">
                  <a:lumMod val="75000"/>
                </a:schemeClr>
              </a:solidFill>
              <a:latin typeface="Arial" panose="020B0604020202020204" pitchFamily="34" charset="0"/>
              <a:cs typeface="Arial" panose="020B0604020202020204" pitchFamily="34" charset="0"/>
            </a:endParaRPr>
          </a:p>
        </p:txBody>
      </p:sp>
      <p:sp>
        <p:nvSpPr>
          <p:cNvPr id="8" name="Text Placeholder 2"/>
          <p:cNvSpPr txBox="1">
            <a:spLocks/>
          </p:cNvSpPr>
          <p:nvPr/>
        </p:nvSpPr>
        <p:spPr>
          <a:xfrm>
            <a:off x="0" y="5649590"/>
            <a:ext cx="9144000" cy="70008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685800"/>
            <a:ext cx="9144000" cy="1938992"/>
          </a:xfrm>
          <a:prstGeom prst="rect">
            <a:avLst/>
          </a:prstGeom>
          <a:noFill/>
        </p:spPr>
        <p:txBody>
          <a:bodyPr wrap="square" rtlCol="0">
            <a:spAutoFit/>
          </a:bodyPr>
          <a:lstStyle/>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Reinsurance Administration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Professionals Association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(RAPA)</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pic>
        <p:nvPicPr>
          <p:cNvPr id="7" name="Picture 6"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294" y="2819400"/>
            <a:ext cx="2157412" cy="1905000"/>
          </a:xfrm>
          <a:prstGeom prst="rect">
            <a:avLst/>
          </a:prstGeom>
          <a:noFill/>
        </p:spPr>
      </p:pic>
    </p:spTree>
    <p:extLst>
      <p:ext uri="{BB962C8B-B14F-4D97-AF65-F5344CB8AC3E}">
        <p14:creationId xmlns:p14="http://schemas.microsoft.com/office/powerpoint/2010/main" val="26857433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2" y="457200"/>
            <a:ext cx="8229600" cy="762000"/>
          </a:xfrm>
        </p:spPr>
        <p:txBody>
          <a:bodyPr>
            <a:normAutofit/>
          </a:bodyPr>
          <a:lstStyle/>
          <a:p>
            <a:r>
              <a:rPr lang="en-US" dirty="0" smtClean="0">
                <a:latin typeface="Arial" pitchFamily="34" charset="0"/>
                <a:cs typeface="Arial" pitchFamily="34" charset="0"/>
              </a:rPr>
              <a:t>Thanks</a:t>
            </a:r>
            <a:endParaRPr lang="en-US" dirty="0">
              <a:latin typeface="Arial" pitchFamily="34" charset="0"/>
              <a:cs typeface="Arial" pitchFamily="34" charset="0"/>
            </a:endParaRPr>
          </a:p>
        </p:txBody>
      </p:sp>
      <p:sp>
        <p:nvSpPr>
          <p:cNvPr id="3" name="Content Placeholder 2"/>
          <p:cNvSpPr>
            <a:spLocks noGrp="1"/>
          </p:cNvSpPr>
          <p:nvPr>
            <p:ph idx="1"/>
          </p:nvPr>
        </p:nvSpPr>
        <p:spPr>
          <a:xfrm>
            <a:off x="431482" y="1527643"/>
            <a:ext cx="8229600" cy="4796658"/>
          </a:xfrm>
        </p:spPr>
        <p:txBody>
          <a:bodyPr>
            <a:normAutofit/>
          </a:bodyPr>
          <a:lstStyle/>
          <a:p>
            <a:pPr>
              <a:buClrTx/>
            </a:pPr>
            <a:r>
              <a:rPr lang="en-US" dirty="0" smtClean="0">
                <a:latin typeface="Arial" panose="020B0604020202020204" pitchFamily="34" charset="0"/>
                <a:cs typeface="Arial" panose="020B0604020202020204" pitchFamily="34" charset="0"/>
              </a:rPr>
              <a:t>Tom </a:t>
            </a:r>
            <a:r>
              <a:rPr lang="en-US" dirty="0" err="1" smtClean="0">
                <a:latin typeface="Arial" panose="020B0604020202020204" pitchFamily="34" charset="0"/>
                <a:cs typeface="Arial" panose="020B0604020202020204" pitchFamily="34" charset="0"/>
              </a:rPr>
              <a:t>Hartlett</a:t>
            </a:r>
            <a:endParaRPr lang="en-US" dirty="0" smtClean="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Kim </a:t>
            </a:r>
            <a:r>
              <a:rPr lang="en-US" dirty="0" err="1" smtClean="0">
                <a:latin typeface="Arial" panose="020B0604020202020204" pitchFamily="34" charset="0"/>
                <a:cs typeface="Arial" panose="020B0604020202020204" pitchFamily="34" charset="0"/>
              </a:rPr>
              <a:t>Langstaff</a:t>
            </a:r>
            <a:endParaRPr lang="en-US" dirty="0" smtClean="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Susan Whitehead</a:t>
            </a:r>
          </a:p>
          <a:p>
            <a:pPr>
              <a:buClrTx/>
            </a:pPr>
            <a:endParaRPr lang="en-US" dirty="0">
              <a:latin typeface="Arial" panose="020B0604020202020204" pitchFamily="34" charset="0"/>
              <a:cs typeface="Arial" panose="020B0604020202020204" pitchFamily="34" charset="0"/>
            </a:endParaRPr>
          </a:p>
          <a:p>
            <a:pPr>
              <a:buClrTx/>
            </a:pPr>
            <a:r>
              <a:rPr lang="en-US" dirty="0" smtClean="0">
                <a:solidFill>
                  <a:schemeClr val="tx1"/>
                </a:solidFill>
                <a:latin typeface="Arial" panose="020B0604020202020204" pitchFamily="34" charset="0"/>
                <a:cs typeface="Arial" panose="020B0604020202020204" pitchFamily="34" charset="0"/>
              </a:rPr>
              <a:t>Stephanie Williams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42571330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1B7775"/>
                </a:solidFill>
                <a:latin typeface="Arial" pitchFamily="34" charset="0"/>
                <a:cs typeface="Arial" pitchFamily="34" charset="0"/>
              </a:rPr>
              <a:t>Nominating Committee</a:t>
            </a:r>
            <a:endParaRPr lang="en-US" sz="4800" dirty="0">
              <a:solidFill>
                <a:srgbClr val="1B7775"/>
              </a:solidFill>
              <a:latin typeface="Arial" pitchFamily="34" charset="0"/>
              <a:cs typeface="Arial" pitchFamily="34" charset="0"/>
            </a:endParaRPr>
          </a:p>
        </p:txBody>
      </p:sp>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sp>
        <p:nvSpPr>
          <p:cNvPr id="8" name="Text Placeholder 2"/>
          <p:cNvSpPr txBox="1">
            <a:spLocks/>
          </p:cNvSpPr>
          <p:nvPr/>
        </p:nvSpPr>
        <p:spPr>
          <a:xfrm>
            <a:off x="381000" y="2133600"/>
            <a:ext cx="7772400" cy="40386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Tx/>
              <a:buChar char="-"/>
            </a:pPr>
            <a:r>
              <a:rPr lang="en-US" sz="4000" dirty="0" smtClean="0">
                <a:latin typeface="Arial" panose="020B0604020202020204" pitchFamily="34" charset="0"/>
                <a:cs typeface="Arial" panose="020B0604020202020204" pitchFamily="34" charset="0"/>
              </a:rPr>
              <a:t>Stephen Cooley</a:t>
            </a:r>
          </a:p>
          <a:p>
            <a:pPr>
              <a:buFontTx/>
              <a:buChar char="-"/>
            </a:pPr>
            <a:endParaRPr lang="en-US" sz="4000" dirty="0" smtClean="0">
              <a:latin typeface="Arial" panose="020B0604020202020204" pitchFamily="34" charset="0"/>
              <a:cs typeface="Arial" panose="020B0604020202020204" pitchFamily="34" charset="0"/>
            </a:endParaRPr>
          </a:p>
          <a:p>
            <a:pPr>
              <a:buFontTx/>
              <a:buChar char="-"/>
            </a:pPr>
            <a:r>
              <a:rPr lang="en-US" sz="4000" dirty="0" smtClean="0">
                <a:latin typeface="Arial" panose="020B0604020202020204" pitchFamily="34" charset="0"/>
                <a:cs typeface="Arial" panose="020B0604020202020204" pitchFamily="34" charset="0"/>
              </a:rPr>
              <a:t>Brian Smith</a:t>
            </a:r>
          </a:p>
          <a:p>
            <a:pPr>
              <a:buFontTx/>
              <a:buChar char="-"/>
            </a:pPr>
            <a:endParaRPr lang="en-US" sz="4000" dirty="0" smtClean="0">
              <a:latin typeface="Arial" panose="020B0604020202020204" pitchFamily="34" charset="0"/>
              <a:cs typeface="Arial" panose="020B0604020202020204" pitchFamily="34" charset="0"/>
            </a:endParaRPr>
          </a:p>
          <a:p>
            <a:pPr>
              <a:buFontTx/>
              <a:buChar char="-"/>
            </a:pPr>
            <a:r>
              <a:rPr lang="en-US" sz="4000" dirty="0" smtClean="0">
                <a:latin typeface="Arial" panose="020B0604020202020204" pitchFamily="34" charset="0"/>
                <a:cs typeface="Arial" panose="020B0604020202020204" pitchFamily="34" charset="0"/>
              </a:rPr>
              <a:t>Shaun Downey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0793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2" y="457200"/>
            <a:ext cx="8229600" cy="762000"/>
          </a:xfrm>
        </p:spPr>
        <p:txBody>
          <a:bodyPr>
            <a:normAutofit/>
          </a:bodyPr>
          <a:lstStyle/>
          <a:p>
            <a:r>
              <a:rPr lang="en-US" dirty="0" smtClean="0">
                <a:latin typeface="Arial" pitchFamily="34" charset="0"/>
                <a:cs typeface="Arial" pitchFamily="34" charset="0"/>
              </a:rPr>
              <a:t>Nominations</a:t>
            </a:r>
            <a:endParaRPr lang="en-US" dirty="0">
              <a:latin typeface="Arial" pitchFamily="34" charset="0"/>
              <a:cs typeface="Arial" pitchFamily="34" charset="0"/>
            </a:endParaRPr>
          </a:p>
        </p:txBody>
      </p:sp>
      <p:sp>
        <p:nvSpPr>
          <p:cNvPr id="3" name="Content Placeholder 2"/>
          <p:cNvSpPr>
            <a:spLocks noGrp="1"/>
          </p:cNvSpPr>
          <p:nvPr>
            <p:ph idx="1"/>
          </p:nvPr>
        </p:nvSpPr>
        <p:spPr>
          <a:xfrm>
            <a:off x="431482" y="1527643"/>
            <a:ext cx="8229600" cy="4796658"/>
          </a:xfrm>
        </p:spPr>
        <p:txBody>
          <a:bodyPr>
            <a:normAutofit/>
          </a:bodyPr>
          <a:lstStyle/>
          <a:p>
            <a:pPr>
              <a:buClrTx/>
            </a:pPr>
            <a:r>
              <a:rPr lang="en-US" dirty="0" smtClean="0">
                <a:latin typeface="Arial" panose="020B0604020202020204" pitchFamily="34" charset="0"/>
                <a:cs typeface="Arial" panose="020B0604020202020204" pitchFamily="34" charset="0"/>
              </a:rPr>
              <a:t>Chair – Greg </a:t>
            </a:r>
            <a:r>
              <a:rPr lang="en-US" dirty="0" err="1" smtClean="0">
                <a:latin typeface="Arial" panose="020B0604020202020204" pitchFamily="34" charset="0"/>
                <a:cs typeface="Arial" panose="020B0604020202020204" pitchFamily="34" charset="0"/>
              </a:rPr>
              <a:t>LaRochelle</a:t>
            </a:r>
            <a:endParaRPr lang="en-US" dirty="0" smtClean="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Vice Chair – Eddie Martinez</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Secretary – </a:t>
            </a:r>
            <a:r>
              <a:rPr lang="en-US" dirty="0" err="1" smtClean="0">
                <a:latin typeface="Arial" panose="020B0604020202020204" pitchFamily="34" charset="0"/>
                <a:cs typeface="Arial" panose="020B0604020202020204" pitchFamily="34" charset="0"/>
              </a:rPr>
              <a:t>Genevra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Pflaum</a:t>
            </a:r>
            <a:endParaRPr lang="en-US" dirty="0" smtClean="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Treasurer – Garfield McIntyre</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Past Chair – vacant</a:t>
            </a: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42344130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Roundtable Discussion:</a:t>
            </a:r>
            <a:br>
              <a:rPr lang="en-US" sz="3200" dirty="0" smtClean="0"/>
            </a:br>
            <a:r>
              <a:rPr lang="en-US" sz="2800" dirty="0" smtClean="0"/>
              <a:t>Looking for an Oasis in an Operational Desert</a:t>
            </a:r>
            <a:endParaRPr lang="en-US" sz="2800" dirty="0"/>
          </a:p>
        </p:txBody>
      </p:sp>
      <p:sp>
        <p:nvSpPr>
          <p:cNvPr id="3" name="Content Placeholder 2"/>
          <p:cNvSpPr>
            <a:spLocks noGrp="1"/>
          </p:cNvSpPr>
          <p:nvPr>
            <p:ph idx="1"/>
          </p:nvPr>
        </p:nvSpPr>
        <p:spPr/>
        <p:txBody>
          <a:bodyPr/>
          <a:lstStyle/>
          <a:p>
            <a:pPr marL="109728" indent="0">
              <a:buNone/>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Facilitators</a:t>
            </a:r>
          </a:p>
          <a:p>
            <a:pPr marL="109728" indent="0">
              <a:buNone/>
            </a:pP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Anthea</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Cote’ – Munich American Reassurance Company 	1 –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Kachina</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3 &amp; 4</a:t>
            </a:r>
          </a:p>
          <a:p>
            <a:pPr marL="109728"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Susan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Gonsalves</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 Pacific Services Canada Ltd. 		2 – Apache</a:t>
            </a:r>
          </a:p>
          <a:p>
            <a:pPr marL="109728"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Dale Kraus – Canada Life 				3 – Exec. Boardroom</a:t>
            </a:r>
          </a:p>
          <a:p>
            <a:pPr marL="109728"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Greg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LaRochelle</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 RBC Insurance Company 		4 – Navajo</a:t>
            </a:r>
          </a:p>
          <a:p>
            <a:pPr marL="109728"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Edgar Martinez – AXA US 				5 – Pima</a:t>
            </a:r>
          </a:p>
          <a:p>
            <a:pPr marL="109728" indent="0">
              <a:buNone/>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Lynn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Martone</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 Swiss Re 				6 – Pueblo</a:t>
            </a:r>
          </a:p>
          <a:p>
            <a:pPr marL="109728" indent="0">
              <a:buNone/>
            </a:pPr>
            <a:endParaRPr lang="en-US" sz="1600" dirty="0"/>
          </a:p>
        </p:txBody>
      </p:sp>
    </p:spTree>
    <p:extLst>
      <p:ext uri="{BB962C8B-B14F-4D97-AF65-F5344CB8AC3E}">
        <p14:creationId xmlns:p14="http://schemas.microsoft.com/office/powerpoint/2010/main" val="11274570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Break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3162407"/>
            <a:ext cx="2095500" cy="409575"/>
          </a:xfrm>
          <a:prstGeom prst="rect">
            <a:avLst/>
          </a:prstGeom>
        </p:spPr>
      </p:pic>
      <p:sp>
        <p:nvSpPr>
          <p:cNvPr id="6" name="TextBox 5"/>
          <p:cNvSpPr txBox="1"/>
          <p:nvPr/>
        </p:nvSpPr>
        <p:spPr>
          <a:xfrm>
            <a:off x="3886200" y="2772407"/>
            <a:ext cx="3352800" cy="381000"/>
          </a:xfrm>
          <a:prstGeom prst="rect">
            <a:avLst/>
          </a:prstGeom>
          <a:noFill/>
        </p:spPr>
        <p:txBody>
          <a:bodyPr wrap="square" rtlCol="0">
            <a:spAutoFit/>
          </a:bodyPr>
          <a:lstStyle/>
          <a:p>
            <a:r>
              <a:rPr lang="en-US" dirty="0" smtClean="0">
                <a:latin typeface="+mj-lt"/>
              </a:rPr>
              <a:t>Sponsored by</a:t>
            </a:r>
            <a:endParaRPr lang="en-US" dirty="0">
              <a:latin typeface="+mj-lt"/>
            </a:endParaRPr>
          </a:p>
        </p:txBody>
      </p:sp>
    </p:spTree>
    <p:extLst>
      <p:ext uri="{BB962C8B-B14F-4D97-AF65-F5344CB8AC3E}">
        <p14:creationId xmlns:p14="http://schemas.microsoft.com/office/powerpoint/2010/main" val="33846926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Roundtable Discussion: Wrap-up Session</a:t>
            </a:r>
            <a:endParaRPr lang="en-US" sz="3500" dirty="0"/>
          </a:p>
        </p:txBody>
      </p:sp>
      <p:sp>
        <p:nvSpPr>
          <p:cNvPr id="3" name="Content Placeholder 2"/>
          <p:cNvSpPr>
            <a:spLocks noGrp="1"/>
          </p:cNvSpPr>
          <p:nvPr>
            <p:ph idx="1"/>
          </p:nvPr>
        </p:nvSpPr>
        <p:spPr/>
        <p:txBody>
          <a:bodyPr>
            <a:normAutofit/>
          </a:bodyPr>
          <a:lstStyle/>
          <a:p>
            <a:pPr marL="109728" indent="0">
              <a:buNone/>
            </a:pPr>
            <a:r>
              <a:rPr lang="en-US" sz="1800" dirty="0" smtClean="0">
                <a:latin typeface="Arial" panose="020B0604020202020204" pitchFamily="34" charset="0"/>
                <a:cs typeface="Arial" panose="020B0604020202020204" pitchFamily="34" charset="0"/>
              </a:rPr>
              <a:t>Michael Barnett, President &amp; CEO</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mL</a:t>
            </a:r>
            <a:r>
              <a:rPr lang="en-US" sz="1800" baseline="30000" dirty="0" smtClean="0">
                <a:latin typeface="Arial" panose="020B0604020202020204" pitchFamily="34" charset="0"/>
                <a:cs typeface="Arial" panose="020B0604020202020204" pitchFamily="34" charset="0"/>
              </a:rPr>
              <a:t>3 </a:t>
            </a:r>
            <a:r>
              <a:rPr lang="en-US" sz="1800" dirty="0" smtClean="0">
                <a:latin typeface="Arial" panose="020B0604020202020204" pitchFamily="34" charset="0"/>
                <a:cs typeface="Arial" panose="020B0604020202020204" pitchFamily="34" charset="0"/>
              </a:rPr>
              <a:t> Global Life</a:t>
            </a:r>
          </a:p>
          <a:p>
            <a:pPr marL="109728" indent="0">
              <a:buNone/>
            </a:pPr>
            <a:endParaRPr lang="en-US" sz="1800" dirty="0">
              <a:latin typeface="Arial" panose="020B0604020202020204" pitchFamily="34" charset="0"/>
              <a:cs typeface="Arial" panose="020B0604020202020204" pitchFamily="34" charset="0"/>
            </a:endParaRPr>
          </a:p>
          <a:p>
            <a:pPr marL="109728" indent="0">
              <a:buNone/>
            </a:pPr>
            <a:r>
              <a:rPr lang="en-US" sz="1800" dirty="0" smtClean="0">
                <a:latin typeface="Arial" panose="020B0604020202020204" pitchFamily="34" charset="0"/>
                <a:cs typeface="Arial" panose="020B0604020202020204" pitchFamily="34" charset="0"/>
              </a:rPr>
              <a:t>Jill Dupuis, VP Operations</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Pacific Services Canada</a:t>
            </a:r>
          </a:p>
          <a:p>
            <a:pPr marL="109728" indent="0">
              <a:buNone/>
            </a:pPr>
            <a:endParaRPr lang="en-US" sz="1800" dirty="0">
              <a:latin typeface="Arial" panose="020B0604020202020204" pitchFamily="34" charset="0"/>
              <a:cs typeface="Arial" panose="020B0604020202020204" pitchFamily="34" charset="0"/>
            </a:endParaRPr>
          </a:p>
          <a:p>
            <a:pPr marL="109728" indent="0">
              <a:buNone/>
            </a:pPr>
            <a:r>
              <a:rPr lang="en-US" sz="1800" dirty="0" smtClean="0">
                <a:latin typeface="Arial" panose="020B0604020202020204" pitchFamily="34" charset="0"/>
                <a:cs typeface="Arial" panose="020B0604020202020204" pitchFamily="34" charset="0"/>
              </a:rPr>
              <a:t>Paula Boswell-</a:t>
            </a:r>
            <a:r>
              <a:rPr lang="en-US" sz="1800" dirty="0" err="1" smtClean="0">
                <a:latin typeface="Arial" panose="020B0604020202020204" pitchFamily="34" charset="0"/>
                <a:cs typeface="Arial" panose="020B0604020202020204" pitchFamily="34" charset="0"/>
              </a:rPr>
              <a:t>Beier</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SVP, Chief Operations Officer - </a:t>
            </a:r>
            <a:r>
              <a:rPr lang="en-US" sz="1800" dirty="0" smtClean="0">
                <a:latin typeface="Arial" panose="020B0604020202020204" pitchFamily="34" charset="0"/>
                <a:cs typeface="Arial" panose="020B0604020202020204" pitchFamily="34" charset="0"/>
              </a:rPr>
              <a:t>US Mortality Markets</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RGA</a:t>
            </a:r>
          </a:p>
          <a:p>
            <a:pPr marL="109728" indent="0">
              <a:buNone/>
            </a:pPr>
            <a:endParaRPr lang="en-US" sz="1800" dirty="0">
              <a:latin typeface="Arial" panose="020B0604020202020204" pitchFamily="34" charset="0"/>
              <a:cs typeface="Arial" panose="020B0604020202020204" pitchFamily="34" charset="0"/>
            </a:endParaRPr>
          </a:p>
          <a:p>
            <a:pPr marL="109728" indent="0">
              <a:buNone/>
            </a:pPr>
            <a:r>
              <a:rPr lang="en-US" sz="1800" dirty="0" smtClean="0">
                <a:latin typeface="Arial" panose="020B0604020202020204" pitchFamily="34" charset="0"/>
                <a:cs typeface="Arial" panose="020B0604020202020204" pitchFamily="34" charset="0"/>
              </a:rPr>
              <a:t>Sara Murphy, VP</a:t>
            </a:r>
          </a:p>
          <a:p>
            <a:pPr marL="109728" indent="0">
              <a:buNone/>
            </a:pPr>
            <a:r>
              <a:rPr lang="en-US" sz="1800" dirty="0">
                <a:latin typeface="Arial" panose="020B0604020202020204" pitchFamily="34" charset="0"/>
                <a:cs typeface="Arial" panose="020B0604020202020204" pitchFamily="34" charset="0"/>
              </a:rPr>
              <a:t>mL</a:t>
            </a:r>
            <a:r>
              <a:rPr lang="en-US" sz="1800" baseline="30000" dirty="0">
                <a:latin typeface="Arial" panose="020B0604020202020204" pitchFamily="34" charset="0"/>
                <a:cs typeface="Arial" panose="020B0604020202020204" pitchFamily="34" charset="0"/>
              </a:rPr>
              <a:t>3 </a:t>
            </a:r>
            <a:r>
              <a:rPr lang="en-US" sz="1800" dirty="0">
                <a:latin typeface="Arial" panose="020B0604020202020204" pitchFamily="34" charset="0"/>
                <a:cs typeface="Arial" panose="020B0604020202020204" pitchFamily="34" charset="0"/>
              </a:rPr>
              <a:t> Global Life</a:t>
            </a:r>
          </a:p>
          <a:p>
            <a:pPr marL="109728" indent="0">
              <a:buNone/>
            </a:pPr>
            <a:endParaRPr lang="en-US" sz="1800" dirty="0" smtClean="0"/>
          </a:p>
          <a:p>
            <a:pPr marL="109728" indent="0">
              <a:buNone/>
            </a:pPr>
            <a:endParaRPr lang="en-US" sz="1800" baseline="30000" dirty="0"/>
          </a:p>
          <a:p>
            <a:pPr marL="109728" indent="0">
              <a:buNone/>
            </a:pPr>
            <a:endParaRPr lang="en-US" sz="1800" baseline="30000" dirty="0"/>
          </a:p>
        </p:txBody>
      </p:sp>
    </p:spTree>
    <p:extLst>
      <p:ext uri="{BB962C8B-B14F-4D97-AF65-F5344CB8AC3E}">
        <p14:creationId xmlns:p14="http://schemas.microsoft.com/office/powerpoint/2010/main" val="5380893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066800"/>
          </a:xfrm>
        </p:spPr>
        <p:txBody>
          <a:bodyPr/>
          <a:lstStyle/>
          <a:p>
            <a:pPr algn="ctr"/>
            <a:r>
              <a:rPr lang="en-US" dirty="0" smtClean="0"/>
              <a:t>Adjourn Day 1</a:t>
            </a:r>
            <a:endParaRPr lang="en-US" dirty="0"/>
          </a:p>
        </p:txBody>
      </p:sp>
    </p:spTree>
    <p:extLst>
      <p:ext uri="{BB962C8B-B14F-4D97-AF65-F5344CB8AC3E}">
        <p14:creationId xmlns:p14="http://schemas.microsoft.com/office/powerpoint/2010/main" val="35692000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2437" y="2819400"/>
            <a:ext cx="5414963" cy="1066800"/>
          </a:xfrm>
        </p:spPr>
        <p:txBody>
          <a:bodyPr/>
          <a:lstStyle/>
          <a:p>
            <a:r>
              <a:rPr lang="en-CA" sz="3200" dirty="0" smtClean="0"/>
              <a:t>RAPA </a:t>
            </a:r>
            <a:br>
              <a:rPr lang="en-CA" sz="3200" dirty="0" smtClean="0"/>
            </a:br>
            <a:r>
              <a:rPr lang="en-CA" sz="3200" dirty="0" smtClean="0"/>
              <a:t>2015 Fall Meeting</a:t>
            </a:r>
            <a:endParaRPr lang="en-US" dirty="0"/>
          </a:p>
        </p:txBody>
      </p:sp>
      <p:sp>
        <p:nvSpPr>
          <p:cNvPr id="3" name="Text Placeholder 2"/>
          <p:cNvSpPr>
            <a:spLocks noGrp="1"/>
          </p:cNvSpPr>
          <p:nvPr>
            <p:ph type="body" idx="1"/>
          </p:nvPr>
        </p:nvSpPr>
        <p:spPr>
          <a:xfrm>
            <a:off x="471488" y="4114800"/>
            <a:ext cx="4557712" cy="990600"/>
          </a:xfrm>
        </p:spPr>
        <p:txBody>
          <a:bodyPr>
            <a:normAutofit/>
          </a:bodyPr>
          <a:lstStyle/>
          <a:p>
            <a:pPr marL="0" indent="0">
              <a:lnSpc>
                <a:spcPct val="80000"/>
              </a:lnSpc>
              <a:spcBef>
                <a:spcPts val="600"/>
              </a:spcBef>
              <a:buNone/>
            </a:pPr>
            <a:r>
              <a:rPr lang="en-CA" sz="2600" i="1" dirty="0" smtClean="0">
                <a:latin typeface="Arial" panose="020B0604020202020204" pitchFamily="34" charset="0"/>
                <a:cs typeface="Arial" panose="020B0604020202020204" pitchFamily="34" charset="0"/>
              </a:rPr>
              <a:t>October 20</a:t>
            </a:r>
            <a:r>
              <a:rPr lang="en-CA" sz="2600" i="1" dirty="0" smtClean="0">
                <a:solidFill>
                  <a:schemeClr val="tx1"/>
                </a:solidFill>
                <a:latin typeface="Arial" panose="020B0604020202020204" pitchFamily="34" charset="0"/>
                <a:cs typeface="Arial" panose="020B0604020202020204" pitchFamily="34" charset="0"/>
              </a:rPr>
              <a:t>, 2015</a:t>
            </a:r>
            <a:endParaRPr lang="en-CA" sz="2600" i="1" dirty="0">
              <a:solidFill>
                <a:schemeClr val="tx1"/>
              </a:solidFill>
              <a:latin typeface="Arial" panose="020B0604020202020204" pitchFamily="34" charset="0"/>
              <a:cs typeface="Arial" panose="020B0604020202020204" pitchFamily="34" charset="0"/>
            </a:endParaRPr>
          </a:p>
          <a:p>
            <a:endParaRPr lang="en-US" sz="2600" i="1" dirty="0" smtClean="0"/>
          </a:p>
        </p:txBody>
      </p:sp>
      <p:pic>
        <p:nvPicPr>
          <p:cNvPr id="1026" name="Picture 2" descr="C:\Users\thomas.hartlett\Desktop\RA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525" y="1895475"/>
            <a:ext cx="19716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1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sp>
        <p:nvSpPr>
          <p:cNvPr id="7" name="Title 1"/>
          <p:cNvSpPr txBox="1">
            <a:spLocks/>
          </p:cNvSpPr>
          <p:nvPr/>
        </p:nvSpPr>
        <p:spPr>
          <a:xfrm>
            <a:off x="381000" y="685800"/>
            <a:ext cx="8291512" cy="5638501"/>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CA" sz="3200" dirty="0" smtClean="0">
              <a:latin typeface="Arial" charset="0"/>
              <a:cs typeface="Arial" charset="0"/>
            </a:endParaRPr>
          </a:p>
        </p:txBody>
      </p:sp>
      <p:graphicFrame>
        <p:nvGraphicFramePr>
          <p:cNvPr id="2" name="Object 1"/>
          <p:cNvGraphicFramePr>
            <a:graphicFrameLocks noGrp="1" noChangeAspect="1"/>
          </p:cNvGraphicFramePr>
          <p:nvPr>
            <p:extLst/>
          </p:nvPr>
        </p:nvGraphicFramePr>
        <p:xfrm>
          <a:off x="376238" y="1125538"/>
          <a:ext cx="8247062" cy="4525962"/>
        </p:xfrm>
        <a:graphic>
          <a:graphicData uri="http://schemas.openxmlformats.org/presentationml/2006/ole">
            <mc:AlternateContent xmlns:mc="http://schemas.openxmlformats.org/markup-compatibility/2006">
              <mc:Choice xmlns:v="urn:schemas-microsoft-com:vml" Requires="v">
                <p:oleObj spid="_x0000_s1063" name="Visio" r:id="rId4" imgW="11946359" imgH="6553440" progId="Visio.Drawing.11">
                  <p:embed/>
                </p:oleObj>
              </mc:Choice>
              <mc:Fallback>
                <p:oleObj name="Visio" r:id="rId4" imgW="11946359" imgH="6553440" progId="Visio.Drawing.11">
                  <p:embed/>
                  <p:pic>
                    <p:nvPicPr>
                      <p:cNvPr id="0" name=""/>
                      <p:cNvPicPr>
                        <a:picLocks noGrp="1" noChangeAspect="1" noChangeArrowheads="1"/>
                      </p:cNvPicPr>
                      <p:nvPr/>
                    </p:nvPicPr>
                    <p:blipFill>
                      <a:blip r:embed="rId5"/>
                      <a:srcRect/>
                      <a:stretch>
                        <a:fillRect/>
                      </a:stretch>
                    </p:blipFill>
                    <p:spPr bwMode="auto">
                      <a:xfrm>
                        <a:off x="376238" y="1125538"/>
                        <a:ext cx="824706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98264" y="5631262"/>
            <a:ext cx="8856984" cy="590662"/>
            <a:chOff x="151046" y="5589240"/>
            <a:chExt cx="8856984" cy="590662"/>
          </a:xfrm>
        </p:grpSpPr>
        <p:sp>
          <p:nvSpPr>
            <p:cNvPr id="10" name="Curved Right Arrow 9"/>
            <p:cNvSpPr/>
            <p:nvPr/>
          </p:nvSpPr>
          <p:spPr>
            <a:xfrm>
              <a:off x="151046" y="5589240"/>
              <a:ext cx="365760" cy="504056"/>
            </a:xfrm>
            <a:prstGeom prst="curvedRightArrow">
              <a:avLst/>
            </a:prstGeom>
            <a:solidFill>
              <a:srgbClr val="B7C9EB"/>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SwissReSans" pitchFamily="34" charset="0"/>
              </a:endParaRPr>
            </a:p>
          </p:txBody>
        </p:sp>
        <p:sp>
          <p:nvSpPr>
            <p:cNvPr id="11" name="Curved Right Arrow 10"/>
            <p:cNvSpPr/>
            <p:nvPr/>
          </p:nvSpPr>
          <p:spPr>
            <a:xfrm flipH="1">
              <a:off x="8642270" y="5589240"/>
              <a:ext cx="365760" cy="504056"/>
            </a:xfrm>
            <a:prstGeom prst="curvedRightArrow">
              <a:avLst/>
            </a:prstGeom>
            <a:solidFill>
              <a:srgbClr val="B7C9EB"/>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SwissReSans" pitchFamily="34" charset="0"/>
              </a:endParaRPr>
            </a:p>
          </p:txBody>
        </p:sp>
        <p:sp>
          <p:nvSpPr>
            <p:cNvPr id="12" name="Round Same Side Corner Rectangle 11"/>
            <p:cNvSpPr/>
            <p:nvPr/>
          </p:nvSpPr>
          <p:spPr>
            <a:xfrm>
              <a:off x="7647998"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UW</a:t>
              </a:r>
            </a:p>
          </p:txBody>
        </p:sp>
        <p:sp>
          <p:nvSpPr>
            <p:cNvPr id="13" name="Round Same Side Corner Rectangle 12"/>
            <p:cNvSpPr/>
            <p:nvPr/>
          </p:nvSpPr>
          <p:spPr>
            <a:xfrm>
              <a:off x="4665191"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Finance</a:t>
              </a:r>
            </a:p>
          </p:txBody>
        </p:sp>
        <p:sp>
          <p:nvSpPr>
            <p:cNvPr id="14" name="Round Same Side Corner Rectangle 13"/>
            <p:cNvSpPr/>
            <p:nvPr/>
          </p:nvSpPr>
          <p:spPr>
            <a:xfrm>
              <a:off x="5659460"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Marketing</a:t>
              </a:r>
            </a:p>
          </p:txBody>
        </p:sp>
        <p:sp>
          <p:nvSpPr>
            <p:cNvPr id="15" name="Round Same Side Corner Rectangle 14"/>
            <p:cNvSpPr/>
            <p:nvPr/>
          </p:nvSpPr>
          <p:spPr>
            <a:xfrm>
              <a:off x="1682384"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Products</a:t>
              </a:r>
            </a:p>
          </p:txBody>
        </p:sp>
        <p:sp>
          <p:nvSpPr>
            <p:cNvPr id="16" name="Round Same Side Corner Rectangle 15"/>
            <p:cNvSpPr/>
            <p:nvPr/>
          </p:nvSpPr>
          <p:spPr>
            <a:xfrm>
              <a:off x="2676653"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Actuarial</a:t>
              </a:r>
            </a:p>
            <a:p>
              <a:pPr algn="ctr"/>
              <a:r>
                <a:rPr lang="en-US" sz="1000" b="1" dirty="0" smtClean="0">
                  <a:latin typeface="SwissReSans" pitchFamily="34" charset="0"/>
                </a:rPr>
                <a:t>Mgmt.</a:t>
              </a:r>
            </a:p>
          </p:txBody>
        </p:sp>
        <p:sp>
          <p:nvSpPr>
            <p:cNvPr id="17" name="Round Same Side Corner Rectangle 16"/>
            <p:cNvSpPr/>
            <p:nvPr/>
          </p:nvSpPr>
          <p:spPr>
            <a:xfrm>
              <a:off x="688115"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Treaty</a:t>
              </a:r>
            </a:p>
          </p:txBody>
        </p:sp>
        <p:sp>
          <p:nvSpPr>
            <p:cNvPr id="18" name="Round Same Side Corner Rectangle 17"/>
            <p:cNvSpPr/>
            <p:nvPr/>
          </p:nvSpPr>
          <p:spPr>
            <a:xfrm>
              <a:off x="6653729"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Claims</a:t>
              </a:r>
            </a:p>
          </p:txBody>
        </p:sp>
        <p:sp>
          <p:nvSpPr>
            <p:cNvPr id="19" name="Round Same Side Corner Rectangle 18"/>
            <p:cNvSpPr/>
            <p:nvPr/>
          </p:nvSpPr>
          <p:spPr>
            <a:xfrm>
              <a:off x="3670922" y="5814142"/>
              <a:ext cx="822960" cy="365760"/>
            </a:xfrm>
            <a:prstGeom prst="round2SameRect">
              <a:avLst/>
            </a:prstGeom>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r>
                <a:rPr lang="en-US" sz="1000" b="1" dirty="0" smtClean="0">
                  <a:latin typeface="SwissReSans" pitchFamily="34" charset="0"/>
                </a:rPr>
                <a:t>In Force</a:t>
              </a:r>
            </a:p>
            <a:p>
              <a:pPr algn="ctr"/>
              <a:r>
                <a:rPr lang="en-US" sz="1000" b="1" dirty="0" smtClean="0">
                  <a:latin typeface="SwissReSans" pitchFamily="34" charset="0"/>
                </a:rPr>
                <a:t>Mgmt.</a:t>
              </a:r>
            </a:p>
          </p:txBody>
        </p:sp>
      </p:grpSp>
      <p:sp>
        <p:nvSpPr>
          <p:cNvPr id="20" name="Rectangle 2"/>
          <p:cNvSpPr>
            <a:spLocks noGrp="1" noChangeArrowheads="1"/>
          </p:cNvSpPr>
          <p:nvPr>
            <p:ph type="title"/>
          </p:nvPr>
        </p:nvSpPr>
        <p:spPr>
          <a:xfrm>
            <a:off x="122648" y="533400"/>
            <a:ext cx="7991474" cy="692647"/>
          </a:xfrm>
        </p:spPr>
        <p:txBody>
          <a:bodyPr>
            <a:normAutofit fontScale="90000"/>
          </a:bodyPr>
          <a:lstStyle/>
          <a:p>
            <a:r>
              <a:rPr lang="en-US" b="1" dirty="0" smtClean="0"/>
              <a:t>One Source of Data for All</a:t>
            </a:r>
            <a:endParaRPr lang="en-US" b="1" dirty="0"/>
          </a:p>
        </p:txBody>
      </p:sp>
    </p:spTree>
    <p:extLst>
      <p:ext uri="{BB962C8B-B14F-4D97-AF65-F5344CB8AC3E}">
        <p14:creationId xmlns:p14="http://schemas.microsoft.com/office/powerpoint/2010/main" val="1612199038"/>
      </p:ext>
    </p:extLst>
  </p:cSld>
  <p:clrMapOvr>
    <a:masterClrMapping/>
  </p:clrMapOvr>
  <p:transition spd="slow">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229600" cy="1143001"/>
          </a:xfrm>
        </p:spPr>
        <p:txBody>
          <a:bodyPr/>
          <a:lstStyle/>
          <a:p>
            <a:pPr>
              <a:defRPr/>
            </a:pPr>
            <a:r>
              <a:rPr lang="en-US" b="1" dirty="0" smtClean="0"/>
              <a:t>Agenda</a:t>
            </a:r>
            <a:endParaRPr lang="en-US" dirty="0">
              <a:latin typeface="+mn-lt"/>
              <a:ea typeface="+mj-ea"/>
              <a:cs typeface="+mj-cs"/>
            </a:endParaRPr>
          </a:p>
        </p:txBody>
      </p:sp>
      <p:sp>
        <p:nvSpPr>
          <p:cNvPr id="70659" name="Text Placeholder 2"/>
          <p:cNvSpPr>
            <a:spLocks noGrp="1"/>
          </p:cNvSpPr>
          <p:nvPr>
            <p:ph type="body" idx="4294967295"/>
          </p:nvPr>
        </p:nvSpPr>
        <p:spPr>
          <a:xfrm>
            <a:off x="304800" y="1143000"/>
            <a:ext cx="8839200" cy="5410200"/>
          </a:xfrm>
        </p:spPr>
        <p:txBody>
          <a:bodyPr>
            <a:normAutofit/>
          </a:bodyPr>
          <a:lstStyle/>
          <a:p>
            <a:pPr marL="0" lvl="0" indent="0">
              <a:buNone/>
            </a:pPr>
            <a:r>
              <a:rPr lang="en-US" sz="1500" b="1" dirty="0" smtClean="0">
                <a:latin typeface="Arial" panose="020B0604020202020204" pitchFamily="34" charset="0"/>
                <a:cs typeface="Arial" panose="020B0604020202020204" pitchFamily="34" charset="0"/>
              </a:rPr>
              <a:t>8:30 – 8:45 	</a:t>
            </a:r>
            <a:r>
              <a:rPr lang="en-US" sz="1600" dirty="0" smtClean="0">
                <a:latin typeface="Arial" panose="020B0604020202020204" pitchFamily="34" charset="0"/>
                <a:cs typeface="Arial" panose="020B0604020202020204" pitchFamily="34" charset="0"/>
              </a:rPr>
              <a:t>Welcome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Agenda Review</a:t>
            </a:r>
          </a:p>
          <a:p>
            <a:pPr marL="0" lvl="0" indent="0">
              <a:buNone/>
            </a:pPr>
            <a:endParaRPr lang="en-US" sz="1600" dirty="0" smtClean="0">
              <a:latin typeface="Arial" panose="020B0604020202020204" pitchFamily="34" charset="0"/>
              <a:cs typeface="Arial" panose="020B0604020202020204" pitchFamily="34" charset="0"/>
            </a:endParaRPr>
          </a:p>
          <a:p>
            <a:pPr marL="0" lvl="0" indent="0">
              <a:buNone/>
            </a:pPr>
            <a:r>
              <a:rPr lang="en-US" sz="1500" b="1" dirty="0" smtClean="0">
                <a:latin typeface="Arial" panose="020B0604020202020204" pitchFamily="34" charset="0"/>
                <a:cs typeface="Arial" panose="020B0604020202020204" pitchFamily="34" charset="0"/>
              </a:rPr>
              <a:t>8:45 – 9:45 	</a:t>
            </a:r>
            <a:r>
              <a:rPr lang="en-US" sz="1600" dirty="0" smtClean="0">
                <a:solidFill>
                  <a:srgbClr val="000000"/>
                </a:solidFill>
                <a:latin typeface="Arial" panose="020B0604020202020204" pitchFamily="34" charset="0"/>
                <a:cs typeface="Arial" panose="020B0604020202020204" pitchFamily="34" charset="0"/>
              </a:rPr>
              <a:t>The </a:t>
            </a:r>
            <a:r>
              <a:rPr lang="en-US" sz="1600" dirty="0">
                <a:solidFill>
                  <a:srgbClr val="000000"/>
                </a:solidFill>
                <a:latin typeface="Arial" panose="020B0604020202020204" pitchFamily="34" charset="0"/>
                <a:cs typeface="Arial" panose="020B0604020202020204" pitchFamily="34" charset="0"/>
              </a:rPr>
              <a:t>Future of Data Privacy &amp; Security in Reinsurance and </a:t>
            </a:r>
            <a:r>
              <a:rPr lang="en-US" sz="1600" dirty="0" smtClean="0">
                <a:solidFill>
                  <a:srgbClr val="000000"/>
                </a:solidFill>
                <a:latin typeface="Arial" panose="020B0604020202020204" pitchFamily="34" charset="0"/>
                <a:cs typeface="Arial" panose="020B0604020202020204" pitchFamily="34" charset="0"/>
              </a:rPr>
              <a:t>Beyond</a:t>
            </a:r>
          </a:p>
          <a:p>
            <a:pPr lvl="8">
              <a:buClr>
                <a:srgbClr val="002060"/>
              </a:buClr>
              <a:buFont typeface="Arial" panose="020B0604020202020204" pitchFamily="34" charset="0"/>
              <a:buChar char="•"/>
            </a:pPr>
            <a:r>
              <a:rPr lang="en-US" sz="1500" dirty="0" smtClean="0">
                <a:solidFill>
                  <a:srgbClr val="000000"/>
                </a:solidFill>
                <a:latin typeface="Arial" panose="020B0604020202020204" pitchFamily="34" charset="0"/>
                <a:cs typeface="Arial" panose="020B0604020202020204" pitchFamily="34" charset="0"/>
              </a:rPr>
              <a:t>Moderator  –  Brittany Pratt</a:t>
            </a:r>
          </a:p>
          <a:p>
            <a:pPr lvl="8">
              <a:buClr>
                <a:srgbClr val="002060"/>
              </a:buClr>
              <a:buFont typeface="Arial" panose="020B0604020202020204" pitchFamily="34" charset="0"/>
              <a:buChar char="•"/>
            </a:pPr>
            <a:r>
              <a:rPr lang="en-US" sz="1500" dirty="0" smtClean="0">
                <a:solidFill>
                  <a:srgbClr val="000000"/>
                </a:solidFill>
                <a:latin typeface="Arial" panose="020B0604020202020204" pitchFamily="34" charset="0"/>
                <a:cs typeface="Arial" panose="020B0604020202020204" pitchFamily="34" charset="0"/>
              </a:rPr>
              <a:t>Speakers   –  Mitch Ocampo, Brian Millman, Markus Stout</a:t>
            </a:r>
            <a:endParaRPr lang="en-US" sz="1400" dirty="0">
              <a:solidFill>
                <a:srgbClr val="000000"/>
              </a:solidFill>
              <a:latin typeface="Arial" panose="020B0604020202020204" pitchFamily="34" charset="0"/>
              <a:cs typeface="Arial" panose="020B0604020202020204" pitchFamily="34" charset="0"/>
            </a:endParaRPr>
          </a:p>
          <a:p>
            <a:pPr lvl="0"/>
            <a:endParaRPr lang="en-US" sz="400" b="1" dirty="0" smtClean="0">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9:45 – 10:00   	</a:t>
            </a:r>
            <a:r>
              <a:rPr lang="en-US" sz="1500" dirty="0" smtClean="0">
                <a:latin typeface="Arial" panose="020B0604020202020204" pitchFamily="34" charset="0"/>
                <a:cs typeface="Arial" panose="020B0604020202020204" pitchFamily="34" charset="0"/>
              </a:rPr>
              <a:t>Survey</a:t>
            </a:r>
          </a:p>
          <a:p>
            <a:pPr marL="0" lvl="0" indent="0">
              <a:buNone/>
            </a:pPr>
            <a:endParaRPr lang="en-US" sz="400" b="1" dirty="0" smtClean="0">
              <a:latin typeface="Arial" panose="020B0604020202020204" pitchFamily="34" charset="0"/>
              <a:cs typeface="Arial" panose="020B0604020202020204" pitchFamily="34" charset="0"/>
            </a:endParaRPr>
          </a:p>
          <a:p>
            <a:pPr marL="0" lvl="0" indent="0">
              <a:buNone/>
            </a:pPr>
            <a:r>
              <a:rPr lang="en-US" sz="1500" b="1" dirty="0" smtClean="0">
                <a:latin typeface="Arial" panose="020B0604020202020204" pitchFamily="34" charset="0"/>
                <a:cs typeface="Arial" panose="020B0604020202020204" pitchFamily="34" charset="0"/>
              </a:rPr>
              <a:t>10:00 </a:t>
            </a:r>
            <a:r>
              <a:rPr lang="en-US" sz="1500" b="1" dirty="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10:15 	</a:t>
            </a:r>
            <a:r>
              <a:rPr lang="en-US" sz="1600" dirty="0" smtClean="0">
                <a:solidFill>
                  <a:srgbClr val="000000"/>
                </a:solidFill>
                <a:latin typeface="Arial" panose="020B0604020202020204" pitchFamily="34" charset="0"/>
                <a:cs typeface="Arial" panose="020B0604020202020204" pitchFamily="34" charset="0"/>
              </a:rPr>
              <a:t>Break</a:t>
            </a:r>
          </a:p>
          <a:p>
            <a:pPr marL="0" lvl="0" indent="0">
              <a:buNone/>
            </a:pPr>
            <a:endParaRPr lang="en-US" sz="1600" dirty="0" smtClean="0">
              <a:latin typeface="Arial" panose="020B0604020202020204" pitchFamily="34" charset="0"/>
              <a:cs typeface="Arial" panose="020B0604020202020204" pitchFamily="34" charset="0"/>
            </a:endParaRPr>
          </a:p>
          <a:p>
            <a:pPr marL="0" lvl="0" indent="0">
              <a:buNone/>
            </a:pPr>
            <a:r>
              <a:rPr lang="en-US" sz="1500" b="1" dirty="0" smtClean="0">
                <a:latin typeface="Arial" panose="020B0604020202020204" pitchFamily="34" charset="0"/>
                <a:cs typeface="Arial" panose="020B0604020202020204" pitchFamily="34" charset="0"/>
              </a:rPr>
              <a:t>10:15 </a:t>
            </a:r>
            <a:r>
              <a:rPr lang="en-US" sz="1500" b="1" dirty="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10:30</a:t>
            </a:r>
            <a:r>
              <a:rPr lang="en-US" sz="1500" b="1"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Education Initiative </a:t>
            </a:r>
          </a:p>
          <a:p>
            <a:pPr lvl="8">
              <a:buClr>
                <a:srgbClr val="002060"/>
              </a:buClr>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Speaker </a:t>
            </a:r>
            <a:r>
              <a:rPr lang="en-US" sz="1500" dirty="0" smtClean="0">
                <a:solidFill>
                  <a:srgbClr val="000000"/>
                </a:solidFill>
                <a:latin typeface="Arial" panose="020B0604020202020204" pitchFamily="34" charset="0"/>
                <a:cs typeface="Arial" panose="020B0604020202020204" pitchFamily="34" charset="0"/>
              </a:rPr>
              <a:t>- Dalia Khoury </a:t>
            </a:r>
          </a:p>
          <a:p>
            <a:pPr lvl="5">
              <a:buClr>
                <a:srgbClr val="002060"/>
              </a:buClr>
            </a:pPr>
            <a:endParaRPr lang="en-US" sz="1400" dirty="0">
              <a:solidFill>
                <a:srgbClr val="000000"/>
              </a:solidFill>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10:30 </a:t>
            </a:r>
            <a:r>
              <a:rPr lang="en-US" sz="1500" b="1" dirty="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10:45</a:t>
            </a:r>
            <a:r>
              <a:rPr lang="en-US" sz="1500" b="1"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Risk Management Initiative </a:t>
            </a:r>
          </a:p>
          <a:p>
            <a:pPr lvl="8">
              <a:buClr>
                <a:srgbClr val="002060"/>
              </a:buClr>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Speaker -</a:t>
            </a:r>
            <a:r>
              <a:rPr lang="en-US" sz="1500" dirty="0" smtClean="0">
                <a:solidFill>
                  <a:srgbClr val="000000"/>
                </a:solidFill>
                <a:latin typeface="Arial" panose="020B0604020202020204" pitchFamily="34" charset="0"/>
                <a:cs typeface="Arial" panose="020B0604020202020204" pitchFamily="34" charset="0"/>
              </a:rPr>
              <a:t> Garfield McIntyre</a:t>
            </a:r>
          </a:p>
          <a:p>
            <a:pPr lvl="5">
              <a:buClr>
                <a:srgbClr val="002060"/>
              </a:buClr>
            </a:pPr>
            <a:endParaRPr lang="en-US" sz="1400" dirty="0" smtClean="0">
              <a:solidFill>
                <a:srgbClr val="000000"/>
              </a:solidFill>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10:45 </a:t>
            </a:r>
            <a:r>
              <a:rPr lang="en-US" sz="1500" b="1" dirty="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11:00</a:t>
            </a:r>
            <a:r>
              <a:rPr lang="en-US" sz="1500" b="1"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Data Initiative</a:t>
            </a:r>
            <a:endParaRPr lang="en-US" sz="1500" dirty="0">
              <a:latin typeface="Arial" panose="020B0604020202020204" pitchFamily="34" charset="0"/>
              <a:cs typeface="Arial" panose="020B0604020202020204" pitchFamily="34" charset="0"/>
            </a:endParaRPr>
          </a:p>
          <a:p>
            <a:pPr lvl="8">
              <a:buClr>
                <a:srgbClr val="002060"/>
              </a:buClr>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Speaker - </a:t>
            </a:r>
            <a:r>
              <a:rPr lang="en-US" sz="1500" dirty="0" err="1">
                <a:solidFill>
                  <a:srgbClr val="000000"/>
                </a:solidFill>
                <a:latin typeface="Arial" panose="020B0604020202020204" pitchFamily="34" charset="0"/>
                <a:cs typeface="Arial" panose="020B0604020202020204" pitchFamily="34" charset="0"/>
              </a:rPr>
              <a:t>Genevra</a:t>
            </a:r>
            <a:r>
              <a:rPr lang="en-US" sz="1500" dirty="0">
                <a:solidFill>
                  <a:srgbClr val="000000"/>
                </a:solidFill>
                <a:latin typeface="Arial" panose="020B0604020202020204" pitchFamily="34" charset="0"/>
                <a:cs typeface="Arial" panose="020B0604020202020204" pitchFamily="34" charset="0"/>
              </a:rPr>
              <a:t> </a:t>
            </a:r>
            <a:r>
              <a:rPr lang="en-US" sz="1500" dirty="0" smtClean="0">
                <a:solidFill>
                  <a:srgbClr val="000000"/>
                </a:solidFill>
                <a:latin typeface="Arial" panose="020B0604020202020204" pitchFamily="34" charset="0"/>
                <a:cs typeface="Arial" panose="020B0604020202020204" pitchFamily="34" charset="0"/>
              </a:rPr>
              <a:t>Pflaum</a:t>
            </a:r>
            <a:endParaRPr lang="en-US" sz="1500" dirty="0">
              <a:solidFill>
                <a:srgbClr val="000000"/>
              </a:solidFill>
              <a:latin typeface="Arial" panose="020B0604020202020204" pitchFamily="34" charset="0"/>
              <a:cs typeface="Arial" panose="020B0604020202020204" pitchFamily="34" charset="0"/>
            </a:endParaRPr>
          </a:p>
          <a:p>
            <a:pPr lvl="5">
              <a:buClr>
                <a:srgbClr val="002060"/>
              </a:buClr>
            </a:pPr>
            <a:endParaRPr lang="en-US" sz="1400" dirty="0">
              <a:solidFill>
                <a:srgbClr val="000000"/>
              </a:solidFill>
              <a:latin typeface="Arial" panose="020B0604020202020204" pitchFamily="34" charset="0"/>
              <a:cs typeface="Arial" panose="020B0604020202020204" pitchFamily="34" charset="0"/>
            </a:endParaRPr>
          </a:p>
          <a:p>
            <a:pPr marL="0" indent="0">
              <a:buNone/>
            </a:pPr>
            <a:r>
              <a:rPr lang="en-US" sz="1500" b="1" dirty="0" smtClean="0">
                <a:latin typeface="Arial" panose="020B0604020202020204" pitchFamily="34" charset="0"/>
                <a:cs typeface="Arial" panose="020B0604020202020204" pitchFamily="34" charset="0"/>
              </a:rPr>
              <a:t>11:00 </a:t>
            </a:r>
            <a:r>
              <a:rPr lang="en-US" sz="1500" b="1" dirty="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11:45</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Project and Initiative </a:t>
            </a:r>
            <a:r>
              <a:rPr lang="en-US" sz="1500" dirty="0" smtClean="0">
                <a:latin typeface="Arial" panose="020B0604020202020204" pitchFamily="34" charset="0"/>
                <a:cs typeface="Arial" panose="020B0604020202020204" pitchFamily="34" charset="0"/>
              </a:rPr>
              <a:t>Meetings</a:t>
            </a:r>
          </a:p>
          <a:p>
            <a:pPr marL="0" indent="0">
              <a:buNone/>
            </a:pPr>
            <a:r>
              <a:rPr lang="en-US" sz="1500" b="1" dirty="0" smtClean="0">
                <a:latin typeface="Arial" panose="020B0604020202020204" pitchFamily="34" charset="0"/>
                <a:cs typeface="Arial" panose="020B0604020202020204" pitchFamily="34" charset="0"/>
              </a:rPr>
              <a:t>11:45		</a:t>
            </a:r>
            <a:r>
              <a:rPr lang="en-US" sz="1500" dirty="0" smtClean="0">
                <a:latin typeface="Arial" panose="020B0604020202020204" pitchFamily="34" charset="0"/>
                <a:cs typeface="Arial" panose="020B0604020202020204" pitchFamily="34" charset="0"/>
              </a:rPr>
              <a:t>Adjourn </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39991"/>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04800" y="195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a:lstStyle>
          <a:p>
            <a:pPr>
              <a:defRPr/>
            </a:pPr>
            <a:r>
              <a:rPr lang="en-US" b="1" kern="0" dirty="0" smtClean="0">
                <a:latin typeface="Arial" panose="020B0604020202020204" pitchFamily="34" charset="0"/>
                <a:cs typeface="Arial" panose="020B0604020202020204" pitchFamily="34" charset="0"/>
              </a:rPr>
              <a:t>2016 Conference</a:t>
            </a:r>
            <a:endParaRPr lang="en-US" kern="0" dirty="0">
              <a:latin typeface="Arial" panose="020B0604020202020204" pitchFamily="34" charset="0"/>
              <a:cs typeface="Arial" panose="020B0604020202020204" pitchFamily="34" charset="0"/>
            </a:endParaRPr>
          </a:p>
        </p:txBody>
      </p:sp>
      <p:pic>
        <p:nvPicPr>
          <p:cNvPr id="3" name="Picture 2"/>
          <p:cNvPicPr/>
          <p:nvPr/>
        </p:nvPicPr>
        <p:blipFill>
          <a:blip r:embed="rId2"/>
          <a:stretch>
            <a:fillRect/>
          </a:stretch>
        </p:blipFill>
        <p:spPr>
          <a:xfrm>
            <a:off x="998156" y="2895600"/>
            <a:ext cx="6926643" cy="3658870"/>
          </a:xfrm>
          <a:prstGeom prst="rect">
            <a:avLst/>
          </a:prstGeom>
        </p:spPr>
      </p:pic>
      <p:sp>
        <p:nvSpPr>
          <p:cNvPr id="4" name="Rectangle 3"/>
          <p:cNvSpPr/>
          <p:nvPr/>
        </p:nvSpPr>
        <p:spPr>
          <a:xfrm>
            <a:off x="304800" y="1227015"/>
            <a:ext cx="8458200" cy="163121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Mark your calendar for </a:t>
            </a:r>
            <a:r>
              <a:rPr lang="en-GB" sz="2000" dirty="0" smtClean="0">
                <a:latin typeface="Arial" panose="020B0604020202020204" pitchFamily="34" charset="0"/>
                <a:cs typeface="Arial" panose="020B0604020202020204" pitchFamily="34" charset="0"/>
              </a:rPr>
              <a:t>the </a:t>
            </a:r>
            <a:r>
              <a:rPr lang="en-GB" sz="2000" b="1" dirty="0" smtClean="0">
                <a:latin typeface="Arial" panose="020B0604020202020204" pitchFamily="34" charset="0"/>
                <a:cs typeface="Arial" panose="020B0604020202020204" pitchFamily="34" charset="0"/>
              </a:rPr>
              <a:t>2016 </a:t>
            </a:r>
            <a:r>
              <a:rPr lang="en-GB" sz="2000" b="1" dirty="0">
                <a:latin typeface="Arial" panose="020B0604020202020204" pitchFamily="34" charset="0"/>
                <a:cs typeface="Arial" panose="020B0604020202020204" pitchFamily="34" charset="0"/>
              </a:rPr>
              <a:t>RAPA FALL CONFERENCE</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October 16</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 18</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2016</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San Antonio Marriott Riverwalk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5096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 y="4953000"/>
            <a:ext cx="9144000" cy="1077218"/>
          </a:xfrm>
          <a:prstGeom prst="rect">
            <a:avLst/>
          </a:prstGeom>
          <a:noFill/>
        </p:spPr>
        <p:txBody>
          <a:bodyPr wrap="square" rtlCol="0">
            <a:spAutoFit/>
          </a:bodyPr>
          <a:lstStyle/>
          <a:p>
            <a:pPr algn="ctr"/>
            <a:r>
              <a:rPr lang="en-US" sz="3200" dirty="0" smtClean="0">
                <a:solidFill>
                  <a:schemeClr val="accent2">
                    <a:lumMod val="75000"/>
                  </a:schemeClr>
                </a:solidFill>
                <a:latin typeface="Arial" panose="020B0604020202020204" pitchFamily="34" charset="0"/>
                <a:cs typeface="Arial" panose="020B0604020202020204" pitchFamily="34" charset="0"/>
              </a:rPr>
              <a:t>The Future of Data Privacy and </a:t>
            </a:r>
          </a:p>
          <a:p>
            <a:pPr algn="ctr"/>
            <a:r>
              <a:rPr lang="en-US" sz="3200" dirty="0" smtClean="0">
                <a:solidFill>
                  <a:schemeClr val="accent2">
                    <a:lumMod val="75000"/>
                  </a:schemeClr>
                </a:solidFill>
                <a:latin typeface="Arial" panose="020B0604020202020204" pitchFamily="34" charset="0"/>
                <a:cs typeface="Arial" panose="020B0604020202020204" pitchFamily="34" charset="0"/>
              </a:rPr>
              <a:t>Security in Reinsurance and Beyond</a:t>
            </a:r>
            <a:endParaRPr lang="en-US" sz="3200" dirty="0">
              <a:solidFill>
                <a:schemeClr val="accent2">
                  <a:lumMod val="75000"/>
                </a:schemeClr>
              </a:solidFill>
              <a:latin typeface="Arial" panose="020B0604020202020204" pitchFamily="34" charset="0"/>
              <a:cs typeface="Arial" panose="020B0604020202020204" pitchFamily="34" charset="0"/>
            </a:endParaRPr>
          </a:p>
        </p:txBody>
      </p:sp>
      <p:sp>
        <p:nvSpPr>
          <p:cNvPr id="8" name="Text Placeholder 2"/>
          <p:cNvSpPr txBox="1">
            <a:spLocks/>
          </p:cNvSpPr>
          <p:nvPr/>
        </p:nvSpPr>
        <p:spPr>
          <a:xfrm>
            <a:off x="0" y="5649590"/>
            <a:ext cx="9144000" cy="70008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endParaRPr lang="en-US" dirty="0" smtClean="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685800"/>
            <a:ext cx="9144000" cy="1938992"/>
          </a:xfrm>
          <a:prstGeom prst="rect">
            <a:avLst/>
          </a:prstGeom>
          <a:noFill/>
        </p:spPr>
        <p:txBody>
          <a:bodyPr wrap="square" rtlCol="0">
            <a:spAutoFit/>
          </a:bodyPr>
          <a:lstStyle/>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Reinsurance Administration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Professionals Association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(RAPA)</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pic>
        <p:nvPicPr>
          <p:cNvPr id="7" name="Picture 6"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294" y="2819400"/>
            <a:ext cx="2157412" cy="1905000"/>
          </a:xfrm>
          <a:prstGeom prst="rect">
            <a:avLst/>
          </a:prstGeom>
          <a:noFill/>
        </p:spPr>
      </p:pic>
    </p:spTree>
    <p:extLst>
      <p:ext uri="{BB962C8B-B14F-4D97-AF65-F5344CB8AC3E}">
        <p14:creationId xmlns:p14="http://schemas.microsoft.com/office/powerpoint/2010/main" val="19554785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52" y="2209800"/>
            <a:ext cx="8229600" cy="1066800"/>
          </a:xfrm>
        </p:spPr>
        <p:txBody>
          <a:bodyPr>
            <a:noAutofit/>
          </a:bodyPr>
          <a:lstStyle/>
          <a:p>
            <a:r>
              <a:rPr lang="en-US" sz="2800" dirty="0" smtClean="0">
                <a:solidFill>
                  <a:schemeClr val="tx1"/>
                </a:solidFill>
                <a:latin typeface="Arial" pitchFamily="34" charset="0"/>
                <a:cs typeface="Arial" pitchFamily="34" charset="0"/>
              </a:rPr>
              <a:t>Moderator: </a:t>
            </a:r>
            <a:r>
              <a:rPr lang="en-US" sz="2000" dirty="0" smtClean="0">
                <a:solidFill>
                  <a:schemeClr val="tx1"/>
                </a:solidFill>
                <a:latin typeface="Arial" pitchFamily="34" charset="0"/>
                <a:cs typeface="Arial" pitchFamily="34" charset="0"/>
              </a:rPr>
              <a:t>Brittainy </a:t>
            </a:r>
            <a:r>
              <a:rPr lang="en-US" sz="2000" dirty="0" smtClean="0">
                <a:solidFill>
                  <a:schemeClr val="tx1"/>
                </a:solidFill>
                <a:latin typeface="Arial" pitchFamily="34" charset="0"/>
                <a:cs typeface="Arial" pitchFamily="34" charset="0"/>
              </a:rPr>
              <a:t>Pratt, </a:t>
            </a:r>
            <a:r>
              <a:rPr lang="en-US" sz="2000" dirty="0" smtClean="0">
                <a:solidFill>
                  <a:schemeClr val="tx1"/>
                </a:solidFill>
                <a:latin typeface="Arial" pitchFamily="34" charset="0"/>
                <a:cs typeface="Arial" pitchFamily="34" charset="0"/>
              </a:rPr>
              <a:t>Sr. </a:t>
            </a:r>
            <a:r>
              <a:rPr lang="en-US" sz="2000" dirty="0" smtClean="0">
                <a:solidFill>
                  <a:schemeClr val="tx1"/>
                </a:solidFill>
                <a:latin typeface="Arial" pitchFamily="34" charset="0"/>
                <a:cs typeface="Arial" pitchFamily="34" charset="0"/>
              </a:rPr>
              <a:t>Consultant, LOGiQ</a:t>
            </a:r>
            <a:r>
              <a:rPr lang="en-US" sz="2000" baseline="30000" dirty="0" smtClean="0">
                <a:solidFill>
                  <a:schemeClr val="tx1"/>
                </a:solidFill>
                <a:latin typeface="Arial" pitchFamily="34" charset="0"/>
                <a:cs typeface="Arial" pitchFamily="34" charset="0"/>
              </a:rPr>
              <a:t>3</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2800" dirty="0">
                <a:solidFill>
                  <a:schemeClr val="tx1"/>
                </a:solidFill>
                <a:latin typeface="Arial" pitchFamily="34" charset="0"/>
                <a:cs typeface="Arial" pitchFamily="34" charset="0"/>
              </a:rPr>
              <a:t/>
            </a:r>
            <a:br>
              <a:rPr lang="en-US" sz="2800" dirty="0">
                <a:solidFill>
                  <a:schemeClr val="tx1"/>
                </a:solidFill>
                <a:latin typeface="Arial" pitchFamily="34" charset="0"/>
                <a:cs typeface="Arial" pitchFamily="34" charset="0"/>
              </a:rPr>
            </a:br>
            <a:r>
              <a:rPr lang="en-US" sz="2800" dirty="0">
                <a:solidFill>
                  <a:schemeClr val="tx1"/>
                </a:solidFill>
                <a:latin typeface="Arial" pitchFamily="34" charset="0"/>
                <a:cs typeface="Arial" pitchFamily="34" charset="0"/>
              </a:rPr>
              <a:t>Expert </a:t>
            </a:r>
            <a:r>
              <a:rPr lang="en-US" sz="2800" dirty="0" smtClean="0">
                <a:solidFill>
                  <a:schemeClr val="tx1"/>
                </a:solidFill>
                <a:latin typeface="Arial" pitchFamily="34" charset="0"/>
                <a:cs typeface="Arial" pitchFamily="34" charset="0"/>
              </a:rPr>
              <a:t>Panel:</a:t>
            </a:r>
            <a:br>
              <a:rPr lang="en-US" sz="28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Brian </a:t>
            </a:r>
            <a:r>
              <a:rPr lang="en-US" sz="2000" dirty="0" smtClean="0">
                <a:solidFill>
                  <a:schemeClr val="tx1"/>
                </a:solidFill>
                <a:latin typeface="Arial" pitchFamily="34" charset="0"/>
                <a:cs typeface="Arial" pitchFamily="34" charset="0"/>
              </a:rPr>
              <a:t>Millman, Vice President, MIB</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Mitch Ocampo, Executive Vice President, TAI</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Markus Stout, Head of Software Engineering, Mass General Hospital</a:t>
            </a:r>
            <a:r>
              <a:rPr lang="en-US" sz="2800" dirty="0" smtClean="0">
                <a:solidFill>
                  <a:srgbClr val="1B7775"/>
                </a:solidFill>
                <a:latin typeface="Arial" pitchFamily="34" charset="0"/>
                <a:cs typeface="Arial" pitchFamily="34" charset="0"/>
              </a:rPr>
              <a:t/>
            </a:r>
            <a:br>
              <a:rPr lang="en-US" sz="2800" dirty="0" smtClean="0">
                <a:solidFill>
                  <a:srgbClr val="1B7775"/>
                </a:solidFill>
                <a:latin typeface="Arial" pitchFamily="34" charset="0"/>
                <a:cs typeface="Arial" pitchFamily="34" charset="0"/>
              </a:rPr>
            </a:br>
            <a:endParaRPr lang="en-US" sz="2800" dirty="0">
              <a:solidFill>
                <a:srgbClr val="1B7775"/>
              </a:solidFill>
              <a:latin typeface="Arial" pitchFamily="34" charset="0"/>
              <a:cs typeface="Arial" pitchFamily="34" charset="0"/>
            </a:endParaRPr>
          </a:p>
        </p:txBody>
      </p:sp>
      <p:sp>
        <p:nvSpPr>
          <p:cNvPr id="8" name="Text Placeholder 2"/>
          <p:cNvSpPr txBox="1">
            <a:spLocks/>
          </p:cNvSpPr>
          <p:nvPr/>
        </p:nvSpPr>
        <p:spPr>
          <a:xfrm>
            <a:off x="641222" y="4814589"/>
            <a:ext cx="7772400" cy="15097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3589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762000"/>
          </a:xfrm>
        </p:spPr>
        <p:txBody>
          <a:bodyPr>
            <a:normAutofit fontScale="90000"/>
          </a:bodyPr>
          <a:lstStyle/>
          <a:p>
            <a:r>
              <a:rPr lang="en-US" dirty="0" smtClean="0">
                <a:latin typeface="Arial" pitchFamily="34" charset="0"/>
                <a:cs typeface="Arial" pitchFamily="34" charset="0"/>
              </a:rPr>
              <a:t>Data Security </a:t>
            </a:r>
            <a:br>
              <a:rPr lang="en-US" dirty="0" smtClean="0">
                <a:latin typeface="Arial" pitchFamily="34" charset="0"/>
                <a:cs typeface="Arial" pitchFamily="34" charset="0"/>
              </a:rPr>
            </a:br>
            <a:r>
              <a:rPr lang="en-US" dirty="0" smtClean="0">
                <a:latin typeface="Arial" pitchFamily="34" charset="0"/>
                <a:cs typeface="Arial" pitchFamily="34" charset="0"/>
              </a:rPr>
              <a:t>Challenges in the Marketplace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marL="704088" lvl="2" indent="0">
              <a:buClrTx/>
              <a:buNone/>
            </a:pP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2580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sz="3200" dirty="0" smtClean="0">
                <a:latin typeface="Arial" pitchFamily="34" charset="0"/>
                <a:cs typeface="Arial" pitchFamily="34" charset="0"/>
              </a:rPr>
              <a:t>Fraud Detection, Data Privacy &amp; Security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0064677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Autofit/>
          </a:bodyPr>
          <a:lstStyle/>
          <a:p>
            <a:r>
              <a:rPr lang="en-US" sz="3200" dirty="0" smtClean="0">
                <a:latin typeface="Arial" pitchFamily="34" charset="0"/>
                <a:cs typeface="Arial" pitchFamily="34" charset="0"/>
              </a:rPr>
              <a:t>Reinsurance Administration Platform, Data Privacy &amp; Security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0600523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sz="3200" dirty="0" smtClean="0">
                <a:latin typeface="Arial" pitchFamily="34" charset="0"/>
                <a:cs typeface="Arial" pitchFamily="34" charset="0"/>
              </a:rPr>
              <a:t>Healthcare, HIPAA, Data Privacy &amp; Security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5536565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Autofit/>
          </a:bodyPr>
          <a:lstStyle/>
          <a:p>
            <a:r>
              <a:rPr lang="en-US" sz="3200" dirty="0" smtClean="0">
                <a:latin typeface="Arial" pitchFamily="34" charset="0"/>
                <a:cs typeface="Arial" pitchFamily="34" charset="0"/>
              </a:rPr>
              <a:t>Technology : </a:t>
            </a:r>
            <a:br>
              <a:rPr lang="en-US" sz="3200" dirty="0" smtClean="0">
                <a:latin typeface="Arial" pitchFamily="34" charset="0"/>
                <a:cs typeface="Arial" pitchFamily="34" charset="0"/>
              </a:rPr>
            </a:br>
            <a:r>
              <a:rPr lang="en-US" sz="3200" dirty="0" smtClean="0">
                <a:latin typeface="Arial" pitchFamily="34" charset="0"/>
                <a:cs typeface="Arial" pitchFamily="34" charset="0"/>
              </a:rPr>
              <a:t>Mobile Devices, Cloud &amp; Big Data</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9113138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dirty="0" smtClean="0">
                <a:latin typeface="Arial" pitchFamily="34" charset="0"/>
                <a:cs typeface="Arial" pitchFamily="34" charset="0"/>
              </a:rPr>
              <a:t>User Rights</a:t>
            </a:r>
            <a:endParaRPr lang="en-US" dirty="0">
              <a:latin typeface="Arial" pitchFamily="34" charset="0"/>
              <a:cs typeface="Arial" pitchFamily="34" charset="0"/>
            </a:endParaRPr>
          </a:p>
        </p:txBody>
      </p:sp>
    </p:spTree>
    <p:extLst>
      <p:ext uri="{BB962C8B-B14F-4D97-AF65-F5344CB8AC3E}">
        <p14:creationId xmlns:p14="http://schemas.microsoft.com/office/powerpoint/2010/main" val="261708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446843" y="762000"/>
          <a:ext cx="539877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0245" y="6248400"/>
            <a:ext cx="24574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5270" y="6019800"/>
            <a:ext cx="7318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2776" y="1600200"/>
            <a:ext cx="3352800"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a:t>
            </a:r>
          </a:p>
          <a:p>
            <a:pPr algn="ctr"/>
            <a:r>
              <a:rPr lang="en-US" sz="3200" b="1" dirty="0" smtClean="0">
                <a:ln w="11430"/>
                <a:solidFill>
                  <a:schemeClr val="accent1">
                    <a:lumMod val="60000"/>
                    <a:lumOff val="40000"/>
                  </a:schemeClr>
                </a:solidFill>
                <a:effectLst>
                  <a:outerShdw blurRad="50800" dist="39000" dir="5460000" algn="tl">
                    <a:srgbClr val="000000">
                      <a:alpha val="38000"/>
                    </a:srgbClr>
                  </a:outerShdw>
                </a:effectLst>
              </a:rPr>
              <a:t>Analysis</a:t>
            </a:r>
          </a:p>
          <a:p>
            <a:pPr algn="ctr"/>
            <a:r>
              <a:rPr lang="en-US" sz="3200" b="1" dirty="0" smtClean="0">
                <a:ln w="11430"/>
                <a:solidFill>
                  <a:schemeClr val="accent6"/>
                </a:solidFill>
                <a:effectLst>
                  <a:outerShdw blurRad="50800" dist="39000" dir="5460000" algn="tl">
                    <a:srgbClr val="000000">
                      <a:alpha val="38000"/>
                    </a:srgbClr>
                  </a:outerShdw>
                </a:effectLst>
              </a:rPr>
              <a:t>Knowledge</a:t>
            </a:r>
          </a:p>
          <a:p>
            <a:pPr algn="ctr"/>
            <a:r>
              <a:rPr lang="en-US" sz="3200" b="1" cap="none" spc="0" dirty="0" smtClean="0">
                <a:ln w="11430"/>
                <a:solidFill>
                  <a:schemeClr val="accent4"/>
                </a:solidFill>
                <a:effectLst>
                  <a:outerShdw blurRad="50800" dist="39000" dir="5460000" algn="tl">
                    <a:srgbClr val="000000">
                      <a:alpha val="38000"/>
                    </a:srgbClr>
                  </a:outerShdw>
                </a:effectLst>
              </a:rPr>
              <a:t>Decisions</a:t>
            </a:r>
          </a:p>
          <a:p>
            <a:pPr algn="ctr"/>
            <a:r>
              <a:rPr lang="en-US" sz="3200" b="1" dirty="0" smtClean="0">
                <a:ln w="11430"/>
                <a:solidFill>
                  <a:srgbClr val="92D050"/>
                </a:solidFill>
                <a:effectLst>
                  <a:outerShdw blurRad="50800" dist="39000" dir="5460000" algn="tl">
                    <a:srgbClr val="000000">
                      <a:alpha val="38000"/>
                    </a:srgbClr>
                  </a:outerShdw>
                </a:effectLst>
              </a:rPr>
              <a:t>Planning</a:t>
            </a:r>
          </a:p>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 only as good as your </a:t>
            </a:r>
            <a:r>
              <a:rPr lang="en-US" sz="3200" b="1" dirty="0" smtClean="0">
                <a:ln w="11430"/>
                <a:solidFill>
                  <a:srgbClr val="FFC000"/>
                </a:solidFill>
                <a:effectLst>
                  <a:outerShdw blurRad="50800" dist="39000" dir="5460000" algn="tl">
                    <a:srgbClr val="000000">
                      <a:alpha val="38000"/>
                    </a:srgbClr>
                  </a:outerShdw>
                </a:effectLst>
              </a:rPr>
              <a:t>DATA</a:t>
            </a:r>
          </a:p>
        </p:txBody>
      </p:sp>
    </p:spTree>
    <p:extLst>
      <p:ext uri="{BB962C8B-B14F-4D97-AF65-F5344CB8AC3E}">
        <p14:creationId xmlns:p14="http://schemas.microsoft.com/office/powerpoint/2010/main" val="21025762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dirty="0" smtClean="0">
                <a:latin typeface="Arial" pitchFamily="34" charset="0"/>
                <a:cs typeface="Arial" pitchFamily="34" charset="0"/>
              </a:rPr>
              <a:t>Data Collection &amp; Distribution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10256235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dirty="0" smtClean="0">
                <a:latin typeface="Arial" pitchFamily="34" charset="0"/>
                <a:cs typeface="Arial" pitchFamily="34" charset="0"/>
              </a:rPr>
              <a:t>Legal Environment</a:t>
            </a:r>
            <a:endParaRPr lang="en-US" dirty="0">
              <a:latin typeface="Arial" pitchFamily="34" charset="0"/>
              <a:cs typeface="Arial" pitchFamily="34" charset="0"/>
            </a:endParaRPr>
          </a:p>
        </p:txBody>
      </p:sp>
    </p:spTree>
    <p:extLst>
      <p:ext uri="{BB962C8B-B14F-4D97-AF65-F5344CB8AC3E}">
        <p14:creationId xmlns:p14="http://schemas.microsoft.com/office/powerpoint/2010/main" val="15395857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dirty="0" smtClean="0">
                <a:latin typeface="Arial" pitchFamily="34" charset="0"/>
                <a:cs typeface="Arial" pitchFamily="34" charset="0"/>
              </a:rPr>
              <a:t>Best Practices</a:t>
            </a:r>
            <a:endParaRPr lang="en-US" dirty="0">
              <a:latin typeface="Arial" pitchFamily="34" charset="0"/>
              <a:cs typeface="Arial" pitchFamily="34" charset="0"/>
            </a:endParaRPr>
          </a:p>
        </p:txBody>
      </p:sp>
    </p:spTree>
    <p:extLst>
      <p:ext uri="{BB962C8B-B14F-4D97-AF65-F5344CB8AC3E}">
        <p14:creationId xmlns:p14="http://schemas.microsoft.com/office/powerpoint/2010/main" val="10912772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Arial" pitchFamily="34" charset="0"/>
                <a:cs typeface="Arial" pitchFamily="34" charset="0"/>
              </a:rPr>
              <a:t>Best Practices</a:t>
            </a:r>
            <a:endParaRPr lang="en-US" dirty="0">
              <a:latin typeface="Arial" pitchFamily="34" charset="0"/>
              <a:cs typeface="Arial" pitchFamily="34" charset="0"/>
            </a:endParaRPr>
          </a:p>
        </p:txBody>
      </p:sp>
      <p:sp>
        <p:nvSpPr>
          <p:cNvPr id="2" name="Content Placeholder 1"/>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Share data securely</a:t>
            </a:r>
          </a:p>
          <a:p>
            <a:r>
              <a:rPr lang="en-US" dirty="0" smtClean="0">
                <a:latin typeface="Arial" panose="020B0604020202020204" pitchFamily="34" charset="0"/>
                <a:cs typeface="Arial" panose="020B0604020202020204" pitchFamily="34" charset="0"/>
              </a:rPr>
              <a:t>Don’t give away confidential information</a:t>
            </a:r>
          </a:p>
          <a:p>
            <a:r>
              <a:rPr lang="en-US" dirty="0" smtClean="0">
                <a:latin typeface="Arial" panose="020B0604020202020204" pitchFamily="34" charset="0"/>
                <a:cs typeface="Arial" panose="020B0604020202020204" pitchFamily="34" charset="0"/>
              </a:rPr>
              <a:t>Don’t leave sensitive information lying around the office</a:t>
            </a:r>
          </a:p>
          <a:p>
            <a:r>
              <a:rPr lang="en-US" dirty="0" smtClean="0">
                <a:latin typeface="Arial" panose="020B0604020202020204" pitchFamily="34" charset="0"/>
                <a:cs typeface="Arial" panose="020B0604020202020204" pitchFamily="34" charset="0"/>
              </a:rPr>
              <a:t>Lock your computer</a:t>
            </a:r>
          </a:p>
          <a:p>
            <a:r>
              <a:rPr lang="en-US" dirty="0" smtClean="0">
                <a:latin typeface="Arial" panose="020B0604020202020204" pitchFamily="34" charset="0"/>
                <a:cs typeface="Arial" panose="020B0604020202020204" pitchFamily="34" charset="0"/>
              </a:rPr>
              <a:t>Be cautious of suspicious links</a:t>
            </a:r>
          </a:p>
          <a:p>
            <a:r>
              <a:rPr lang="en-US" dirty="0" smtClean="0">
                <a:latin typeface="Arial" panose="020B0604020202020204" pitchFamily="34" charset="0"/>
                <a:cs typeface="Arial" panose="020B0604020202020204" pitchFamily="34" charset="0"/>
              </a:rPr>
              <a:t>Don’t install unauthorized programs at work</a:t>
            </a:r>
          </a:p>
          <a:p>
            <a:r>
              <a:rPr lang="en-US" dirty="0" smtClean="0">
                <a:latin typeface="Arial" panose="020B0604020202020204" pitchFamily="34" charset="0"/>
                <a:cs typeface="Arial" panose="020B0604020202020204" pitchFamily="34" charset="0"/>
              </a:rPr>
              <a:t>Report suspicious or unauthorized access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p:txBody>
          <a:bodyPr/>
          <a:lstStyle/>
          <a:p>
            <a:r>
              <a:rPr lang="en-US" dirty="0" smtClean="0">
                <a:latin typeface="Arial" panose="020B0604020202020204" pitchFamily="34" charset="0"/>
                <a:cs typeface="Arial" panose="020B0604020202020204" pitchFamily="34" charset="0"/>
              </a:rPr>
              <a:t>Security Awareness Program</a:t>
            </a:r>
          </a:p>
          <a:p>
            <a:r>
              <a:rPr lang="en-US" dirty="0" smtClean="0">
                <a:latin typeface="Arial" panose="020B0604020202020204" pitchFamily="34" charset="0"/>
                <a:cs typeface="Arial" panose="020B0604020202020204" pitchFamily="34" charset="0"/>
              </a:rPr>
              <a:t>Don’t forget physical security</a:t>
            </a:r>
          </a:p>
          <a:p>
            <a:r>
              <a:rPr lang="en-US" dirty="0" smtClean="0">
                <a:latin typeface="Arial" panose="020B0604020202020204" pitchFamily="34" charset="0"/>
                <a:cs typeface="Arial" panose="020B0604020202020204" pitchFamily="34" charset="0"/>
              </a:rPr>
              <a:t>Manage removable devices</a:t>
            </a:r>
          </a:p>
          <a:p>
            <a:r>
              <a:rPr lang="en-US" dirty="0" smtClean="0">
                <a:latin typeface="Arial" panose="020B0604020202020204" pitchFamily="34" charset="0"/>
                <a:cs typeface="Arial" panose="020B0604020202020204" pitchFamily="34" charset="0"/>
              </a:rPr>
              <a:t>Keep software up to date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9488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19400"/>
            <a:ext cx="8229600" cy="762000"/>
          </a:xfrm>
        </p:spPr>
        <p:txBody>
          <a:bodyPr>
            <a:normAutofit/>
          </a:bodyPr>
          <a:lstStyle/>
          <a:p>
            <a:r>
              <a:rPr lang="en-US" dirty="0" smtClean="0">
                <a:latin typeface="Arial" pitchFamily="34" charset="0"/>
                <a:cs typeface="Arial" pitchFamily="34" charset="0"/>
              </a:rPr>
              <a:t>Questions</a:t>
            </a:r>
            <a:endParaRPr lang="en-US" dirty="0">
              <a:latin typeface="Arial" pitchFamily="34" charset="0"/>
              <a:cs typeface="Arial" pitchFamily="34" charset="0"/>
            </a:endParaRPr>
          </a:p>
        </p:txBody>
      </p:sp>
    </p:spTree>
    <p:extLst>
      <p:ext uri="{BB962C8B-B14F-4D97-AF65-F5344CB8AC3E}">
        <p14:creationId xmlns:p14="http://schemas.microsoft.com/office/powerpoint/2010/main" val="4245145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smtClean="0"/>
              <a:t>Survey</a:t>
            </a:r>
            <a:endParaRPr lang="en-US" dirty="0"/>
          </a:p>
        </p:txBody>
      </p:sp>
      <p:sp>
        <p:nvSpPr>
          <p:cNvPr id="4" name="TextBox 3"/>
          <p:cNvSpPr txBox="1"/>
          <p:nvPr/>
        </p:nvSpPr>
        <p:spPr>
          <a:xfrm>
            <a:off x="2286000" y="2667000"/>
            <a:ext cx="4572000"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Please take a moment to fill out the survey.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Thanks!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9798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066800"/>
          </a:xfrm>
        </p:spPr>
        <p:txBody>
          <a:bodyPr/>
          <a:lstStyle/>
          <a:p>
            <a:pPr algn="ctr"/>
            <a:r>
              <a:rPr lang="en-US" dirty="0"/>
              <a:t>B</a:t>
            </a:r>
            <a:r>
              <a:rPr lang="en-US" dirty="0" smtClean="0"/>
              <a:t>reak</a:t>
            </a:r>
            <a:endParaRPr lang="en-US" dirty="0"/>
          </a:p>
        </p:txBody>
      </p:sp>
    </p:spTree>
    <p:extLst>
      <p:ext uri="{BB962C8B-B14F-4D97-AF65-F5344CB8AC3E}">
        <p14:creationId xmlns:p14="http://schemas.microsoft.com/office/powerpoint/2010/main" val="180818383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t>Initiatives Strategy</a:t>
            </a:r>
          </a:p>
        </p:txBody>
      </p:sp>
      <p:sp>
        <p:nvSpPr>
          <p:cNvPr id="16388" name="Rectangle 4"/>
          <p:cNvSpPr>
            <a:spLocks noChangeArrowheads="1"/>
          </p:cNvSpPr>
          <p:nvPr/>
        </p:nvSpPr>
        <p:spPr bwMode="auto">
          <a:xfrm>
            <a:off x="228600" y="1212927"/>
            <a:ext cx="8534400" cy="1160542"/>
          </a:xfrm>
          <a:prstGeom prst="rect">
            <a:avLst/>
          </a:prstGeom>
          <a:noFill/>
          <a:ln w="9525">
            <a:noFill/>
            <a:miter lim="800000"/>
            <a:headEnd/>
            <a:tailEnd/>
          </a:ln>
        </p:spPr>
        <p:txBody>
          <a:bodyPr lIns="91407" tIns="45704" rIns="91407" bIns="45704">
            <a:spAutoFit/>
          </a:bodyPr>
          <a:lstStyle/>
          <a:p>
            <a:pPr algn="just">
              <a:lnSpc>
                <a:spcPct val="125000"/>
              </a:lnSpc>
              <a:spcAft>
                <a:spcPts val="100"/>
              </a:spcAft>
            </a:pPr>
            <a:r>
              <a:rPr lang="en-US" sz="1400" b="1" i="1" dirty="0">
                <a:solidFill>
                  <a:srgbClr val="002060"/>
                </a:solidFill>
                <a:latin typeface="+mj-lt"/>
                <a:ea typeface="ＭＳ Ｐゴシック"/>
                <a:cs typeface="ＭＳ Ｐゴシック"/>
              </a:rPr>
              <a:t>Purpose:  </a:t>
            </a:r>
            <a:r>
              <a:rPr lang="en-US" sz="1400" b="1" dirty="0">
                <a:latin typeface="+mj-lt"/>
                <a:ea typeface="ＭＳ Ｐゴシック"/>
                <a:cs typeface="ＭＳ Ｐゴシック"/>
              </a:rPr>
              <a:t>To improve the effectiveness and efficiency of RAPA member's reinsurance understanding and processes.  The initiatives work streams provides the opportunity for members to work together on education, training, and to benefit from robust collaboration with industry experts within the working groups.</a:t>
            </a:r>
            <a:r>
              <a:rPr lang="en-US" sz="1200" b="1" dirty="0">
                <a:latin typeface="+mj-lt"/>
                <a:ea typeface="ＭＳ Ｐゴシック"/>
                <a:cs typeface="ＭＳ Ｐゴシック"/>
              </a:rPr>
              <a:t>   </a:t>
            </a:r>
          </a:p>
        </p:txBody>
      </p:sp>
      <p:sp>
        <p:nvSpPr>
          <p:cNvPr id="16390" name="Rectangle 4"/>
          <p:cNvSpPr>
            <a:spLocks noChangeArrowheads="1"/>
          </p:cNvSpPr>
          <p:nvPr/>
        </p:nvSpPr>
        <p:spPr bwMode="auto">
          <a:xfrm>
            <a:off x="5591175" y="3810000"/>
            <a:ext cx="3200400" cy="2523736"/>
          </a:xfrm>
          <a:prstGeom prst="rect">
            <a:avLst/>
          </a:prstGeom>
          <a:noFill/>
          <a:ln w="28575">
            <a:solidFill>
              <a:schemeClr val="tx1"/>
            </a:solidFill>
            <a:prstDash val="sysDot"/>
            <a:miter lim="800000"/>
            <a:headEnd/>
            <a:tailEnd/>
          </a:ln>
        </p:spPr>
        <p:txBody>
          <a:bodyPr lIns="91407" tIns="45704" rIns="91407" bIns="45704">
            <a:spAutoFit/>
          </a:bodyPr>
          <a:lstStyle/>
          <a:p>
            <a:pPr algn="ctr">
              <a:spcAft>
                <a:spcPts val="600"/>
              </a:spcAft>
            </a:pPr>
            <a:r>
              <a:rPr lang="en-US" sz="1100" b="1" u="sng" dirty="0">
                <a:latin typeface="Arial"/>
                <a:ea typeface="ＭＳ Ｐゴシック"/>
                <a:cs typeface="Arial"/>
              </a:rPr>
              <a:t>Want to join an Initiative?  Just contact one of the  leads </a:t>
            </a:r>
          </a:p>
          <a:p>
            <a:pPr algn="ctr">
              <a:spcAft>
                <a:spcPts val="600"/>
              </a:spcAft>
            </a:pPr>
            <a:endParaRPr lang="en-US" sz="400" b="1" u="sng" dirty="0">
              <a:latin typeface="Arial"/>
              <a:ea typeface="ＭＳ Ｐゴシック"/>
              <a:cs typeface="Arial"/>
            </a:endParaRPr>
          </a:p>
          <a:p>
            <a:pPr algn="just">
              <a:spcAft>
                <a:spcPts val="600"/>
              </a:spcAft>
            </a:pPr>
            <a:r>
              <a:rPr lang="en-US" sz="1100" b="1" dirty="0">
                <a:latin typeface="Arial"/>
                <a:ea typeface="ＭＳ Ｐゴシック"/>
                <a:cs typeface="Arial"/>
              </a:rPr>
              <a:t>Education: 	Dalia </a:t>
            </a:r>
            <a:r>
              <a:rPr lang="en-US" sz="1100" b="1" dirty="0" err="1">
                <a:latin typeface="Arial"/>
                <a:ea typeface="ＭＳ Ｐゴシック"/>
                <a:cs typeface="Arial"/>
              </a:rPr>
              <a:t>Khoury</a:t>
            </a:r>
            <a:r>
              <a:rPr lang="en-US" sz="1100" b="1" dirty="0">
                <a:latin typeface="Arial"/>
                <a:ea typeface="ＭＳ Ｐゴシック"/>
                <a:cs typeface="Arial"/>
              </a:rPr>
              <a:t>, Optimum Re</a:t>
            </a:r>
          </a:p>
          <a:p>
            <a:pPr algn="just">
              <a:spcAft>
                <a:spcPts val="600"/>
              </a:spcAft>
            </a:pPr>
            <a:r>
              <a:rPr lang="en-US" sz="1100" b="1" dirty="0">
                <a:latin typeface="Arial"/>
                <a:ea typeface="ＭＳ Ｐゴシック"/>
                <a:cs typeface="Arial"/>
              </a:rPr>
              <a:t>	</a:t>
            </a:r>
            <a:r>
              <a:rPr lang="en-US" sz="900" b="1" i="1" u="sng" dirty="0">
                <a:latin typeface="Arial"/>
                <a:ea typeface="ＭＳ Ｐゴシック"/>
                <a:cs typeface="Arial"/>
              </a:rPr>
              <a:t>Dalia.Khoury@optimumre.com</a:t>
            </a:r>
            <a:r>
              <a:rPr lang="en-US" sz="900" b="1" i="1" dirty="0">
                <a:latin typeface="Arial"/>
                <a:ea typeface="ＭＳ Ｐゴシック"/>
                <a:cs typeface="Arial"/>
              </a:rPr>
              <a:t> </a:t>
            </a:r>
            <a:r>
              <a:rPr lang="en-US" sz="1100" b="1" dirty="0">
                <a:latin typeface="Arial"/>
                <a:ea typeface="ＭＳ Ｐゴシック"/>
                <a:cs typeface="Arial"/>
              </a:rPr>
              <a:t> </a:t>
            </a:r>
          </a:p>
          <a:p>
            <a:pPr algn="just">
              <a:spcAft>
                <a:spcPts val="600"/>
              </a:spcAft>
            </a:pPr>
            <a:r>
              <a:rPr lang="en-US" sz="1100" b="1" dirty="0">
                <a:latin typeface="Arial"/>
                <a:ea typeface="ＭＳ Ｐゴシック"/>
                <a:cs typeface="Arial"/>
              </a:rPr>
              <a:t>Data: 	Genevra </a:t>
            </a:r>
            <a:r>
              <a:rPr lang="en-US" sz="1100" b="1" dirty="0" err="1">
                <a:latin typeface="Arial"/>
                <a:ea typeface="ＭＳ Ｐゴシック"/>
                <a:cs typeface="Arial"/>
              </a:rPr>
              <a:t>Pflaum</a:t>
            </a:r>
            <a:r>
              <a:rPr lang="en-US" sz="1100" b="1" dirty="0">
                <a:latin typeface="Arial"/>
                <a:ea typeface="ＭＳ Ｐゴシック"/>
                <a:cs typeface="Arial"/>
              </a:rPr>
              <a:t>, Hannover Re</a:t>
            </a:r>
          </a:p>
          <a:p>
            <a:pPr algn="just">
              <a:spcAft>
                <a:spcPts val="600"/>
              </a:spcAft>
            </a:pPr>
            <a:r>
              <a:rPr lang="en-US" sz="1100" b="1" dirty="0">
                <a:latin typeface="Arial"/>
                <a:ea typeface="ＭＳ Ｐゴシック"/>
                <a:cs typeface="Arial"/>
              </a:rPr>
              <a:t>	</a:t>
            </a:r>
            <a:r>
              <a:rPr lang="en-US" sz="900" b="1" i="1" u="sng" dirty="0">
                <a:latin typeface="Arial"/>
                <a:ea typeface="ＭＳ Ｐゴシック"/>
                <a:cs typeface="Arial"/>
              </a:rPr>
              <a:t>Genevra.Pflaum@hlramerica.com</a:t>
            </a:r>
          </a:p>
          <a:p>
            <a:pPr algn="just">
              <a:spcAft>
                <a:spcPts val="600"/>
              </a:spcAft>
            </a:pPr>
            <a:r>
              <a:rPr lang="en-US" sz="1100" b="1" dirty="0" smtClean="0">
                <a:latin typeface="Arial"/>
                <a:ea typeface="ＭＳ Ｐゴシック"/>
                <a:cs typeface="Arial"/>
              </a:rPr>
              <a:t>Risk:	Garfield </a:t>
            </a:r>
            <a:r>
              <a:rPr lang="en-US" sz="1100" b="1" dirty="0">
                <a:latin typeface="Arial"/>
                <a:ea typeface="ＭＳ Ｐゴシック"/>
                <a:cs typeface="Arial"/>
              </a:rPr>
              <a:t>McIntyre, Munich Re</a:t>
            </a:r>
          </a:p>
          <a:p>
            <a:pPr algn="just">
              <a:spcAft>
                <a:spcPts val="600"/>
              </a:spcAft>
            </a:pPr>
            <a:r>
              <a:rPr lang="en-US" sz="1100" b="1" dirty="0">
                <a:latin typeface="Arial"/>
                <a:ea typeface="ＭＳ Ｐゴシック"/>
                <a:cs typeface="Arial"/>
              </a:rPr>
              <a:t>	</a:t>
            </a:r>
            <a:r>
              <a:rPr lang="en-US" sz="900" b="1" i="1" u="sng" dirty="0" smtClean="0">
                <a:solidFill>
                  <a:schemeClr val="tx1">
                    <a:lumMod val="95000"/>
                    <a:lumOff val="5000"/>
                  </a:schemeClr>
                </a:solidFill>
                <a:latin typeface="Arial"/>
                <a:ea typeface="ＭＳ Ｐゴシック"/>
                <a:cs typeface="Arial"/>
              </a:rPr>
              <a:t>Gmcintyre@munichre.com</a:t>
            </a:r>
          </a:p>
          <a:p>
            <a:pPr algn="just">
              <a:spcAft>
                <a:spcPts val="600"/>
              </a:spcAft>
            </a:pPr>
            <a:r>
              <a:rPr lang="en-US" sz="900" b="1" dirty="0" smtClean="0">
                <a:latin typeface="Arial"/>
                <a:ea typeface="ＭＳ Ｐゴシック"/>
                <a:cs typeface="Arial"/>
              </a:rPr>
              <a:t>	</a:t>
            </a:r>
            <a:endParaRPr lang="en-US" sz="900" b="1" dirty="0">
              <a:latin typeface="Arial"/>
              <a:ea typeface="ＭＳ Ｐゴシック"/>
              <a:cs typeface="Arial"/>
            </a:endParaRPr>
          </a:p>
          <a:p>
            <a:pPr algn="just">
              <a:spcAft>
                <a:spcPts val="600"/>
              </a:spcAft>
            </a:pPr>
            <a:endParaRPr lang="en-US" sz="1200" b="1" dirty="0">
              <a:latin typeface="Calibri" pitchFamily="34" charset="0"/>
              <a:ea typeface="ＭＳ Ｐゴシック"/>
              <a:cs typeface="ＭＳ Ｐゴシック"/>
            </a:endParaRPr>
          </a:p>
        </p:txBody>
      </p:sp>
      <p:sp>
        <p:nvSpPr>
          <p:cNvPr id="16391" name="Rectangle 4"/>
          <p:cNvSpPr>
            <a:spLocks noChangeArrowheads="1"/>
          </p:cNvSpPr>
          <p:nvPr/>
        </p:nvSpPr>
        <p:spPr bwMode="auto">
          <a:xfrm>
            <a:off x="5638800" y="2536334"/>
            <a:ext cx="3200400" cy="677076"/>
          </a:xfrm>
          <a:prstGeom prst="rect">
            <a:avLst/>
          </a:prstGeom>
          <a:noFill/>
          <a:ln w="28575">
            <a:solidFill>
              <a:schemeClr val="tx1"/>
            </a:solidFill>
            <a:prstDash val="sysDot"/>
            <a:miter lim="800000"/>
            <a:headEnd/>
            <a:tailEnd/>
          </a:ln>
        </p:spPr>
        <p:txBody>
          <a:bodyPr lIns="91407" tIns="45704" rIns="91407" bIns="45704">
            <a:spAutoFit/>
          </a:bodyPr>
          <a:lstStyle/>
          <a:p>
            <a:pPr algn="ctr">
              <a:spcAft>
                <a:spcPts val="600"/>
              </a:spcAft>
            </a:pPr>
            <a:r>
              <a:rPr lang="en-US" sz="1100" b="1" u="sng" dirty="0">
                <a:latin typeface="Arial"/>
                <a:ea typeface="ＭＳ Ｐゴシック"/>
                <a:cs typeface="Arial"/>
              </a:rPr>
              <a:t>Thinking of a new initiative? </a:t>
            </a:r>
          </a:p>
          <a:p>
            <a:pPr algn="ctr">
              <a:spcAft>
                <a:spcPts val="600"/>
              </a:spcAft>
            </a:pPr>
            <a:r>
              <a:rPr lang="en-US" sz="1100" b="1" dirty="0">
                <a:latin typeface="Arial"/>
                <a:ea typeface="ＭＳ Ｐゴシック"/>
                <a:cs typeface="Arial"/>
              </a:rPr>
              <a:t>Submit your suggestion to G</a:t>
            </a:r>
            <a:r>
              <a:rPr lang="en-US" sz="1100" b="1" dirty="0" smtClean="0">
                <a:latin typeface="Arial"/>
                <a:ea typeface="ＭＳ Ｐゴシック"/>
                <a:cs typeface="Arial"/>
              </a:rPr>
              <a:t>reg </a:t>
            </a:r>
            <a:r>
              <a:rPr lang="en-US" sz="1100" b="1" dirty="0">
                <a:latin typeface="Arial"/>
                <a:ea typeface="ＭＳ Ｐゴシック"/>
                <a:cs typeface="Arial"/>
              </a:rPr>
              <a:t>LaRochelle [greg.larochelle@rbc.com]</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14600"/>
            <a:ext cx="7543800" cy="420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83173"/>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228600"/>
            <a:ext cx="8229600" cy="1066800"/>
          </a:xfrm>
        </p:spPr>
        <p:txBody>
          <a:bodyPr/>
          <a:lstStyle/>
          <a:p>
            <a:r>
              <a:rPr lang="en-CA" b="1" dirty="0" smtClean="0"/>
              <a:t>Education Initiative</a:t>
            </a:r>
          </a:p>
        </p:txBody>
      </p:sp>
      <p:sp>
        <p:nvSpPr>
          <p:cNvPr id="38916" name="Rectangle 4"/>
          <p:cNvSpPr>
            <a:spLocks noChangeArrowheads="1"/>
          </p:cNvSpPr>
          <p:nvPr/>
        </p:nvSpPr>
        <p:spPr bwMode="auto">
          <a:xfrm>
            <a:off x="-228600" y="1451424"/>
            <a:ext cx="8839200" cy="5406576"/>
          </a:xfrm>
          <a:prstGeom prst="rect">
            <a:avLst/>
          </a:prstGeom>
          <a:noFill/>
          <a:ln w="9525">
            <a:noFill/>
            <a:miter lim="800000"/>
            <a:headEnd/>
            <a:tailEnd/>
          </a:ln>
        </p:spPr>
        <p:txBody>
          <a:bodyPr wrap="square" lIns="91407" tIns="45704" rIns="91407" bIns="45704">
            <a:spAutoFit/>
          </a:bodyPr>
          <a:lstStyle/>
          <a:p>
            <a:pPr marL="342900" indent="-342900" algn="just">
              <a:spcAft>
                <a:spcPts val="600"/>
              </a:spcAft>
            </a:pPr>
            <a:r>
              <a:rPr lang="en-US" sz="2400" b="1" i="1" dirty="0">
                <a:solidFill>
                  <a:srgbClr val="002060"/>
                </a:solidFill>
                <a:latin typeface="Calibri" pitchFamily="34" charset="0"/>
                <a:ea typeface="ＭＳ Ｐゴシック"/>
                <a:cs typeface="ＭＳ Ｐゴシック"/>
              </a:rPr>
              <a:t>	</a:t>
            </a:r>
            <a:r>
              <a:rPr lang="en-US" sz="2000" b="1" i="1" u="sng" dirty="0">
                <a:solidFill>
                  <a:srgbClr val="002060"/>
                </a:solidFill>
                <a:latin typeface="Arial"/>
                <a:ea typeface="ＭＳ Ｐゴシック"/>
                <a:cs typeface="Arial"/>
              </a:rPr>
              <a:t>Purpose</a:t>
            </a:r>
            <a:endParaRPr lang="en-US" sz="2000" b="1" i="1" dirty="0">
              <a:solidFill>
                <a:srgbClr val="002060"/>
              </a:solidFill>
              <a:latin typeface="Arial"/>
              <a:ea typeface="ＭＳ Ｐゴシック"/>
              <a:cs typeface="Arial"/>
            </a:endParaRPr>
          </a:p>
          <a:p>
            <a:pPr marL="342900" indent="-342900" algn="just">
              <a:lnSpc>
                <a:spcPts val="2600"/>
              </a:lnSpc>
              <a:spcBef>
                <a:spcPts val="600"/>
              </a:spcBef>
              <a:spcAft>
                <a:spcPts val="600"/>
              </a:spcAft>
            </a:pPr>
            <a:r>
              <a:rPr lang="en-US" sz="2000" b="1" dirty="0">
                <a:latin typeface="Arial"/>
                <a:ea typeface="ＭＳ Ｐゴシック"/>
                <a:cs typeface="Arial"/>
              </a:rPr>
              <a:t>	Develop training </a:t>
            </a:r>
            <a:r>
              <a:rPr lang="en-US" sz="2000" b="1" dirty="0" smtClean="0">
                <a:latin typeface="Arial"/>
                <a:ea typeface="ＭＳ Ｐゴシック"/>
                <a:cs typeface="Arial"/>
              </a:rPr>
              <a:t>material presented as a workflow chart for different processing functions and ultimately have case </a:t>
            </a:r>
            <a:r>
              <a:rPr lang="en-US" sz="2000" b="1" dirty="0">
                <a:latin typeface="Arial"/>
                <a:ea typeface="ＭＳ Ｐゴシック"/>
                <a:cs typeface="Arial"/>
              </a:rPr>
              <a:t>study </a:t>
            </a:r>
            <a:r>
              <a:rPr lang="en-US" sz="2000" b="1" dirty="0" smtClean="0">
                <a:latin typeface="Arial"/>
                <a:ea typeface="ＭＳ Ｐゴシック"/>
                <a:cs typeface="Arial"/>
              </a:rPr>
              <a:t>to </a:t>
            </a:r>
            <a:r>
              <a:rPr lang="en-US" sz="2000" b="1" dirty="0">
                <a:latin typeface="Arial"/>
                <a:ea typeface="ＭＳ Ｐゴシック"/>
                <a:cs typeface="Arial"/>
              </a:rPr>
              <a:t>illustrate the impact of </a:t>
            </a:r>
            <a:r>
              <a:rPr lang="en-US" sz="2000" b="1" dirty="0" smtClean="0">
                <a:latin typeface="Arial"/>
                <a:ea typeface="ＭＳ Ｐゴシック"/>
                <a:cs typeface="Arial"/>
              </a:rPr>
              <a:t>processing by using the workflow charts. </a:t>
            </a:r>
          </a:p>
          <a:p>
            <a:pPr marL="342900" indent="-342900" algn="just">
              <a:lnSpc>
                <a:spcPts val="2600"/>
              </a:lnSpc>
              <a:spcAft>
                <a:spcPts val="600"/>
              </a:spcAft>
            </a:pPr>
            <a:endParaRPr lang="en-US" sz="1050" b="1" dirty="0" smtClean="0">
              <a:latin typeface="Arial"/>
              <a:ea typeface="ＭＳ Ｐゴシック"/>
              <a:cs typeface="Arial"/>
            </a:endParaRPr>
          </a:p>
          <a:p>
            <a:pPr marL="342900" indent="-342900" algn="just">
              <a:spcAft>
                <a:spcPts val="600"/>
              </a:spcAft>
            </a:pPr>
            <a:r>
              <a:rPr lang="en-US" sz="2000" b="1" dirty="0" smtClean="0">
                <a:latin typeface="Arial"/>
                <a:ea typeface="ＭＳ Ｐゴシック"/>
                <a:cs typeface="Arial"/>
              </a:rPr>
              <a:t>	</a:t>
            </a:r>
            <a:r>
              <a:rPr lang="en-US" sz="2000" b="1" i="1" u="sng" dirty="0" smtClean="0">
                <a:solidFill>
                  <a:srgbClr val="002060"/>
                </a:solidFill>
                <a:latin typeface="Arial"/>
                <a:ea typeface="ＭＳ Ｐゴシック"/>
                <a:cs typeface="Arial"/>
              </a:rPr>
              <a:t>Deliverables </a:t>
            </a:r>
            <a:r>
              <a:rPr lang="en-US" sz="2000" b="1" i="1" u="sng" dirty="0">
                <a:solidFill>
                  <a:srgbClr val="002060"/>
                </a:solidFill>
                <a:latin typeface="Arial"/>
                <a:ea typeface="ＭＳ Ｐゴシック"/>
                <a:cs typeface="Arial"/>
              </a:rPr>
              <a:t>&amp; </a:t>
            </a:r>
            <a:r>
              <a:rPr lang="en-US" sz="2000" b="1" i="1" u="sng" dirty="0" smtClean="0">
                <a:solidFill>
                  <a:srgbClr val="002060"/>
                </a:solidFill>
                <a:latin typeface="Arial"/>
                <a:ea typeface="ＭＳ Ｐゴシック"/>
                <a:cs typeface="Arial"/>
              </a:rPr>
              <a:t>Milestones</a:t>
            </a:r>
          </a:p>
          <a:p>
            <a:pPr marL="342900" indent="-342900" algn="just">
              <a:spcAft>
                <a:spcPts val="600"/>
              </a:spcAft>
            </a:pPr>
            <a:r>
              <a:rPr lang="en-US" sz="2000" b="1" i="1" dirty="0" smtClean="0">
                <a:solidFill>
                  <a:srgbClr val="002060"/>
                </a:solidFill>
                <a:latin typeface="Arial"/>
                <a:ea typeface="ＭＳ Ｐゴシック"/>
                <a:cs typeface="Arial"/>
              </a:rPr>
              <a:t>		</a:t>
            </a:r>
            <a:endParaRPr lang="en-US" sz="900" b="1" dirty="0">
              <a:latin typeface="Arial"/>
              <a:ea typeface="ＭＳ Ｐゴシック"/>
              <a:cs typeface="Arial"/>
            </a:endParaRPr>
          </a:p>
          <a:p>
            <a:pPr marL="342900" indent="-342900" algn="just">
              <a:spcAft>
                <a:spcPts val="600"/>
              </a:spcAft>
            </a:pPr>
            <a:r>
              <a:rPr lang="en-US" sz="900" b="1" dirty="0">
                <a:latin typeface="Arial"/>
                <a:ea typeface="ＭＳ Ｐゴシック"/>
                <a:cs typeface="Arial"/>
              </a:rPr>
              <a:t>	</a:t>
            </a:r>
            <a:r>
              <a:rPr lang="en-US" sz="2000" b="1" dirty="0" smtClean="0">
                <a:latin typeface="Arial"/>
                <a:ea typeface="ＭＳ Ｐゴシック"/>
                <a:cs typeface="Arial"/>
              </a:rPr>
              <a:t>We </a:t>
            </a:r>
            <a:r>
              <a:rPr lang="en-US" sz="2000" b="1" dirty="0">
                <a:latin typeface="Arial"/>
                <a:ea typeface="ＭＳ Ｐゴシック"/>
                <a:cs typeface="Arial"/>
              </a:rPr>
              <a:t>have </a:t>
            </a:r>
            <a:r>
              <a:rPr lang="en-US" sz="2000" b="1" dirty="0" smtClean="0">
                <a:latin typeface="Arial"/>
                <a:ea typeface="ＭＳ Ｐゴシック"/>
                <a:cs typeface="Arial"/>
              </a:rPr>
              <a:t>3  </a:t>
            </a:r>
            <a:r>
              <a:rPr lang="en-US" sz="2000" b="1" dirty="0">
                <a:latin typeface="Arial"/>
                <a:ea typeface="ＭＳ Ｐゴシック"/>
                <a:cs typeface="Arial"/>
              </a:rPr>
              <a:t>sub-groups  </a:t>
            </a:r>
            <a:r>
              <a:rPr lang="en-US" sz="2000" b="1" dirty="0" smtClean="0">
                <a:latin typeface="Arial"/>
                <a:ea typeface="ＭＳ Ｐゴシック"/>
                <a:cs typeface="Arial"/>
              </a:rPr>
              <a:t>presenting the 3 different layers: </a:t>
            </a:r>
          </a:p>
          <a:p>
            <a:pPr marL="742950" lvl="1" indent="-285750">
              <a:spcBef>
                <a:spcPts val="600"/>
              </a:spcBef>
              <a:spcAft>
                <a:spcPts val="538"/>
              </a:spcAft>
              <a:buSzPct val="100000"/>
              <a:buFont typeface="Arial" panose="020B0604020202020204" pitchFamily="34" charset="0"/>
              <a:buChar char="•"/>
            </a:pPr>
            <a:r>
              <a:rPr lang="en-US" sz="2000" b="1" dirty="0" smtClean="0">
                <a:latin typeface="Arial"/>
                <a:ea typeface="ＭＳ Ｐゴシック"/>
                <a:cs typeface="Arial"/>
              </a:rPr>
              <a:t>Sub Group 1 – Direct </a:t>
            </a:r>
            <a:r>
              <a:rPr lang="en-US" b="1" dirty="0" smtClean="0">
                <a:latin typeface="Arial"/>
                <a:ea typeface="ＭＳ Ｐゴシック"/>
                <a:cs typeface="Arial"/>
              </a:rPr>
              <a:t>(Vivian Tseng)</a:t>
            </a:r>
            <a:endParaRPr lang="en-US" b="1" dirty="0">
              <a:latin typeface="Arial"/>
              <a:ea typeface="ＭＳ Ｐゴシック"/>
              <a:cs typeface="Arial"/>
            </a:endParaRPr>
          </a:p>
          <a:p>
            <a:pPr marL="742950" lvl="1" indent="-285750">
              <a:spcBef>
                <a:spcPts val="600"/>
              </a:spcBef>
              <a:spcAft>
                <a:spcPts val="538"/>
              </a:spcAft>
              <a:buSzPct val="100000"/>
              <a:buFont typeface="Arial" panose="020B0604020202020204" pitchFamily="34" charset="0"/>
              <a:buChar char="•"/>
            </a:pPr>
            <a:r>
              <a:rPr lang="en-US" sz="2000" b="1" dirty="0" smtClean="0">
                <a:latin typeface="Arial"/>
                <a:ea typeface="ＭＳ Ｐゴシック"/>
                <a:cs typeface="Arial"/>
              </a:rPr>
              <a:t>Sub Group </a:t>
            </a:r>
            <a:r>
              <a:rPr lang="en-US" sz="2000" b="1" dirty="0">
                <a:latin typeface="Arial"/>
                <a:ea typeface="ＭＳ Ｐゴシック"/>
                <a:cs typeface="Arial"/>
              </a:rPr>
              <a:t>2 – Reinsurance </a:t>
            </a:r>
            <a:r>
              <a:rPr lang="en-US" b="1" dirty="0" smtClean="0">
                <a:latin typeface="Arial"/>
                <a:ea typeface="ＭＳ Ｐゴシック"/>
                <a:cs typeface="Arial"/>
              </a:rPr>
              <a:t>(Diana Aversa)</a:t>
            </a:r>
          </a:p>
          <a:p>
            <a:pPr marL="742950" lvl="1" indent="-285750">
              <a:spcBef>
                <a:spcPts val="600"/>
              </a:spcBef>
              <a:spcAft>
                <a:spcPts val="538"/>
              </a:spcAft>
              <a:buSzPct val="100000"/>
              <a:buFont typeface="Arial" panose="020B0604020202020204" pitchFamily="34" charset="0"/>
              <a:buChar char="•"/>
            </a:pPr>
            <a:r>
              <a:rPr lang="en-US" sz="2000" b="1" dirty="0" smtClean="0">
                <a:latin typeface="Arial"/>
                <a:ea typeface="ＭＳ Ｐゴシック"/>
                <a:cs typeface="Arial"/>
              </a:rPr>
              <a:t>Sub </a:t>
            </a:r>
            <a:r>
              <a:rPr lang="en-US" sz="2000" b="1" dirty="0">
                <a:latin typeface="Arial"/>
                <a:ea typeface="ＭＳ Ｐゴシック"/>
                <a:cs typeface="Arial"/>
              </a:rPr>
              <a:t>G</a:t>
            </a:r>
            <a:r>
              <a:rPr lang="en-US" sz="2000" b="1" dirty="0" smtClean="0">
                <a:latin typeface="Arial"/>
                <a:ea typeface="ＭＳ Ｐゴシック"/>
                <a:cs typeface="Arial"/>
              </a:rPr>
              <a:t>roup </a:t>
            </a:r>
            <a:r>
              <a:rPr lang="en-US" sz="2000" b="1" dirty="0">
                <a:latin typeface="Arial"/>
                <a:ea typeface="ＭＳ Ｐゴシック"/>
                <a:cs typeface="Arial"/>
              </a:rPr>
              <a:t>3 – </a:t>
            </a:r>
            <a:r>
              <a:rPr lang="en-US" sz="2000" b="1" dirty="0" smtClean="0">
                <a:latin typeface="Arial"/>
                <a:ea typeface="ＭＳ Ｐゴシック"/>
                <a:cs typeface="Arial"/>
              </a:rPr>
              <a:t>Retrocessionaire </a:t>
            </a:r>
            <a:r>
              <a:rPr lang="en-US" b="1" dirty="0" smtClean="0">
                <a:latin typeface="Arial"/>
                <a:ea typeface="ＭＳ Ｐゴシック"/>
                <a:cs typeface="Arial"/>
              </a:rPr>
              <a:t>(Pat Ellis)</a:t>
            </a:r>
          </a:p>
          <a:p>
            <a:pPr lvl="1">
              <a:spcAft>
                <a:spcPts val="538"/>
              </a:spcAft>
              <a:buSzPct val="100000"/>
            </a:pPr>
            <a:endParaRPr lang="en-US" sz="2400" b="1" dirty="0" smtClean="0">
              <a:latin typeface="Calibri" pitchFamily="34" charset="0"/>
              <a:ea typeface="ＭＳ Ｐゴシック"/>
              <a:cs typeface="ＭＳ Ｐゴシック"/>
            </a:endParaRPr>
          </a:p>
          <a:p>
            <a:pPr marL="342900" indent="-342900">
              <a:spcAft>
                <a:spcPts val="538"/>
              </a:spcAft>
              <a:buSzPct val="100000"/>
              <a:buFont typeface="Wingdings" pitchFamily="2" charset="2"/>
              <a:buNone/>
            </a:pPr>
            <a:r>
              <a:rPr lang="en-US" sz="2400" b="1" dirty="0">
                <a:latin typeface="Calibri" pitchFamily="34" charset="0"/>
                <a:ea typeface="ＭＳ Ｐゴシック"/>
                <a:cs typeface="ＭＳ Ｐゴシック"/>
              </a:rPr>
              <a:t>	</a:t>
            </a:r>
          </a:p>
        </p:txBody>
      </p:sp>
    </p:spTree>
    <p:extLst>
      <p:ext uri="{BB962C8B-B14F-4D97-AF65-F5344CB8AC3E}">
        <p14:creationId xmlns:p14="http://schemas.microsoft.com/office/powerpoint/2010/main" val="1962825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9" y="228600"/>
            <a:ext cx="8229600" cy="1066800"/>
          </a:xfrm>
        </p:spPr>
        <p:txBody>
          <a:bodyPr/>
          <a:lstStyle/>
          <a:p>
            <a:r>
              <a:rPr lang="en-US" dirty="0" smtClean="0"/>
              <a:t>Members</a:t>
            </a:r>
            <a:endParaRPr lang="en-US" dirty="0"/>
          </a:p>
        </p:txBody>
      </p:sp>
      <p:sp>
        <p:nvSpPr>
          <p:cNvPr id="5" name="Rectangle 4"/>
          <p:cNvSpPr/>
          <p:nvPr/>
        </p:nvSpPr>
        <p:spPr>
          <a:xfrm>
            <a:off x="375332" y="1180862"/>
            <a:ext cx="4572000" cy="3200876"/>
          </a:xfrm>
          <a:prstGeom prst="rect">
            <a:avLst/>
          </a:prstGeom>
        </p:spPr>
        <p:txBody>
          <a:bodyPr>
            <a:spAutoFit/>
          </a:bodyPr>
          <a:lstStyle/>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Maribet Toledo, Lincoln Financial</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Pat Ellis, RGA</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Patty Bailey, Manu Life</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Paula Boswell-</a:t>
            </a:r>
            <a:r>
              <a:rPr lang="en-US" b="1" dirty="0" err="1" smtClean="0">
                <a:latin typeface="Arial" panose="020B0604020202020204" pitchFamily="34" charset="0"/>
                <a:ea typeface="ＭＳ Ｐゴシック"/>
                <a:cs typeface="Arial" panose="020B0604020202020204" pitchFamily="34" charset="0"/>
              </a:rPr>
              <a:t>Beier</a:t>
            </a:r>
            <a:r>
              <a:rPr lang="en-US" b="1" dirty="0" smtClean="0">
                <a:latin typeface="Arial" panose="020B0604020202020204" pitchFamily="34" charset="0"/>
                <a:ea typeface="ＭＳ Ｐゴシック"/>
                <a:cs typeface="Arial" panose="020B0604020202020204" pitchFamily="34" charset="0"/>
              </a:rPr>
              <a:t>, RGA</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Vivian Tseng, John Hancock</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Vu Nguyen, Prudential</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Cindy Eason-Manning, RGA</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Diane Hare, RGA</a:t>
            </a:r>
          </a:p>
          <a:p>
            <a:pPr marL="285750" indent="-285750" algn="just">
              <a:spcAft>
                <a:spcPts val="600"/>
              </a:spcAft>
              <a:buFont typeface="Arial" panose="020B0604020202020204" pitchFamily="34" charset="0"/>
              <a:buChar char="•"/>
            </a:pPr>
            <a:r>
              <a:rPr lang="en-US" b="1" dirty="0" smtClean="0">
                <a:latin typeface="Arial" panose="020B0604020202020204" pitchFamily="34" charset="0"/>
                <a:ea typeface="ＭＳ Ｐゴシック"/>
                <a:cs typeface="Arial" panose="020B0604020202020204" pitchFamily="34" charset="0"/>
              </a:rPr>
              <a:t>Karen </a:t>
            </a:r>
            <a:r>
              <a:rPr lang="en-US" b="1" dirty="0" err="1" smtClean="0">
                <a:latin typeface="Arial" panose="020B0604020202020204" pitchFamily="34" charset="0"/>
                <a:ea typeface="ＭＳ Ｐゴシック"/>
                <a:cs typeface="Arial" panose="020B0604020202020204" pitchFamily="34" charset="0"/>
              </a:rPr>
              <a:t>Nelms</a:t>
            </a:r>
            <a:r>
              <a:rPr lang="en-US" b="1" dirty="0" smtClean="0">
                <a:latin typeface="Arial" panose="020B0604020202020204" pitchFamily="34" charset="0"/>
                <a:ea typeface="ＭＳ Ｐゴシック"/>
                <a:cs typeface="Arial" panose="020B0604020202020204" pitchFamily="34" charset="0"/>
              </a:rPr>
              <a:t>, USAA</a:t>
            </a:r>
            <a:endParaRPr lang="en-US" b="1" dirty="0">
              <a:latin typeface="Arial" panose="020B0604020202020204" pitchFamily="34" charset="0"/>
              <a:ea typeface="ＭＳ Ｐゴシック"/>
              <a:cs typeface="Arial" panose="020B0604020202020204" pitchFamily="34" charset="0"/>
            </a:endParaRPr>
          </a:p>
        </p:txBody>
      </p:sp>
      <p:sp>
        <p:nvSpPr>
          <p:cNvPr id="6" name="Rectangle 5"/>
          <p:cNvSpPr/>
          <p:nvPr/>
        </p:nvSpPr>
        <p:spPr>
          <a:xfrm>
            <a:off x="375332" y="4267200"/>
            <a:ext cx="4572000" cy="2492990"/>
          </a:xfrm>
          <a:prstGeom prst="rect">
            <a:avLst/>
          </a:prstGeom>
        </p:spPr>
        <p:txBody>
          <a:bodyPr>
            <a:spAutoFit/>
          </a:bodyPr>
          <a:lstStyle/>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Ann Grace, Manu Life</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Brenda Warner, Canada Life</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Deidre Ward, Swiss re </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Diana Aversa, Pac Life</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Judy Brillert, Canada Life</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Julie Dee </a:t>
            </a:r>
            <a:r>
              <a:rPr lang="en-US" b="1" dirty="0" err="1">
                <a:latin typeface="Arial" panose="020B0604020202020204" pitchFamily="34" charset="0"/>
                <a:ea typeface="ＭＳ Ｐゴシック"/>
                <a:cs typeface="Arial" panose="020B0604020202020204" pitchFamily="34" charset="0"/>
              </a:rPr>
              <a:t>Faris</a:t>
            </a:r>
            <a:r>
              <a:rPr lang="en-US" b="1" dirty="0">
                <a:latin typeface="Arial" panose="020B0604020202020204" pitchFamily="34" charset="0"/>
                <a:ea typeface="ＭＳ Ｐゴシック"/>
                <a:cs typeface="Arial" panose="020B0604020202020204" pitchFamily="34" charset="0"/>
              </a:rPr>
              <a:t>, CSC</a:t>
            </a:r>
          </a:p>
          <a:p>
            <a:pPr marL="285750" indent="-285750" algn="just">
              <a:spcAft>
                <a:spcPts val="600"/>
              </a:spcAft>
              <a:buFont typeface="Arial" panose="020B0604020202020204" pitchFamily="34" charset="0"/>
              <a:buChar char="•"/>
            </a:pPr>
            <a:r>
              <a:rPr lang="en-US" b="1" dirty="0">
                <a:latin typeface="Arial" panose="020B0604020202020204" pitchFamily="34" charset="0"/>
                <a:ea typeface="ＭＳ Ｐゴシック"/>
                <a:cs typeface="Arial" panose="020B0604020202020204" pitchFamily="34" charset="0"/>
              </a:rPr>
              <a:t>Kim </a:t>
            </a:r>
            <a:r>
              <a:rPr lang="en-US" b="1" dirty="0" err="1">
                <a:latin typeface="Arial" panose="020B0604020202020204" pitchFamily="34" charset="0"/>
                <a:ea typeface="ＭＳ Ｐゴシック"/>
                <a:cs typeface="Arial" panose="020B0604020202020204" pitchFamily="34" charset="0"/>
              </a:rPr>
              <a:t>Brabham</a:t>
            </a:r>
            <a:r>
              <a:rPr lang="en-US" b="1" dirty="0">
                <a:latin typeface="Arial" panose="020B0604020202020204" pitchFamily="34" charset="0"/>
                <a:ea typeface="ＭＳ Ｐゴシック"/>
                <a:cs typeface="Arial" panose="020B0604020202020204" pitchFamily="34" charset="0"/>
              </a:rPr>
              <a:t>, Hannover </a:t>
            </a:r>
            <a:r>
              <a:rPr lang="en-US" b="1" dirty="0" smtClean="0">
                <a:latin typeface="Arial" panose="020B0604020202020204" pitchFamily="34" charset="0"/>
                <a:ea typeface="ＭＳ Ｐゴシック"/>
                <a:cs typeface="Arial" panose="020B0604020202020204" pitchFamily="34" charset="0"/>
              </a:rPr>
              <a:t>Re</a:t>
            </a:r>
            <a:endParaRPr lang="en-US" b="1" dirty="0">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187116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456" y="711007"/>
            <a:ext cx="8229600" cy="5375778"/>
          </a:xfrm>
          <a:noFill/>
          <a:ln>
            <a:noFill/>
          </a:ln>
          <a:effectLst>
            <a:glow rad="101600">
              <a:schemeClr val="bg1">
                <a:lumMod val="85000"/>
                <a:alpha val="60000"/>
              </a:schemeClr>
            </a:glow>
          </a:effectLst>
        </p:spPr>
        <p:style>
          <a:lnRef idx="2">
            <a:schemeClr val="accent2">
              <a:shade val="50000"/>
            </a:schemeClr>
          </a:lnRef>
          <a:fillRef idx="1">
            <a:schemeClr val="accent2"/>
          </a:fillRef>
          <a:effectRef idx="0">
            <a:schemeClr val="accent2"/>
          </a:effectRef>
          <a:fontRef idx="minor">
            <a:schemeClr val="lt1"/>
          </a:fontRef>
        </p:style>
        <p:txBody>
          <a:bodyPr/>
          <a:lstStyle/>
          <a:p>
            <a:pPr marL="704088" lvl="2" indent="0">
              <a:buClrTx/>
              <a:buNone/>
            </a:pP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sp>
        <p:nvSpPr>
          <p:cNvPr id="5" name="Rectangle 4"/>
          <p:cNvSpPr/>
          <p:nvPr/>
        </p:nvSpPr>
        <p:spPr>
          <a:xfrm>
            <a:off x="5486400" y="944880"/>
            <a:ext cx="2209800" cy="914400"/>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Inaccurate Experience</a:t>
            </a:r>
          </a:p>
        </p:txBody>
      </p:sp>
      <p:sp>
        <p:nvSpPr>
          <p:cNvPr id="6" name="Rectangle 5"/>
          <p:cNvSpPr/>
          <p:nvPr/>
        </p:nvSpPr>
        <p:spPr>
          <a:xfrm>
            <a:off x="5486400" y="2133600"/>
            <a:ext cx="2164269" cy="914400"/>
          </a:xfrm>
          <a:prstGeom prst="rect">
            <a:avLst/>
          </a:prstGeom>
          <a:solidFill>
            <a:srgbClr val="92D050"/>
          </a:solidFill>
          <a:effectLst>
            <a:innerShdw blurRad="63500" dist="50800" dir="189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Incorrect </a:t>
            </a:r>
            <a:r>
              <a:rPr lang="en-US" dirty="0" smtClean="0"/>
              <a:t>Assumptions</a:t>
            </a:r>
            <a:endParaRPr lang="en-US" dirty="0"/>
          </a:p>
        </p:txBody>
      </p:sp>
      <p:sp>
        <p:nvSpPr>
          <p:cNvPr id="7" name="Rectangle 6"/>
          <p:cNvSpPr/>
          <p:nvPr/>
        </p:nvSpPr>
        <p:spPr>
          <a:xfrm>
            <a:off x="5486400" y="3316224"/>
            <a:ext cx="2209800" cy="914400"/>
          </a:xfrm>
          <a:prstGeom prst="rect">
            <a:avLst/>
          </a:prstGeom>
          <a:effectLst>
            <a:innerShdw blurRad="63500" dist="50800" dir="18900000">
              <a:prstClr val="black">
                <a:alpha val="50000"/>
              </a:prst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Imprecise </a:t>
            </a:r>
            <a:r>
              <a:rPr lang="en-US" dirty="0" smtClean="0"/>
              <a:t>Reserving</a:t>
            </a:r>
            <a:endParaRPr lang="en-US" dirty="0"/>
          </a:p>
        </p:txBody>
      </p:sp>
      <p:sp>
        <p:nvSpPr>
          <p:cNvPr id="8" name="Rectangle 7"/>
          <p:cNvSpPr/>
          <p:nvPr/>
        </p:nvSpPr>
        <p:spPr>
          <a:xfrm>
            <a:off x="5486400" y="4572000"/>
            <a:ext cx="2237945" cy="914400"/>
          </a:xfrm>
          <a:prstGeom prst="rect">
            <a:avLst/>
          </a:prstGeom>
          <a:effectLst>
            <a:innerShdw blurRad="63500" dist="50800" dir="189000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Volatility in </a:t>
            </a:r>
            <a:r>
              <a:rPr lang="en-US" dirty="0" smtClean="0"/>
              <a:t>Financials</a:t>
            </a:r>
            <a:endParaRPr lang="en-US" dirty="0"/>
          </a:p>
        </p:txBody>
      </p:sp>
      <p:sp>
        <p:nvSpPr>
          <p:cNvPr id="2" name="Right Arrow Callout 1"/>
          <p:cNvSpPr/>
          <p:nvPr/>
        </p:nvSpPr>
        <p:spPr>
          <a:xfrm>
            <a:off x="1524000" y="1371600"/>
            <a:ext cx="3124200" cy="3657600"/>
          </a:xfrm>
          <a:prstGeom prst="rightArrowCallout">
            <a:avLst/>
          </a:prstGeom>
          <a:solidFill>
            <a:srgbClr val="00B0F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POOR QUALITY DATA</a:t>
            </a:r>
          </a:p>
        </p:txBody>
      </p:sp>
    </p:spTree>
    <p:extLst>
      <p:ext uri="{BB962C8B-B14F-4D97-AF65-F5344CB8AC3E}">
        <p14:creationId xmlns:p14="http://schemas.microsoft.com/office/powerpoint/2010/main" val="21594814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360040"/>
          </a:xfrm>
        </p:spPr>
        <p:txBody>
          <a:bodyPr>
            <a:noAutofit/>
          </a:bodyPr>
          <a:lstStyle/>
          <a:p>
            <a:r>
              <a:rPr lang="fr-CA" sz="3200" b="1" dirty="0" smtClean="0"/>
              <a:t>Direct </a:t>
            </a:r>
            <a:r>
              <a:rPr lang="fr-CA" sz="3200" b="1" dirty="0" err="1" smtClean="0"/>
              <a:t>Workflow</a:t>
            </a:r>
            <a:r>
              <a:rPr lang="fr-CA" sz="3200" b="1" dirty="0" smtClean="0"/>
              <a:t> 1.1 of 2</a:t>
            </a:r>
            <a:endParaRPr lang="en-CA" sz="3200" b="1"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494629"/>
            <a:ext cx="8763000" cy="6134771"/>
          </a:xfrm>
        </p:spPr>
      </p:pic>
    </p:spTree>
    <p:extLst>
      <p:ext uri="{BB962C8B-B14F-4D97-AF65-F5344CB8AC3E}">
        <p14:creationId xmlns:p14="http://schemas.microsoft.com/office/powerpoint/2010/main" val="27688475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346050"/>
          </a:xfrm>
        </p:spPr>
        <p:txBody>
          <a:bodyPr>
            <a:noAutofit/>
          </a:bodyPr>
          <a:lstStyle/>
          <a:p>
            <a:r>
              <a:rPr lang="fr-CA" sz="3200" b="1" dirty="0" smtClean="0"/>
              <a:t>Direct </a:t>
            </a:r>
            <a:r>
              <a:rPr lang="fr-CA" sz="3200" b="1" dirty="0" err="1" smtClean="0"/>
              <a:t>Workflow</a:t>
            </a:r>
            <a:r>
              <a:rPr lang="fr-CA" sz="3200" b="1" dirty="0" smtClean="0"/>
              <a:t> 1.2 of 2</a:t>
            </a:r>
            <a:endParaRPr lang="en-CA" sz="32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779466" cy="5898704"/>
          </a:xfrm>
        </p:spPr>
      </p:pic>
    </p:spTree>
    <p:extLst>
      <p:ext uri="{BB962C8B-B14F-4D97-AF65-F5344CB8AC3E}">
        <p14:creationId xmlns:p14="http://schemas.microsoft.com/office/powerpoint/2010/main" val="57017477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8614"/>
            <a:ext cx="8229600" cy="346050"/>
          </a:xfrm>
        </p:spPr>
        <p:txBody>
          <a:bodyPr>
            <a:noAutofit/>
          </a:bodyPr>
          <a:lstStyle/>
          <a:p>
            <a:r>
              <a:rPr lang="fr-CA" sz="3200" b="1" dirty="0"/>
              <a:t>Direct </a:t>
            </a:r>
            <a:r>
              <a:rPr lang="fr-CA" sz="3200" b="1" dirty="0" err="1"/>
              <a:t>Workflow</a:t>
            </a:r>
            <a:r>
              <a:rPr lang="fr-CA" sz="3200" b="1" dirty="0"/>
              <a:t> </a:t>
            </a:r>
            <a:r>
              <a:rPr lang="fr-CA" sz="3200" b="1" dirty="0" smtClean="0"/>
              <a:t>2 </a:t>
            </a:r>
            <a:r>
              <a:rPr lang="fr-CA" sz="3200" b="1" dirty="0"/>
              <a:t>of 2</a:t>
            </a:r>
            <a:endParaRPr lang="en-CA" sz="32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03881"/>
            <a:ext cx="8177402" cy="6337487"/>
          </a:xfrm>
        </p:spPr>
      </p:pic>
    </p:spTree>
    <p:extLst>
      <p:ext uri="{BB962C8B-B14F-4D97-AF65-F5344CB8AC3E}">
        <p14:creationId xmlns:p14="http://schemas.microsoft.com/office/powerpoint/2010/main" val="16421668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2630"/>
            <a:ext cx="8229600" cy="274042"/>
          </a:xfrm>
        </p:spPr>
        <p:txBody>
          <a:bodyPr>
            <a:noAutofit/>
          </a:bodyPr>
          <a:lstStyle/>
          <a:p>
            <a:r>
              <a:rPr lang="fr-CA" sz="3200" b="1" dirty="0" smtClean="0"/>
              <a:t>Reinsurance Workflow</a:t>
            </a:r>
            <a:endParaRPr lang="en-CA" sz="32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764704"/>
            <a:ext cx="8817571" cy="4984176"/>
          </a:xfrm>
        </p:spPr>
      </p:pic>
    </p:spTree>
    <p:extLst>
      <p:ext uri="{BB962C8B-B14F-4D97-AF65-F5344CB8AC3E}">
        <p14:creationId xmlns:p14="http://schemas.microsoft.com/office/powerpoint/2010/main" val="992197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550986"/>
          </a:xfrm>
        </p:spPr>
        <p:txBody>
          <a:bodyPr>
            <a:noAutofit/>
          </a:bodyPr>
          <a:lstStyle/>
          <a:p>
            <a:r>
              <a:rPr lang="fr-CA" sz="3200" b="1" dirty="0" err="1" smtClean="0"/>
              <a:t>Retrocession</a:t>
            </a:r>
            <a:r>
              <a:rPr lang="fr-CA" sz="3200" b="1" dirty="0" smtClean="0"/>
              <a:t> </a:t>
            </a:r>
            <a:r>
              <a:rPr lang="fr-CA" sz="3200" b="1" dirty="0" err="1" smtClean="0"/>
              <a:t>WorkFlow</a:t>
            </a:r>
            <a:r>
              <a:rPr lang="fr-CA" sz="3200" b="1" dirty="0" smtClean="0"/>
              <a:t> 1 of 4</a:t>
            </a:r>
            <a:endParaRPr lang="en-CA" sz="32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712"/>
            <a:ext cx="8686298" cy="3804435"/>
          </a:xfrm>
        </p:spPr>
      </p:pic>
    </p:spTree>
    <p:extLst>
      <p:ext uri="{BB962C8B-B14F-4D97-AF65-F5344CB8AC3E}">
        <p14:creationId xmlns:p14="http://schemas.microsoft.com/office/powerpoint/2010/main" val="422800140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480752"/>
            <a:ext cx="8686800" cy="6224848"/>
          </a:xfrm>
        </p:spPr>
      </p:pic>
      <p:sp>
        <p:nvSpPr>
          <p:cNvPr id="5" name="Titre 1"/>
          <p:cNvSpPr>
            <a:spLocks noGrp="1"/>
          </p:cNvSpPr>
          <p:nvPr>
            <p:ph type="title"/>
          </p:nvPr>
        </p:nvSpPr>
        <p:spPr>
          <a:xfrm>
            <a:off x="457200" y="58614"/>
            <a:ext cx="8229600" cy="346050"/>
          </a:xfrm>
        </p:spPr>
        <p:txBody>
          <a:bodyPr>
            <a:noAutofit/>
          </a:bodyPr>
          <a:lstStyle/>
          <a:p>
            <a:r>
              <a:rPr lang="fr-CA" sz="3200" b="1" dirty="0" err="1" smtClean="0"/>
              <a:t>Retrocession</a:t>
            </a:r>
            <a:r>
              <a:rPr lang="fr-CA" sz="3200" b="1" dirty="0" smtClean="0"/>
              <a:t> </a:t>
            </a:r>
            <a:r>
              <a:rPr lang="fr-CA" sz="3200" b="1" dirty="0" err="1" smtClean="0"/>
              <a:t>WorkFlow</a:t>
            </a:r>
            <a:r>
              <a:rPr lang="fr-CA" sz="3200" b="1" dirty="0" smtClean="0"/>
              <a:t> 2 of 4</a:t>
            </a:r>
            <a:endParaRPr lang="en-CA" sz="3200" b="1" dirty="0"/>
          </a:p>
        </p:txBody>
      </p:sp>
    </p:spTree>
    <p:extLst>
      <p:ext uri="{BB962C8B-B14F-4D97-AF65-F5344CB8AC3E}">
        <p14:creationId xmlns:p14="http://schemas.microsoft.com/office/powerpoint/2010/main" val="136628493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96" y="548680"/>
            <a:ext cx="8409368" cy="5930141"/>
          </a:xfrm>
        </p:spPr>
      </p:pic>
      <p:sp>
        <p:nvSpPr>
          <p:cNvPr id="4" name="Titre 1"/>
          <p:cNvSpPr>
            <a:spLocks noGrp="1"/>
          </p:cNvSpPr>
          <p:nvPr>
            <p:ph type="title"/>
          </p:nvPr>
        </p:nvSpPr>
        <p:spPr>
          <a:xfrm>
            <a:off x="457200" y="44624"/>
            <a:ext cx="8229600" cy="346050"/>
          </a:xfrm>
        </p:spPr>
        <p:txBody>
          <a:bodyPr>
            <a:noAutofit/>
          </a:bodyPr>
          <a:lstStyle/>
          <a:p>
            <a:r>
              <a:rPr lang="fr-CA" sz="3200" b="1" dirty="0" err="1" smtClean="0"/>
              <a:t>Retrocession</a:t>
            </a:r>
            <a:r>
              <a:rPr lang="fr-CA" sz="3200" b="1" dirty="0" smtClean="0"/>
              <a:t> </a:t>
            </a:r>
            <a:r>
              <a:rPr lang="fr-CA" sz="3200" b="1" dirty="0" err="1" smtClean="0"/>
              <a:t>WorkFlow</a:t>
            </a:r>
            <a:r>
              <a:rPr lang="fr-CA" sz="3200" b="1" dirty="0" smtClean="0"/>
              <a:t> 3 of 4</a:t>
            </a:r>
            <a:endParaRPr lang="en-CA" sz="3200" b="1" dirty="0"/>
          </a:p>
        </p:txBody>
      </p:sp>
    </p:spTree>
    <p:extLst>
      <p:ext uri="{BB962C8B-B14F-4D97-AF65-F5344CB8AC3E}">
        <p14:creationId xmlns:p14="http://schemas.microsoft.com/office/powerpoint/2010/main" val="88497497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0"/>
            <a:ext cx="8496000" cy="6237663"/>
          </a:xfrm>
        </p:spPr>
      </p:pic>
      <p:sp>
        <p:nvSpPr>
          <p:cNvPr id="4" name="Titre 1"/>
          <p:cNvSpPr>
            <a:spLocks noGrp="1"/>
          </p:cNvSpPr>
          <p:nvPr>
            <p:ph type="title"/>
          </p:nvPr>
        </p:nvSpPr>
        <p:spPr>
          <a:xfrm>
            <a:off x="457200" y="44624"/>
            <a:ext cx="8229600" cy="346050"/>
          </a:xfrm>
        </p:spPr>
        <p:txBody>
          <a:bodyPr>
            <a:noAutofit/>
          </a:bodyPr>
          <a:lstStyle/>
          <a:p>
            <a:r>
              <a:rPr lang="fr-CA" sz="3200" b="1" dirty="0" err="1" smtClean="0"/>
              <a:t>Retrocession</a:t>
            </a:r>
            <a:r>
              <a:rPr lang="fr-CA" sz="3200" b="1" dirty="0" smtClean="0"/>
              <a:t> </a:t>
            </a:r>
            <a:r>
              <a:rPr lang="fr-CA" sz="3200" b="1" dirty="0" err="1" smtClean="0"/>
              <a:t>WorkFlow</a:t>
            </a:r>
            <a:r>
              <a:rPr lang="fr-CA" sz="3200" b="1" dirty="0" smtClean="0"/>
              <a:t> 4 of 4</a:t>
            </a:r>
            <a:endParaRPr lang="en-CA" sz="3200" b="1" dirty="0"/>
          </a:p>
        </p:txBody>
      </p:sp>
    </p:spTree>
    <p:extLst>
      <p:ext uri="{BB962C8B-B14F-4D97-AF65-F5344CB8AC3E}">
        <p14:creationId xmlns:p14="http://schemas.microsoft.com/office/powerpoint/2010/main" val="4244476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normAutofit fontScale="90000"/>
          </a:bodyPr>
          <a:lstStyle/>
          <a:p>
            <a:pPr>
              <a:defRPr/>
            </a:pPr>
            <a:r>
              <a:rPr lang="en-CA" b="1" kern="1200" dirty="0"/>
              <a:t>Supplement to Reinsurance Basics</a:t>
            </a:r>
            <a:endParaRPr lang="en-US" dirty="0">
              <a:latin typeface="+mn-lt"/>
            </a:endParaRPr>
          </a:p>
        </p:txBody>
      </p:sp>
      <p:sp>
        <p:nvSpPr>
          <p:cNvPr id="4" name="Content Placeholder 2"/>
          <p:cNvSpPr txBox="1">
            <a:spLocks/>
          </p:cNvSpPr>
          <p:nvPr/>
        </p:nvSpPr>
        <p:spPr bwMode="auto">
          <a:xfrm>
            <a:off x="228600" y="12192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469900" indent="-469900" algn="l" rtl="0" eaLnBrk="1" fontAlgn="base" hangingPunct="1">
              <a:spcBef>
                <a:spcPct val="20000"/>
              </a:spcBef>
              <a:spcAft>
                <a:spcPct val="0"/>
              </a:spcAft>
              <a:buClr>
                <a:schemeClr val="bg2"/>
              </a:buClr>
              <a:buSzPct val="70000"/>
              <a:buFont typeface="Wingdings" pitchFamily="2" charset="2"/>
              <a:buChar char="o"/>
              <a:defRPr sz="2400">
                <a:solidFill>
                  <a:schemeClr val="tx1"/>
                </a:solidFill>
                <a:latin typeface="+mn-lt"/>
                <a:ea typeface="+mn-ea"/>
                <a:cs typeface="+mn-cs"/>
              </a:defRPr>
            </a:lvl1pPr>
            <a:lvl2pPr marL="908050" indent="-436563" algn="l" rtl="0" eaLnBrk="1" fontAlgn="base" hangingPunct="1">
              <a:spcBef>
                <a:spcPct val="20000"/>
              </a:spcBef>
              <a:spcAft>
                <a:spcPct val="0"/>
              </a:spcAft>
              <a:buClr>
                <a:srgbClr val="666699"/>
              </a:buClr>
              <a:buFont typeface="Wingdings" pitchFamily="2" charset="2"/>
              <a:buChar char="n"/>
              <a:defRPr sz="2000">
                <a:solidFill>
                  <a:schemeClr val="tx1"/>
                </a:solidFill>
                <a:latin typeface="+mn-lt"/>
              </a:defRPr>
            </a:lvl2pPr>
            <a:lvl3pPr marL="1377950" indent="-468313" algn="l" rtl="0" eaLnBrk="1" fontAlgn="base" hangingPunct="1">
              <a:spcBef>
                <a:spcPct val="20000"/>
              </a:spcBef>
              <a:spcAft>
                <a:spcPct val="0"/>
              </a:spcAft>
              <a:buClr>
                <a:srgbClr val="666699"/>
              </a:buClr>
              <a:buFont typeface="Wingdings" pitchFamily="2" charset="2"/>
              <a:buChar char="o"/>
              <a:defRPr>
                <a:solidFill>
                  <a:schemeClr val="tx1"/>
                </a:solidFill>
                <a:latin typeface="+mn-lt"/>
              </a:defRPr>
            </a:lvl3pPr>
            <a:lvl4pPr marL="1827213" indent="-438150" algn="l" rtl="0" eaLnBrk="1" fontAlgn="base" hangingPunct="1">
              <a:spcBef>
                <a:spcPct val="20000"/>
              </a:spcBef>
              <a:spcAft>
                <a:spcPct val="0"/>
              </a:spcAft>
              <a:buClr>
                <a:srgbClr val="666699"/>
              </a:buClr>
              <a:buFont typeface="Wingdings" pitchFamily="2" charset="2"/>
              <a:buChar char="n"/>
              <a:defRPr sz="1600">
                <a:solidFill>
                  <a:schemeClr val="tx1"/>
                </a:solidFill>
                <a:latin typeface="+mn-lt"/>
              </a:defRPr>
            </a:lvl4pPr>
            <a:lvl5pPr marL="22971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rgbClr val="666699"/>
              </a:buClr>
              <a:buFont typeface="Wingdings" pitchFamily="2" charset="2"/>
              <a:buChar char="o"/>
              <a:defRPr sz="2000">
                <a:solidFill>
                  <a:schemeClr val="tx1"/>
                </a:solidFill>
                <a:latin typeface="+mn-lt"/>
              </a:defRPr>
            </a:lvl9pPr>
          </a:lstStyle>
          <a:p>
            <a:pPr marL="109728" indent="0" fontAlgn="auto">
              <a:spcAft>
                <a:spcPts val="0"/>
              </a:spcAft>
              <a:buClrTx/>
              <a:buNone/>
              <a:defRPr/>
            </a:pPr>
            <a:r>
              <a:rPr lang="en-CA" sz="2600" kern="1200" dirty="0" smtClean="0">
                <a:latin typeface="Arial" panose="020B0604020202020204" pitchFamily="34" charset="0"/>
                <a:cs typeface="Arial" panose="020B0604020202020204" pitchFamily="34" charset="0"/>
              </a:rPr>
              <a:t>The reinsurance course collection consist of:</a:t>
            </a:r>
          </a:p>
          <a:p>
            <a:pPr marL="1005078" lvl="1" indent="-457200" fontAlgn="auto">
              <a:spcAft>
                <a:spcPts val="600"/>
              </a:spcAft>
              <a:buClrTx/>
              <a:buFont typeface="+mj-lt"/>
              <a:buAutoNum type="arabicPeriod"/>
              <a:defRPr/>
            </a:pPr>
            <a:r>
              <a:rPr lang="en-CA" sz="2400" kern="1200" dirty="0" smtClean="0">
                <a:solidFill>
                  <a:schemeClr val="tx1">
                    <a:lumMod val="95000"/>
                    <a:lumOff val="5000"/>
                  </a:schemeClr>
                </a:solidFill>
                <a:latin typeface="Arial" panose="020B0604020202020204" pitchFamily="34" charset="0"/>
                <a:cs typeface="Arial" panose="020B0604020202020204" pitchFamily="34" charset="0"/>
              </a:rPr>
              <a:t>Life Insurance Basics</a:t>
            </a:r>
          </a:p>
          <a:p>
            <a:pPr marL="1005078" lvl="1" indent="-457200" fontAlgn="auto">
              <a:spcAft>
                <a:spcPts val="600"/>
              </a:spcAft>
              <a:buClrTx/>
              <a:buFont typeface="+mj-lt"/>
              <a:buAutoNum type="arabicPeriod"/>
              <a:defRPr/>
            </a:pPr>
            <a:r>
              <a:rPr lang="en-CA" sz="2400" kern="1200" dirty="0" smtClean="0">
                <a:solidFill>
                  <a:schemeClr val="tx1">
                    <a:lumMod val="95000"/>
                    <a:lumOff val="5000"/>
                  </a:schemeClr>
                </a:solidFill>
                <a:latin typeface="Arial" panose="020B0604020202020204" pitchFamily="34" charset="0"/>
                <a:cs typeface="Arial" panose="020B0604020202020204" pitchFamily="34" charset="0"/>
              </a:rPr>
              <a:t>Life Insurance Products</a:t>
            </a:r>
          </a:p>
          <a:p>
            <a:pPr marL="1005078" lvl="1" indent="-457200" fontAlgn="auto">
              <a:spcAft>
                <a:spcPts val="600"/>
              </a:spcAft>
              <a:buClrTx/>
              <a:buFont typeface="+mj-lt"/>
              <a:buAutoNum type="arabicPeriod"/>
              <a:defRPr/>
            </a:pPr>
            <a:r>
              <a:rPr lang="en-CA" sz="2400" kern="1200" dirty="0" smtClean="0">
                <a:solidFill>
                  <a:schemeClr val="tx1">
                    <a:lumMod val="95000"/>
                    <a:lumOff val="5000"/>
                  </a:schemeClr>
                </a:solidFill>
                <a:latin typeface="Arial" panose="020B0604020202020204" pitchFamily="34" charset="0"/>
                <a:cs typeface="Arial" panose="020B0604020202020204" pitchFamily="34" charset="0"/>
              </a:rPr>
              <a:t>Reinsurance Basics</a:t>
            </a:r>
          </a:p>
          <a:p>
            <a:pPr marL="1005078" lvl="1" indent="-457200" fontAlgn="auto">
              <a:spcAft>
                <a:spcPts val="600"/>
              </a:spcAft>
              <a:buClrTx/>
              <a:buFont typeface="+mj-lt"/>
              <a:buAutoNum type="arabicPeriod"/>
              <a:defRPr/>
            </a:pPr>
            <a:r>
              <a:rPr lang="en-CA" sz="2400" kern="1200" dirty="0" smtClean="0">
                <a:solidFill>
                  <a:schemeClr val="tx1">
                    <a:lumMod val="95000"/>
                    <a:lumOff val="5000"/>
                  </a:schemeClr>
                </a:solidFill>
                <a:latin typeface="Arial" panose="020B0604020202020204" pitchFamily="34" charset="0"/>
                <a:cs typeface="Arial" panose="020B0604020202020204" pitchFamily="34" charset="0"/>
              </a:rPr>
              <a:t>Supplement to Reinsurance Basics</a:t>
            </a:r>
          </a:p>
          <a:p>
            <a:pPr marL="33337" indent="0">
              <a:buNone/>
            </a:pPr>
            <a:endParaRPr lang="en-CA" altLang="en-US" dirty="0">
              <a:solidFill>
                <a:schemeClr val="tx1">
                  <a:lumMod val="95000"/>
                  <a:lumOff val="5000"/>
                </a:schemeClr>
              </a:solidFill>
              <a:latin typeface="Arial" panose="020B0604020202020204" pitchFamily="34" charset="0"/>
              <a:cs typeface="Arial" panose="020B0604020202020204" pitchFamily="34" charset="0"/>
            </a:endParaRPr>
          </a:p>
          <a:p>
            <a:pPr marL="376237" indent="-342900"/>
            <a:r>
              <a:rPr lang="en-US" altLang="en-US" dirty="0">
                <a:latin typeface="Arial" panose="020B0604020202020204" pitchFamily="34" charset="0"/>
                <a:cs typeface="Arial" panose="020B0604020202020204" pitchFamily="34" charset="0"/>
              </a:rPr>
              <a:t>We as an industry have a responsibility to endorse educational </a:t>
            </a:r>
            <a:r>
              <a:rPr lang="en-US" altLang="en-US" dirty="0" smtClean="0">
                <a:latin typeface="Arial" panose="020B0604020202020204" pitchFamily="34" charset="0"/>
                <a:cs typeface="Arial" panose="020B0604020202020204" pitchFamily="34" charset="0"/>
              </a:rPr>
              <a:t>programs.</a:t>
            </a:r>
          </a:p>
          <a:p>
            <a:pPr marL="814387" lvl="1" indent="-342900"/>
            <a:r>
              <a:rPr lang="en-US" altLang="en-US" dirty="0" smtClean="0">
                <a:latin typeface="Arial" panose="020B0604020202020204" pitchFamily="34" charset="0"/>
                <a:cs typeface="Arial" panose="020B0604020202020204" pitchFamily="34" charset="0"/>
              </a:rPr>
              <a:t>Need </a:t>
            </a:r>
            <a:r>
              <a:rPr lang="en-US" altLang="en-US" dirty="0">
                <a:latin typeface="Arial" panose="020B0604020202020204" pitchFamily="34" charset="0"/>
                <a:cs typeface="Arial" panose="020B0604020202020204" pitchFamily="34" charset="0"/>
              </a:rPr>
              <a:t>your support </a:t>
            </a:r>
            <a:r>
              <a:rPr lang="en-US" altLang="en-US" dirty="0" smtClean="0">
                <a:latin typeface="Arial" panose="020B0604020202020204" pitchFamily="34" charset="0"/>
                <a:cs typeface="Arial" panose="020B0604020202020204" pitchFamily="34" charset="0"/>
              </a:rPr>
              <a:t>to </a:t>
            </a:r>
            <a:r>
              <a:rPr lang="en-US" altLang="en-US" dirty="0">
                <a:latin typeface="Arial" panose="020B0604020202020204" pitchFamily="34" charset="0"/>
                <a:cs typeface="Arial" panose="020B0604020202020204" pitchFamily="34" charset="0"/>
              </a:rPr>
              <a:t>promote the LOMA Learn courses </a:t>
            </a:r>
            <a:r>
              <a:rPr lang="en-US" altLang="en-US" dirty="0" smtClean="0">
                <a:latin typeface="Arial" panose="020B0604020202020204" pitchFamily="34" charset="0"/>
                <a:cs typeface="Arial" panose="020B0604020202020204" pitchFamily="34" charset="0"/>
              </a:rPr>
              <a:t>along with the commitment to Plan </a:t>
            </a:r>
            <a:r>
              <a:rPr lang="en-US" altLang="en-US" dirty="0">
                <a:latin typeface="Arial" panose="020B0604020202020204" pitchFamily="34" charset="0"/>
                <a:cs typeface="Arial" panose="020B0604020202020204" pitchFamily="34" charset="0"/>
              </a:rPr>
              <a:t>&amp; </a:t>
            </a:r>
            <a:r>
              <a:rPr lang="en-US" altLang="en-US" dirty="0" smtClean="0">
                <a:latin typeface="Arial" panose="020B0604020202020204" pitchFamily="34" charset="0"/>
                <a:cs typeface="Arial" panose="020B0604020202020204" pitchFamily="34" charset="0"/>
              </a:rPr>
              <a:t>Budget.</a:t>
            </a:r>
          </a:p>
          <a:p>
            <a:pPr marL="33337" indent="0">
              <a:buNone/>
            </a:pPr>
            <a:endParaRPr lang="en-US" altLang="en-US" dirty="0" smtClean="0">
              <a:latin typeface="Arial" panose="020B0604020202020204" pitchFamily="34" charset="0"/>
              <a:cs typeface="Arial" panose="020B0604020202020204" pitchFamily="34" charset="0"/>
            </a:endParaRPr>
          </a:p>
          <a:p>
            <a:pPr marL="376237" indent="-342900"/>
            <a:r>
              <a:rPr lang="en-US" altLang="en-US" dirty="0" smtClean="0">
                <a:latin typeface="Arial" panose="020B0604020202020204" pitchFamily="34" charset="0"/>
                <a:cs typeface="Arial" panose="020B0604020202020204" pitchFamily="34" charset="0"/>
              </a:rPr>
              <a:t>Cost </a:t>
            </a:r>
            <a:r>
              <a:rPr lang="en-US" altLang="en-US" dirty="0">
                <a:latin typeface="Arial" panose="020B0604020202020204" pitchFamily="34" charset="0"/>
                <a:cs typeface="Arial" panose="020B0604020202020204" pitchFamily="34" charset="0"/>
              </a:rPr>
              <a:t>$100 vs $149 for </a:t>
            </a:r>
            <a:r>
              <a:rPr lang="en-US" altLang="en-US" dirty="0" smtClean="0">
                <a:latin typeface="Arial" panose="020B0604020202020204" pitchFamily="34" charset="0"/>
                <a:cs typeface="Arial" panose="020B0604020202020204" pitchFamily="34" charset="0"/>
              </a:rPr>
              <a:t>members</a:t>
            </a:r>
          </a:p>
          <a:p>
            <a:pPr marL="33337" indent="0">
              <a:buNone/>
            </a:pPr>
            <a:r>
              <a:rPr lang="en-US" altLang="en-US" sz="1600" dirty="0" smtClean="0">
                <a:solidFill>
                  <a:srgbClr val="0070C0"/>
                </a:solidFill>
                <a:latin typeface="Arial" panose="020B0604020202020204" pitchFamily="34" charset="0"/>
                <a:cs typeface="Arial" panose="020B0604020202020204" pitchFamily="34" charset="0"/>
              </a:rPr>
              <a:t>	LINK: </a:t>
            </a:r>
            <a:r>
              <a:rPr lang="en-US" altLang="en-US" sz="1400" u="sng" dirty="0" smtClean="0">
                <a:solidFill>
                  <a:srgbClr val="0070C0"/>
                </a:solidFill>
                <a:latin typeface="Arial" panose="020B0604020202020204" pitchFamily="34" charset="0"/>
                <a:cs typeface="Arial" panose="020B0604020202020204" pitchFamily="34" charset="0"/>
              </a:rPr>
              <a:t>https</a:t>
            </a:r>
            <a:r>
              <a:rPr lang="en-US" altLang="en-US" sz="1400" u="sng" dirty="0">
                <a:solidFill>
                  <a:srgbClr val="0070C0"/>
                </a:solidFill>
                <a:latin typeface="Arial" panose="020B0604020202020204" pitchFamily="34" charset="0"/>
                <a:cs typeface="Arial" panose="020B0604020202020204" pitchFamily="34" charset="0"/>
              </a:rPr>
              <a:t>://www.lomalearn.org/topclass/TopClass.dll?expand-product_id-1002460657</a:t>
            </a:r>
          </a:p>
          <a:p>
            <a:pPr marL="365760" indent="-256032" fontAlgn="auto">
              <a:spcAft>
                <a:spcPts val="0"/>
              </a:spcAft>
              <a:buClr>
                <a:schemeClr val="accent3"/>
              </a:buClr>
              <a:buFont typeface="Georgia"/>
              <a:buChar char="•"/>
              <a:defRPr/>
            </a:pPr>
            <a:endParaRPr lang="en-CA" kern="1200" dirty="0" smtClean="0"/>
          </a:p>
          <a:p>
            <a:pPr marL="365760" indent="-256032" fontAlgn="auto">
              <a:spcAft>
                <a:spcPts val="0"/>
              </a:spcAft>
              <a:buClr>
                <a:schemeClr val="accent3"/>
              </a:buClr>
              <a:buFont typeface="Georgia"/>
              <a:buChar char="•"/>
              <a:defRPr/>
            </a:pPr>
            <a:endParaRPr lang="en-US" b="1" kern="1200" dirty="0" smtClean="0"/>
          </a:p>
          <a:p>
            <a:pPr marL="365760" indent="-256032" fontAlgn="auto">
              <a:spcAft>
                <a:spcPts val="0"/>
              </a:spcAft>
              <a:buClr>
                <a:schemeClr val="accent3"/>
              </a:buClr>
              <a:buFont typeface="Georgia"/>
              <a:buChar char="•"/>
              <a:defRPr/>
            </a:pPr>
            <a:endParaRPr lang="fr-CA" kern="1200" dirty="0" smtClean="0"/>
          </a:p>
          <a:p>
            <a:pPr marL="365760" indent="-256032" fontAlgn="auto">
              <a:spcAft>
                <a:spcPts val="0"/>
              </a:spcAft>
              <a:buClr>
                <a:schemeClr val="accent3"/>
              </a:buClr>
              <a:buFont typeface="Georgia"/>
              <a:buChar char="•"/>
              <a:defRPr/>
            </a:pPr>
            <a:endParaRPr lang="en-US" kern="1200" dirty="0" smtClean="0"/>
          </a:p>
          <a:p>
            <a:pPr marL="365760" indent="-256032" fontAlgn="auto">
              <a:spcAft>
                <a:spcPts val="0"/>
              </a:spcAft>
              <a:buClr>
                <a:schemeClr val="accent3"/>
              </a:buClr>
              <a:buFont typeface="Georgia"/>
              <a:buChar char="•"/>
              <a:defRPr/>
            </a:pPr>
            <a:endParaRPr lang="en-US" kern="1200" dirty="0" smtClean="0"/>
          </a:p>
          <a:p>
            <a:pPr marL="365760" indent="-256032" fontAlgn="auto">
              <a:spcAft>
                <a:spcPts val="0"/>
              </a:spcAft>
              <a:buClr>
                <a:schemeClr val="accent3"/>
              </a:buClr>
              <a:buFont typeface="Georgia"/>
              <a:buChar char="•"/>
              <a:defRPr/>
            </a:pPr>
            <a:endParaRPr lang="en-CA" kern="1200" dirty="0"/>
          </a:p>
        </p:txBody>
      </p:sp>
    </p:spTree>
    <p:extLst>
      <p:ext uri="{BB962C8B-B14F-4D97-AF65-F5344CB8AC3E}">
        <p14:creationId xmlns:p14="http://schemas.microsoft.com/office/powerpoint/2010/main" val="2102060901"/>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fr-CA" altLang="en-US" smtClean="0"/>
              <a:t>Education Initiative</a:t>
            </a:r>
            <a:endParaRPr lang="en-CA" altLang="en-US" smtClean="0"/>
          </a:p>
        </p:txBody>
      </p:sp>
      <p:pic>
        <p:nvPicPr>
          <p:cNvPr id="29699" name="Content Placeholder 3"/>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409825" y="2249488"/>
            <a:ext cx="4324350" cy="4324350"/>
          </a:xfrm>
        </p:spPr>
      </p:pic>
    </p:spTree>
    <p:extLst>
      <p:ext uri="{BB962C8B-B14F-4D97-AF65-F5344CB8AC3E}">
        <p14:creationId xmlns:p14="http://schemas.microsoft.com/office/powerpoint/2010/main" val="373560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805231" y="957631"/>
            <a:ext cx="5674258"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333500">
              <a:lnSpc>
                <a:spcPct val="90000"/>
              </a:lnSpc>
              <a:spcBef>
                <a:spcPct val="0"/>
              </a:spcBef>
              <a:spcAft>
                <a:spcPct val="35000"/>
              </a:spcAft>
            </a:pPr>
            <a:endParaRPr lang="en-US" sz="3000" kern="1200"/>
          </a:p>
        </p:txBody>
      </p:sp>
      <p:sp>
        <p:nvSpPr>
          <p:cNvPr id="11" name="Rounded Rectangle 4"/>
          <p:cNvSpPr/>
          <p:nvPr/>
        </p:nvSpPr>
        <p:spPr>
          <a:xfrm>
            <a:off x="729031" y="729031"/>
            <a:ext cx="5674258"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333500">
              <a:lnSpc>
                <a:spcPct val="90000"/>
              </a:lnSpc>
              <a:spcBef>
                <a:spcPct val="0"/>
              </a:spcBef>
              <a:spcAft>
                <a:spcPct val="35000"/>
              </a:spcAft>
            </a:pPr>
            <a:endParaRPr lang="en-US" sz="3000" kern="1200"/>
          </a:p>
        </p:txBody>
      </p:sp>
      <p:sp>
        <p:nvSpPr>
          <p:cNvPr id="22" name="Rectangle 21"/>
          <p:cNvSpPr/>
          <p:nvPr/>
        </p:nvSpPr>
        <p:spPr>
          <a:xfrm>
            <a:off x="393192" y="903888"/>
            <a:ext cx="8229599" cy="1115009"/>
          </a:xfrm>
          <a:prstGeom prst="rect">
            <a:avLst/>
          </a:prstGeom>
          <a:ln w="28575">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a:p>
            <a:pPr marL="285750" indent="-285750">
              <a:buFontTx/>
              <a:buChar char="-"/>
            </a:pPr>
            <a:r>
              <a:rPr lang="en-US" sz="2400" b="1" dirty="0" smtClean="0"/>
              <a:t>TIME</a:t>
            </a:r>
            <a:r>
              <a:rPr lang="en-US" sz="2400" dirty="0" smtClean="0"/>
              <a:t> spent researching, tracking, cleaning, reconciling.</a:t>
            </a:r>
          </a:p>
          <a:p>
            <a:pPr marL="285750" indent="-285750">
              <a:buFontTx/>
              <a:buChar char="-"/>
            </a:pPr>
            <a:r>
              <a:rPr lang="en-US" sz="2400" dirty="0" smtClean="0"/>
              <a:t>Communication is critical.</a:t>
            </a:r>
            <a:endParaRPr lang="en-US" sz="2400" dirty="0"/>
          </a:p>
        </p:txBody>
      </p:sp>
      <p:grpSp>
        <p:nvGrpSpPr>
          <p:cNvPr id="23" name="Group 22"/>
          <p:cNvGrpSpPr/>
          <p:nvPr/>
        </p:nvGrpSpPr>
        <p:grpSpPr>
          <a:xfrm>
            <a:off x="599896" y="642630"/>
            <a:ext cx="7324904" cy="525708"/>
            <a:chOff x="411480" y="46751"/>
            <a:chExt cx="5760720" cy="797062"/>
          </a:xfrm>
          <a:solidFill>
            <a:schemeClr val="accent6">
              <a:lumMod val="75000"/>
            </a:schemeClr>
          </a:solidFill>
        </p:grpSpPr>
        <p:sp>
          <p:nvSpPr>
            <p:cNvPr id="24" name="Rounded Rectangle 23"/>
            <p:cNvSpPr/>
            <p:nvPr/>
          </p:nvSpPr>
          <p:spPr>
            <a:xfrm>
              <a:off x="411480" y="46751"/>
              <a:ext cx="5760720" cy="79706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450389" y="85660"/>
              <a:ext cx="5682902" cy="719245"/>
            </a:xfrm>
            <a:prstGeom prst="rect">
              <a:avLst/>
            </a:prstGeom>
            <a:grpFill/>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n-US" sz="4000" kern="1200" dirty="0" smtClean="0"/>
                <a:t>Administration/Underwriting</a:t>
              </a:r>
              <a:endParaRPr lang="en-US" sz="4000" kern="1200" dirty="0"/>
            </a:p>
          </p:txBody>
        </p:sp>
      </p:grpSp>
      <p:sp>
        <p:nvSpPr>
          <p:cNvPr id="28" name="Rectangle 27"/>
          <p:cNvSpPr/>
          <p:nvPr/>
        </p:nvSpPr>
        <p:spPr>
          <a:xfrm>
            <a:off x="380999" y="2390358"/>
            <a:ext cx="8229599" cy="1115009"/>
          </a:xfrm>
          <a:prstGeom prst="rect">
            <a:avLst/>
          </a:prstGeom>
          <a:ln w="28575">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a:p>
            <a:pPr marL="285750" indent="-285750">
              <a:buFontTx/>
              <a:buChar char="-"/>
            </a:pPr>
            <a:r>
              <a:rPr lang="en-US" sz="2400" dirty="0" smtClean="0"/>
              <a:t>Actual vs Expected – why is it so skewed?</a:t>
            </a:r>
          </a:p>
          <a:p>
            <a:pPr marL="285750" indent="-285750">
              <a:buFontTx/>
              <a:buChar char="-"/>
            </a:pPr>
            <a:r>
              <a:rPr lang="en-US" sz="2400" dirty="0" smtClean="0"/>
              <a:t>Post Level Term tracking.</a:t>
            </a:r>
            <a:endParaRPr lang="en-US" sz="2400" dirty="0"/>
          </a:p>
        </p:txBody>
      </p:sp>
      <p:grpSp>
        <p:nvGrpSpPr>
          <p:cNvPr id="29" name="Group 28"/>
          <p:cNvGrpSpPr/>
          <p:nvPr/>
        </p:nvGrpSpPr>
        <p:grpSpPr>
          <a:xfrm>
            <a:off x="599896" y="2133600"/>
            <a:ext cx="7275430" cy="525708"/>
            <a:chOff x="411480" y="46751"/>
            <a:chExt cx="5760720" cy="797063"/>
          </a:xfrm>
          <a:solidFill>
            <a:schemeClr val="accent6">
              <a:lumMod val="75000"/>
            </a:schemeClr>
          </a:solidFill>
        </p:grpSpPr>
        <p:sp>
          <p:nvSpPr>
            <p:cNvPr id="30" name="Rounded Rectangle 29"/>
            <p:cNvSpPr/>
            <p:nvPr/>
          </p:nvSpPr>
          <p:spPr>
            <a:xfrm>
              <a:off x="411480" y="46751"/>
              <a:ext cx="5760720" cy="79706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450389" y="85660"/>
              <a:ext cx="5682902" cy="719245"/>
            </a:xfrm>
            <a:prstGeom prst="rect">
              <a:avLst/>
            </a:prstGeom>
            <a:grpFill/>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n-US" sz="4000" kern="1200" dirty="0" smtClean="0"/>
                <a:t>Modeling</a:t>
              </a:r>
              <a:endParaRPr lang="en-US" sz="4000" kern="1200" dirty="0"/>
            </a:p>
          </p:txBody>
        </p:sp>
      </p:grpSp>
      <p:sp>
        <p:nvSpPr>
          <p:cNvPr id="32" name="Rectangle 31"/>
          <p:cNvSpPr/>
          <p:nvPr/>
        </p:nvSpPr>
        <p:spPr>
          <a:xfrm>
            <a:off x="380998" y="3810000"/>
            <a:ext cx="8229599" cy="1115009"/>
          </a:xfrm>
          <a:prstGeom prst="rect">
            <a:avLst/>
          </a:prstGeom>
          <a:ln w="28575">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400" dirty="0" smtClean="0"/>
          </a:p>
          <a:p>
            <a:pPr marL="285750" indent="-285750">
              <a:buFontTx/>
              <a:buChar char="-"/>
            </a:pPr>
            <a:r>
              <a:rPr lang="en-US" sz="2400" dirty="0" smtClean="0"/>
              <a:t>Is this variance real or because of a data error?</a:t>
            </a:r>
          </a:p>
          <a:p>
            <a:pPr marL="285750" indent="-285750">
              <a:buFontTx/>
              <a:buChar char="-"/>
            </a:pPr>
            <a:r>
              <a:rPr lang="en-US" sz="2400" dirty="0" smtClean="0"/>
              <a:t>Bad data equals incorrect reserves.</a:t>
            </a:r>
          </a:p>
          <a:p>
            <a:endParaRPr lang="en-US" dirty="0"/>
          </a:p>
        </p:txBody>
      </p:sp>
      <p:grpSp>
        <p:nvGrpSpPr>
          <p:cNvPr id="33" name="Group 32"/>
          <p:cNvGrpSpPr/>
          <p:nvPr/>
        </p:nvGrpSpPr>
        <p:grpSpPr>
          <a:xfrm>
            <a:off x="573179" y="3657600"/>
            <a:ext cx="7253007" cy="525708"/>
            <a:chOff x="411480" y="46751"/>
            <a:chExt cx="5760720" cy="797063"/>
          </a:xfrm>
          <a:solidFill>
            <a:schemeClr val="accent6">
              <a:lumMod val="75000"/>
            </a:schemeClr>
          </a:solidFill>
        </p:grpSpPr>
        <p:sp>
          <p:nvSpPr>
            <p:cNvPr id="34" name="Rounded Rectangle 33"/>
            <p:cNvSpPr/>
            <p:nvPr/>
          </p:nvSpPr>
          <p:spPr>
            <a:xfrm>
              <a:off x="411480" y="46751"/>
              <a:ext cx="5760720" cy="79706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450389" y="85660"/>
              <a:ext cx="5682902" cy="719246"/>
            </a:xfrm>
            <a:prstGeom prst="rect">
              <a:avLst/>
            </a:prstGeom>
            <a:grpFill/>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n-US" sz="4000" kern="1200" dirty="0" smtClean="0"/>
                <a:t>Valuation</a:t>
              </a:r>
              <a:endParaRPr lang="en-US" sz="4000" kern="1200" dirty="0"/>
            </a:p>
          </p:txBody>
        </p:sp>
      </p:grpSp>
      <p:sp>
        <p:nvSpPr>
          <p:cNvPr id="36" name="Rectangle 35"/>
          <p:cNvSpPr/>
          <p:nvPr/>
        </p:nvSpPr>
        <p:spPr>
          <a:xfrm>
            <a:off x="393191" y="5254261"/>
            <a:ext cx="8229599" cy="1115009"/>
          </a:xfrm>
          <a:prstGeom prst="rect">
            <a:avLst/>
          </a:prstGeom>
          <a:ln w="28575">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smtClean="0"/>
          </a:p>
          <a:p>
            <a:pPr marL="285750" indent="-285750">
              <a:buFontTx/>
              <a:buChar char="-"/>
            </a:pPr>
            <a:r>
              <a:rPr lang="en-US" sz="2400" dirty="0" smtClean="0"/>
              <a:t>Consistency is key.</a:t>
            </a:r>
          </a:p>
          <a:p>
            <a:pPr marL="285750" indent="-285750">
              <a:buFontTx/>
              <a:buChar char="-"/>
            </a:pPr>
            <a:r>
              <a:rPr lang="en-US" sz="2400" dirty="0" smtClean="0"/>
              <a:t>Mortality assumptions affect pricing.</a:t>
            </a:r>
            <a:endParaRPr lang="en-US" sz="2400" dirty="0"/>
          </a:p>
        </p:txBody>
      </p:sp>
      <p:grpSp>
        <p:nvGrpSpPr>
          <p:cNvPr id="37" name="Group 36"/>
          <p:cNvGrpSpPr/>
          <p:nvPr/>
        </p:nvGrpSpPr>
        <p:grpSpPr>
          <a:xfrm>
            <a:off x="638806" y="5046272"/>
            <a:ext cx="7138392" cy="525708"/>
            <a:chOff x="411480" y="46751"/>
            <a:chExt cx="5760720" cy="797063"/>
          </a:xfrm>
          <a:solidFill>
            <a:schemeClr val="accent6">
              <a:lumMod val="75000"/>
            </a:schemeClr>
          </a:solidFill>
        </p:grpSpPr>
        <p:sp>
          <p:nvSpPr>
            <p:cNvPr id="38" name="Rounded Rectangle 37"/>
            <p:cNvSpPr/>
            <p:nvPr/>
          </p:nvSpPr>
          <p:spPr>
            <a:xfrm>
              <a:off x="411480" y="46751"/>
              <a:ext cx="5760720" cy="79706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450389" y="85660"/>
              <a:ext cx="5682902" cy="719245"/>
            </a:xfrm>
            <a:prstGeom prst="rect">
              <a:avLst/>
            </a:prstGeom>
            <a:grpFill/>
            <a:effectLst>
              <a:innerShdw blurRad="63500" dist="50800" dir="135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n-US" sz="4000" kern="1200" dirty="0" smtClean="0"/>
                <a:t>Experience Studies</a:t>
              </a:r>
              <a:endParaRPr lang="en-US" sz="4000" kern="1200" dirty="0"/>
            </a:p>
          </p:txBody>
        </p:sp>
      </p:grpSp>
      <p:sp>
        <p:nvSpPr>
          <p:cNvPr id="40" name="TextBox 39"/>
          <p:cNvSpPr txBox="1"/>
          <p:nvPr/>
        </p:nvSpPr>
        <p:spPr>
          <a:xfrm>
            <a:off x="6025322" y="6478189"/>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41" name="Picture 40"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405846"/>
            <a:ext cx="733425" cy="436543"/>
          </a:xfrm>
          <a:prstGeom prst="rect">
            <a:avLst/>
          </a:prstGeom>
          <a:noFill/>
        </p:spPr>
      </p:pic>
    </p:spTree>
    <p:extLst>
      <p:ext uri="{BB962C8B-B14F-4D97-AF65-F5344CB8AC3E}">
        <p14:creationId xmlns:p14="http://schemas.microsoft.com/office/powerpoint/2010/main" val="1272752640"/>
      </p:ext>
    </p:extLst>
  </p:cSld>
  <p:clrMapOvr>
    <a:masterClrMapping/>
  </p:clrMapOvr>
  <p:transition spd="slow">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209800"/>
            <a:ext cx="4191000" cy="2031325"/>
          </a:xfrm>
          <a:prstGeom prst="rect">
            <a:avLst/>
          </a:prstGeom>
          <a:noFill/>
        </p:spPr>
        <p:txBody>
          <a:bodyPr wrap="square" rtlCol="0">
            <a:spAutoFit/>
          </a:bodyPr>
          <a:lstStyle/>
          <a:p>
            <a:pPr algn="ctr"/>
            <a:r>
              <a:rPr lang="en-US" b="1" dirty="0" smtClean="0">
                <a:solidFill>
                  <a:srgbClr val="0070C0"/>
                </a:solidFill>
              </a:rPr>
              <a:t>Next Up: </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Audit Initiative Presentation</a:t>
            </a:r>
          </a:p>
          <a:p>
            <a:pPr algn="ctr"/>
            <a:endParaRPr lang="en-US" dirty="0">
              <a:solidFill>
                <a:srgbClr val="0070C0"/>
              </a:solidFill>
            </a:endParaRPr>
          </a:p>
          <a:p>
            <a:pPr algn="ctr"/>
            <a:r>
              <a:rPr lang="en-US" dirty="0" smtClean="0">
                <a:solidFill>
                  <a:srgbClr val="0070C0"/>
                </a:solidFill>
              </a:rPr>
              <a:t>Garfield McIntyre</a:t>
            </a:r>
            <a:br>
              <a:rPr lang="en-US" dirty="0" smtClean="0">
                <a:solidFill>
                  <a:srgbClr val="0070C0"/>
                </a:solidFill>
              </a:rPr>
            </a:br>
            <a:r>
              <a:rPr lang="en-US" dirty="0" smtClean="0">
                <a:solidFill>
                  <a:srgbClr val="0070C0"/>
                </a:solidFill>
              </a:rPr>
              <a:t>Manager, Customer Compliance</a:t>
            </a:r>
            <a:br>
              <a:rPr lang="en-US" dirty="0" smtClean="0">
                <a:solidFill>
                  <a:srgbClr val="0070C0"/>
                </a:solidFill>
              </a:rPr>
            </a:br>
            <a:r>
              <a:rPr lang="en-US" dirty="0" smtClean="0">
                <a:solidFill>
                  <a:srgbClr val="0070C0"/>
                </a:solidFill>
              </a:rPr>
              <a:t>Munich American Reassurance Company</a:t>
            </a:r>
            <a:endParaRPr lang="en-US" dirty="0">
              <a:solidFill>
                <a:srgbClr val="0070C0"/>
              </a:solidFill>
            </a:endParaRPr>
          </a:p>
        </p:txBody>
      </p:sp>
    </p:spTree>
    <p:extLst>
      <p:ext uri="{BB962C8B-B14F-4D97-AF65-F5344CB8AC3E}">
        <p14:creationId xmlns:p14="http://schemas.microsoft.com/office/powerpoint/2010/main" val="183956321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5029200"/>
            <a:ext cx="9144000" cy="523220"/>
          </a:xfrm>
          <a:prstGeom prst="rect">
            <a:avLst/>
          </a:prstGeom>
          <a:noFill/>
        </p:spPr>
        <p:txBody>
          <a:bodyPr wrap="square" rtlCol="0">
            <a:spAutoFit/>
          </a:bodyPr>
          <a:lstStyle/>
          <a:p>
            <a:pPr algn="ctr"/>
            <a:r>
              <a:rPr lang="en-US" sz="2800" dirty="0" smtClean="0">
                <a:solidFill>
                  <a:prstClr val="black"/>
                </a:solidFill>
              </a:rPr>
              <a:t>2015 Fall Conference</a:t>
            </a:r>
            <a:endParaRPr lang="en-US" sz="2800" dirty="0">
              <a:solidFill>
                <a:prstClr val="black"/>
              </a:solidFill>
            </a:endParaRPr>
          </a:p>
        </p:txBody>
      </p:sp>
      <p:sp>
        <p:nvSpPr>
          <p:cNvPr id="8" name="Text Placeholder 2"/>
          <p:cNvSpPr txBox="1">
            <a:spLocks/>
          </p:cNvSpPr>
          <p:nvPr/>
        </p:nvSpPr>
        <p:spPr>
          <a:xfrm>
            <a:off x="0" y="5791200"/>
            <a:ext cx="9144000" cy="70008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Clr>
                <a:srgbClr val="B72126"/>
              </a:buClr>
              <a:buFont typeface="Georgia"/>
              <a:buNone/>
            </a:pPr>
            <a:r>
              <a:rPr lang="en-US" sz="2400" dirty="0" smtClean="0">
                <a:solidFill>
                  <a:prstClr val="black"/>
                </a:solidFill>
              </a:rPr>
              <a:t>October 18 - 20, 2015</a:t>
            </a:r>
          </a:p>
          <a:p>
            <a:pPr marL="109728" indent="0" algn="ctr">
              <a:buClr>
                <a:srgbClr val="B72126"/>
              </a:buClr>
              <a:buFont typeface="Georgia"/>
              <a:buNone/>
            </a:pPr>
            <a:r>
              <a:rPr lang="en-US" sz="2400" dirty="0" smtClean="0">
                <a:solidFill>
                  <a:prstClr val="black"/>
                </a:solidFill>
              </a:rPr>
              <a:t>Tempe, Arizona</a:t>
            </a:r>
            <a:endParaRPr lang="en-US" sz="2400" dirty="0">
              <a:solidFill>
                <a:prstClr val="black"/>
              </a:solidFill>
            </a:endParaRPr>
          </a:p>
        </p:txBody>
      </p:sp>
      <p:sp>
        <p:nvSpPr>
          <p:cNvPr id="6" name="TextBox 5"/>
          <p:cNvSpPr txBox="1"/>
          <p:nvPr/>
        </p:nvSpPr>
        <p:spPr>
          <a:xfrm>
            <a:off x="152400" y="1676400"/>
            <a:ext cx="8991600" cy="1200329"/>
          </a:xfrm>
          <a:prstGeom prst="rect">
            <a:avLst/>
          </a:prstGeom>
          <a:noFill/>
        </p:spPr>
        <p:txBody>
          <a:bodyPr wrap="square" rtlCol="0">
            <a:spAutoFit/>
          </a:bodyPr>
          <a:lstStyle/>
          <a:p>
            <a:pPr algn="ctr"/>
            <a:r>
              <a:rPr lang="en-US" sz="3600" b="1" dirty="0" smtClean="0">
                <a:solidFill>
                  <a:prstClr val="black"/>
                </a:solidFill>
              </a:rPr>
              <a:t>RAPA </a:t>
            </a:r>
          </a:p>
          <a:p>
            <a:pPr algn="ctr"/>
            <a:r>
              <a:rPr lang="en-US" sz="3600" b="1" dirty="0" smtClean="0">
                <a:solidFill>
                  <a:prstClr val="black"/>
                </a:solidFill>
              </a:rPr>
              <a:t>Risk Management Initiative Update</a:t>
            </a:r>
            <a:endParaRPr lang="en-US" sz="3600" b="1" dirty="0">
              <a:solidFill>
                <a:prstClr val="black"/>
              </a:solidFill>
            </a:endParaRPr>
          </a:p>
        </p:txBody>
      </p:sp>
      <p:pic>
        <p:nvPicPr>
          <p:cNvPr id="10" name="Picture 9"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pic>
        <p:nvPicPr>
          <p:cNvPr id="5126" name="Picture 6" descr="https://encrypted-tbn3.gstatic.com/images?q=tbn:ANd9GcTArECBiQ916UiTzPsG4RG7wt9KzGVxZTFLKLaeHEspVLs_FCeRTDsAbogSKw">
            <a:hlinkClick r:id="rId3"/>
          </p:cNvPr>
          <p:cNvPicPr>
            <a:picLocks noChangeAspect="1" noChangeArrowheads="1"/>
          </p:cNvPicPr>
          <p:nvPr/>
        </p:nvPicPr>
        <p:blipFill>
          <a:blip r:embed="rId4" cstate="print"/>
          <a:srcRect/>
          <a:stretch>
            <a:fillRect/>
          </a:stretch>
        </p:blipFill>
        <p:spPr bwMode="auto">
          <a:xfrm>
            <a:off x="3276600" y="3047999"/>
            <a:ext cx="2362200" cy="1940541"/>
          </a:xfrm>
          <a:prstGeom prst="rect">
            <a:avLst/>
          </a:prstGeom>
          <a:noFill/>
        </p:spPr>
      </p:pic>
    </p:spTree>
    <p:extLst>
      <p:ext uri="{BB962C8B-B14F-4D97-AF65-F5344CB8AC3E}">
        <p14:creationId xmlns:p14="http://schemas.microsoft.com/office/powerpoint/2010/main" val="187263256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2800" b="1" dirty="0" smtClean="0">
                <a:latin typeface="Arial" pitchFamily="34" charset="0"/>
                <a:cs typeface="Arial" pitchFamily="34" charset="0"/>
              </a:rPr>
              <a:t>Purpose</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marL="235776" indent="0">
              <a:buNone/>
            </a:pPr>
            <a:r>
              <a:rPr lang="en-US" sz="2600" dirty="0" smtClean="0">
                <a:ea typeface="ＭＳ Ｐゴシック"/>
              </a:rPr>
              <a:t>To develop tools and techniques to provide guidelines on reinsurance risk management methodology and approaches. Particularly relating to risk identification, assessment, and mitigation.</a:t>
            </a:r>
          </a:p>
          <a:p>
            <a:pPr marL="235776" indent="0">
              <a:buNone/>
            </a:pPr>
            <a:r>
              <a:rPr lang="en-US" sz="2600" dirty="0" smtClean="0">
                <a:ea typeface="ＭＳ Ｐゴシック"/>
              </a:rPr>
              <a:t>This initiative is divided into two sub-teams with focus on: </a:t>
            </a:r>
          </a:p>
          <a:p>
            <a:pPr lvl="1" indent="-91440">
              <a:lnSpc>
                <a:spcPts val="1920"/>
              </a:lnSpc>
              <a:buFont typeface="Wingdings" pitchFamily="2" charset="2"/>
              <a:buChar char="Ø"/>
            </a:pPr>
            <a:r>
              <a:rPr lang="en-US" sz="2400" dirty="0" smtClean="0">
                <a:ea typeface="ＭＳ Ｐゴシック"/>
              </a:rPr>
              <a:t> Reinsurance Administration Risk Identification, Assessment &amp; Mitigation;  plus</a:t>
            </a:r>
          </a:p>
          <a:p>
            <a:pPr lvl="1" indent="-91440">
              <a:lnSpc>
                <a:spcPts val="1920"/>
              </a:lnSpc>
              <a:buFont typeface="Wingdings" pitchFamily="2" charset="2"/>
              <a:buChar char="Ø"/>
            </a:pPr>
            <a:r>
              <a:rPr lang="en-US" sz="2400" dirty="0" smtClean="0">
                <a:ea typeface="ＭＳ Ｐゴシック"/>
              </a:rPr>
              <a:t>Reinsurance Administration Audits and Compliance Reviews.</a:t>
            </a:r>
            <a:endParaRPr lang="en-US" dirty="0" smtClean="0"/>
          </a:p>
          <a:p>
            <a:pPr marL="235776" indent="0">
              <a:buNone/>
            </a:pPr>
            <a:endParaRPr lang="en-US" sz="2400"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solidFill>
                  <a:prstClr val="black"/>
                </a:solidFill>
              </a:rPr>
              <a:t>RAPA 2015 Fall Conference</a:t>
            </a:r>
            <a:endParaRPr lang="en-US" sz="1400" dirty="0">
              <a:solidFill>
                <a:prstClr val="black"/>
              </a:solidFill>
            </a:endParaRPr>
          </a:p>
        </p:txBody>
      </p:sp>
    </p:spTree>
    <p:extLst>
      <p:ext uri="{BB962C8B-B14F-4D97-AF65-F5344CB8AC3E}">
        <p14:creationId xmlns:p14="http://schemas.microsoft.com/office/powerpoint/2010/main" val="402707726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2800" b="1" dirty="0" smtClean="0">
                <a:latin typeface="Arial" pitchFamily="34" charset="0"/>
                <a:cs typeface="Arial" pitchFamily="34" charset="0"/>
              </a:rPr>
              <a:t>Deliverables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marL="235776" indent="0">
              <a:buNone/>
            </a:pPr>
            <a:r>
              <a:rPr lang="en-US" sz="2800" dirty="0" smtClean="0">
                <a:ea typeface="ＭＳ Ｐゴシック"/>
              </a:rPr>
              <a:t>Areas of focus for 2015:</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Completed an assessment of COSO’s Risk Management Framework and its use for Reinsurance Administration.</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Developed a draft of a risk assessment  matrix.</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Assessed and developed RAPA’s risk based audit guidelines document.</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Developing and providing relevant training on risk management tools and techniques.</a:t>
            </a:r>
            <a:endParaRPr lang="en-US" sz="2400"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solidFill>
                  <a:prstClr val="black"/>
                </a:solidFill>
              </a:rPr>
              <a:t>RAPA 2015 Fall Conference</a:t>
            </a:r>
            <a:endParaRPr lang="en-US" sz="1400" dirty="0">
              <a:solidFill>
                <a:prstClr val="black"/>
              </a:solidFill>
            </a:endParaRPr>
          </a:p>
        </p:txBody>
      </p:sp>
    </p:spTree>
    <p:extLst>
      <p:ext uri="{BB962C8B-B14F-4D97-AF65-F5344CB8AC3E}">
        <p14:creationId xmlns:p14="http://schemas.microsoft.com/office/powerpoint/2010/main" val="40270772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2800" b="1" dirty="0" smtClean="0">
                <a:latin typeface="Arial" pitchFamily="34" charset="0"/>
                <a:cs typeface="Arial" pitchFamily="34" charset="0"/>
              </a:rPr>
              <a:t>Potential Next Steps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marL="235776" indent="0">
              <a:buNone/>
            </a:pPr>
            <a:r>
              <a:rPr lang="en-US" sz="2800" dirty="0" smtClean="0">
                <a:solidFill>
                  <a:schemeClr val="tx1"/>
                </a:solidFill>
                <a:latin typeface="Arial" panose="020B0604020202020204" pitchFamily="34" charset="0"/>
                <a:cs typeface="Arial" panose="020B0604020202020204" pitchFamily="34" charset="0"/>
              </a:rPr>
              <a:t>Likely next steps for 2016 include:</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Continue to </a:t>
            </a:r>
            <a:r>
              <a:rPr lang="en-US" sz="2800" dirty="0" smtClean="0">
                <a:solidFill>
                  <a:schemeClr val="tx1"/>
                </a:solidFill>
                <a:latin typeface="Arial" panose="020B0604020202020204" pitchFamily="34" charset="0"/>
                <a:cs typeface="Arial" panose="020B0604020202020204" pitchFamily="34" charset="0"/>
              </a:rPr>
              <a:t>develop the draft risk assessment  matrix.</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Assess and develop risk management dashboards and KPI.</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Develop and provide training on risk management tools and techniques; plus auditing/compliance methodology.</a:t>
            </a:r>
          </a:p>
          <a:p>
            <a:pPr marL="704088" lvl="2" indent="0">
              <a:buFont typeface="Wingdings" pitchFamily="2" charset="2"/>
              <a:buChar char="Ø"/>
            </a:pPr>
            <a:r>
              <a:rPr lang="en-US" sz="2400" dirty="0" smtClean="0">
                <a:solidFill>
                  <a:schemeClr val="tx1"/>
                </a:solidFill>
                <a:latin typeface="Arial" panose="020B0604020202020204" pitchFamily="34" charset="0"/>
                <a:cs typeface="Arial" panose="020B0604020202020204" pitchFamily="34" charset="0"/>
              </a:rPr>
              <a:t>Other initiatives as determine by the team.</a:t>
            </a:r>
          </a:p>
          <a:p>
            <a:pPr marL="704088" lvl="2" indent="0">
              <a:buFont typeface="Wingdings" pitchFamily="2" charset="2"/>
              <a:buChar char="Ø"/>
            </a:pPr>
            <a:endParaRPr lang="en-US" sz="2800" dirty="0" smtClean="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solidFill>
                  <a:prstClr val="black"/>
                </a:solidFill>
              </a:rPr>
              <a:t>RAPA 2015 Fall Conference</a:t>
            </a:r>
            <a:endParaRPr lang="en-US" sz="1400" dirty="0">
              <a:solidFill>
                <a:prstClr val="black"/>
              </a:solidFill>
            </a:endParaRPr>
          </a:p>
        </p:txBody>
      </p:sp>
    </p:spTree>
    <p:extLst>
      <p:ext uri="{BB962C8B-B14F-4D97-AF65-F5344CB8AC3E}">
        <p14:creationId xmlns:p14="http://schemas.microsoft.com/office/powerpoint/2010/main" val="40270772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2800" b="1" dirty="0" smtClean="0">
                <a:latin typeface="Arial" pitchFamily="34" charset="0"/>
                <a:cs typeface="Arial" pitchFamily="34" charset="0"/>
              </a:rPr>
              <a:t>Team Members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609600" y="5943600"/>
            <a:ext cx="6400800" cy="381000"/>
          </a:xfrm>
        </p:spPr>
        <p:txBody>
          <a:bodyPr numCol="1"/>
          <a:lstStyle/>
          <a:p>
            <a:pPr marL="235776" indent="0">
              <a:buNone/>
            </a:pPr>
            <a:r>
              <a:rPr lang="en-US" dirty="0" smtClean="0">
                <a:solidFill>
                  <a:schemeClr val="tx1"/>
                </a:solidFill>
                <a:latin typeface="Arial" panose="020B0604020202020204" pitchFamily="34" charset="0"/>
                <a:cs typeface="Arial" panose="020B0604020202020204" pitchFamily="34" charset="0"/>
              </a:rPr>
              <a:t>Additional volunteers are welcome to join this group!!</a:t>
            </a: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solidFill>
                  <a:prstClr val="black"/>
                </a:solidFill>
              </a:rPr>
              <a:t>RAPA 2015 Fall Conference</a:t>
            </a:r>
            <a:endParaRPr lang="en-US" sz="1400" dirty="0">
              <a:solidFill>
                <a:prstClr val="black"/>
              </a:solidFill>
            </a:endParaRPr>
          </a:p>
        </p:txBody>
      </p:sp>
      <p:graphicFrame>
        <p:nvGraphicFramePr>
          <p:cNvPr id="6" name="Table 5"/>
          <p:cNvGraphicFramePr>
            <a:graphicFrameLocks noGrp="1"/>
          </p:cNvGraphicFramePr>
          <p:nvPr/>
        </p:nvGraphicFramePr>
        <p:xfrm>
          <a:off x="304800" y="1219201"/>
          <a:ext cx="8458200" cy="4454749"/>
        </p:xfrm>
        <a:graphic>
          <a:graphicData uri="http://schemas.openxmlformats.org/drawingml/2006/table">
            <a:tbl>
              <a:tblPr firstRow="1" bandRow="1">
                <a:tableStyleId>{5C22544A-7EE6-4342-B048-85BDC9FD1C3A}</a:tableStyleId>
              </a:tblPr>
              <a:tblGrid>
                <a:gridCol w="4229100"/>
                <a:gridCol w="4229100"/>
              </a:tblGrid>
              <a:tr h="299823">
                <a:tc>
                  <a:txBody>
                    <a:bodyPr/>
                    <a:lstStyle/>
                    <a:p>
                      <a:r>
                        <a:rPr lang="en-US" sz="1800" dirty="0" smtClean="0"/>
                        <a:t>Risk Management</a:t>
                      </a:r>
                      <a:endParaRPr lang="en-US" sz="1800" dirty="0"/>
                    </a:p>
                  </a:txBody>
                  <a:tcPr/>
                </a:tc>
                <a:tc>
                  <a:txBody>
                    <a:bodyPr/>
                    <a:lstStyle/>
                    <a:p>
                      <a:r>
                        <a:rPr lang="en-US" sz="1800" dirty="0" smtClean="0"/>
                        <a:t>Audit/Compliance</a:t>
                      </a:r>
                      <a:endParaRPr lang="en-US" sz="1800" dirty="0"/>
                    </a:p>
                  </a:txBody>
                  <a:tcPr/>
                </a:tc>
              </a:tr>
              <a:tr h="427387">
                <a:tc>
                  <a:txBody>
                    <a:bodyPr/>
                    <a:lstStyle/>
                    <a:p>
                      <a:r>
                        <a:rPr lang="en-US" sz="1800" dirty="0" smtClean="0"/>
                        <a:t>Laurie</a:t>
                      </a:r>
                      <a:r>
                        <a:rPr lang="en-US" sz="1800" baseline="0" dirty="0" smtClean="0"/>
                        <a:t> Barrett, Amica</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Jennifer</a:t>
                      </a:r>
                      <a:r>
                        <a:rPr lang="en-US" sz="1800" baseline="0" dirty="0" smtClean="0"/>
                        <a:t> Atlee, </a:t>
                      </a:r>
                      <a:r>
                        <a:rPr lang="en-US" sz="1800" dirty="0" smtClean="0"/>
                        <a:t>Hannover</a:t>
                      </a:r>
                      <a:r>
                        <a:rPr lang="en-US" sz="1800" baseline="0" dirty="0" smtClean="0"/>
                        <a:t> Re</a:t>
                      </a:r>
                      <a:endParaRPr lang="en-US" sz="1800" dirty="0"/>
                    </a:p>
                  </a:txBody>
                  <a:tcPr/>
                </a:tc>
              </a:tr>
              <a:tr h="427387">
                <a:tc>
                  <a:txBody>
                    <a:bodyPr/>
                    <a:lstStyle/>
                    <a:p>
                      <a:r>
                        <a:rPr lang="en-US" sz="1800" dirty="0" smtClean="0"/>
                        <a:t>Barbara Beicker, USAA</a:t>
                      </a:r>
                      <a:endParaRPr lang="en-US" sz="1800" dirty="0"/>
                    </a:p>
                  </a:txBody>
                  <a:tcPr/>
                </a:tc>
                <a:tc>
                  <a:txBody>
                    <a:bodyPr/>
                    <a:lstStyle/>
                    <a:p>
                      <a:r>
                        <a:rPr lang="en-US" sz="1800" dirty="0" smtClean="0"/>
                        <a:t>Laura </a:t>
                      </a:r>
                      <a:r>
                        <a:rPr lang="en-US" sz="1800" dirty="0" err="1" smtClean="0"/>
                        <a:t>D’andrea</a:t>
                      </a:r>
                      <a:r>
                        <a:rPr lang="en-US" sz="1800" dirty="0" smtClean="0"/>
                        <a:t>, Prudential</a:t>
                      </a:r>
                      <a:endParaRPr lang="en-US" sz="1800" dirty="0"/>
                    </a:p>
                  </a:txBody>
                  <a:tcPr/>
                </a:tc>
              </a:tr>
              <a:tr h="427387">
                <a:tc>
                  <a:txBody>
                    <a:bodyPr/>
                    <a:lstStyle/>
                    <a:p>
                      <a:r>
                        <a:rPr lang="en-US" sz="1800" dirty="0" smtClean="0"/>
                        <a:t>Isabelle Calderon, Gen</a:t>
                      </a:r>
                      <a:r>
                        <a:rPr lang="en-US" sz="1800" baseline="0" dirty="0" smtClean="0"/>
                        <a:t> Re</a:t>
                      </a:r>
                      <a:endParaRPr lang="en-US" sz="1800" dirty="0"/>
                    </a:p>
                  </a:txBody>
                  <a:tcPr/>
                </a:tc>
                <a:tc>
                  <a:txBody>
                    <a:bodyPr/>
                    <a:lstStyle/>
                    <a:p>
                      <a:r>
                        <a:rPr lang="en-US" sz="1800" dirty="0" smtClean="0"/>
                        <a:t>Sophie Lajeunesse, Munich Re</a:t>
                      </a:r>
                      <a:endParaRPr lang="en-US" sz="1800" dirty="0"/>
                    </a:p>
                  </a:txBody>
                  <a:tcPr/>
                </a:tc>
              </a:tr>
              <a:tr h="427387">
                <a:tc>
                  <a:txBody>
                    <a:bodyPr/>
                    <a:lstStyle/>
                    <a:p>
                      <a:r>
                        <a:rPr lang="en-US" sz="1800" dirty="0" smtClean="0"/>
                        <a:t>Anthea Cote, Munich</a:t>
                      </a:r>
                      <a:r>
                        <a:rPr lang="en-US" sz="1800" baseline="0" dirty="0" smtClean="0"/>
                        <a:t> Re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Garfield McIntyre,</a:t>
                      </a:r>
                      <a:r>
                        <a:rPr lang="en-US" sz="1800" baseline="0" dirty="0" smtClean="0"/>
                        <a:t> Munich Re</a:t>
                      </a:r>
                      <a:endParaRPr lang="en-US" sz="1800" dirty="0" smtClean="0"/>
                    </a:p>
                  </a:txBody>
                  <a:tcPr/>
                </a:tc>
              </a:tr>
              <a:tr h="427387">
                <a:tc>
                  <a:txBody>
                    <a:bodyPr/>
                    <a:lstStyle/>
                    <a:p>
                      <a:r>
                        <a:rPr lang="en-US" sz="1800" dirty="0" smtClean="0"/>
                        <a:t>Amalia Figueiras, Prudential</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Ricky Peterson,</a:t>
                      </a:r>
                      <a:r>
                        <a:rPr lang="en-US" sz="1800" baseline="0" dirty="0" smtClean="0"/>
                        <a:t> Munich Re</a:t>
                      </a:r>
                      <a:endParaRPr lang="en-US" sz="1800" dirty="0" smtClean="0"/>
                    </a:p>
                  </a:txBody>
                  <a:tcPr/>
                </a:tc>
              </a:tr>
              <a:tr h="299823">
                <a:tc>
                  <a:txBody>
                    <a:bodyPr/>
                    <a:lstStyle/>
                    <a:p>
                      <a:r>
                        <a:rPr lang="en-US" sz="1800" dirty="0" smtClean="0"/>
                        <a:t>Sandra Law, Score</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John Whitaker,</a:t>
                      </a:r>
                      <a:r>
                        <a:rPr lang="en-US" sz="1800" baseline="0" dirty="0" smtClean="0"/>
                        <a:t> RGA Re</a:t>
                      </a:r>
                      <a:endParaRPr lang="en-US" sz="1800" dirty="0" smtClean="0"/>
                    </a:p>
                  </a:txBody>
                  <a:tcPr/>
                </a:tc>
              </a:tr>
              <a:tr h="299823">
                <a:tc>
                  <a:txBody>
                    <a:bodyPr/>
                    <a:lstStyle/>
                    <a:p>
                      <a:r>
                        <a:rPr lang="en-US" sz="1800" dirty="0" smtClean="0"/>
                        <a:t>Lynn Martone, Swiss</a:t>
                      </a:r>
                      <a:r>
                        <a:rPr lang="en-US" sz="1800" baseline="0" dirty="0" smtClean="0"/>
                        <a:t> Re</a:t>
                      </a:r>
                      <a:endParaRPr lang="en-US" sz="1800" dirty="0"/>
                    </a:p>
                  </a:txBody>
                  <a:tcPr/>
                </a:tc>
                <a:tc>
                  <a:txBody>
                    <a:bodyPr/>
                    <a:lstStyle/>
                    <a:p>
                      <a:endParaRPr lang="en-US" sz="1800" dirty="0"/>
                    </a:p>
                  </a:txBody>
                  <a:tcPr/>
                </a:tc>
              </a:tr>
              <a:tr h="427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Garfield McIntyre, Munich Re</a:t>
                      </a:r>
                    </a:p>
                  </a:txBody>
                  <a:tcPr/>
                </a:tc>
                <a:tc>
                  <a:txBody>
                    <a:bodyPr/>
                    <a:lstStyle/>
                    <a:p>
                      <a:endParaRPr lang="en-US" sz="1800" dirty="0"/>
                    </a:p>
                  </a:txBody>
                  <a:tcPr/>
                </a:tc>
              </a:tr>
              <a:tr h="427387">
                <a:tc>
                  <a:txBody>
                    <a:bodyPr/>
                    <a:lstStyle/>
                    <a:p>
                      <a:r>
                        <a:rPr lang="en-US" sz="1800" dirty="0" smtClean="0"/>
                        <a:t>Shawn Murphy, Swiss</a:t>
                      </a:r>
                      <a:r>
                        <a:rPr lang="en-US" sz="1800" baseline="0" dirty="0" smtClean="0"/>
                        <a:t> Re</a:t>
                      </a:r>
                      <a:endParaRPr lang="en-US" sz="1800" dirty="0"/>
                    </a:p>
                  </a:txBody>
                  <a:tcPr/>
                </a:tc>
                <a:tc>
                  <a:txBody>
                    <a:bodyPr/>
                    <a:lstStyle/>
                    <a:p>
                      <a:endParaRPr lang="en-US" sz="1800" dirty="0"/>
                    </a:p>
                  </a:txBody>
                  <a:tcPr/>
                </a:tc>
              </a:tr>
              <a:tr h="299823">
                <a:tc>
                  <a:txBody>
                    <a:bodyPr/>
                    <a:lstStyle/>
                    <a:p>
                      <a:r>
                        <a:rPr lang="en-US" sz="1800" dirty="0" smtClean="0"/>
                        <a:t>Kelly Priest, LOGIQ</a:t>
                      </a:r>
                      <a:r>
                        <a:rPr lang="en-US" sz="1800" baseline="30000" dirty="0" smtClean="0"/>
                        <a:t>3</a:t>
                      </a:r>
                      <a:endParaRPr lang="en-US" sz="1800" dirty="0"/>
                    </a:p>
                  </a:txBody>
                  <a:tcPr/>
                </a:tc>
                <a:tc>
                  <a:txBody>
                    <a:bodyPr/>
                    <a:lstStyle/>
                    <a:p>
                      <a:endParaRPr lang="en-US" sz="1800" baseline="30000" dirty="0"/>
                    </a:p>
                  </a:txBody>
                  <a:tcPr/>
                </a:tc>
              </a:tr>
            </a:tbl>
          </a:graphicData>
        </a:graphic>
      </p:graphicFrame>
    </p:spTree>
    <p:extLst>
      <p:ext uri="{BB962C8B-B14F-4D97-AF65-F5344CB8AC3E}">
        <p14:creationId xmlns:p14="http://schemas.microsoft.com/office/powerpoint/2010/main" val="402707726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762000"/>
          </a:xfrm>
        </p:spPr>
        <p:txBody>
          <a:bodyPr>
            <a:normAutofit/>
          </a:bodyPr>
          <a:lstStyle/>
          <a:p>
            <a:r>
              <a:rPr lang="en-US" sz="3600" b="1" dirty="0" smtClean="0">
                <a:latin typeface="Arial" pitchFamily="34" charset="0"/>
                <a:cs typeface="Arial" pitchFamily="34" charset="0"/>
              </a:rPr>
              <a:t>Q &amp; A</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828800"/>
            <a:ext cx="8229600" cy="3882258"/>
          </a:xfrm>
        </p:spPr>
        <p:txBody>
          <a:bodyPr/>
          <a:lstStyle/>
          <a:p>
            <a:pPr marL="235776" indent="0" algn="ctr">
              <a:buNone/>
            </a:pPr>
            <a:endParaRPr lang="en-US" sz="2400" dirty="0" smtClean="0">
              <a:solidFill>
                <a:schemeClr val="tx1"/>
              </a:solidFill>
              <a:latin typeface="Arial" panose="020B0604020202020204" pitchFamily="34" charset="0"/>
              <a:cs typeface="Arial" panose="020B0604020202020204" pitchFamily="34" charset="0"/>
            </a:endParaRPr>
          </a:p>
          <a:p>
            <a:pPr marL="235776" indent="0" algn="ctr">
              <a:buNone/>
            </a:pPr>
            <a:endParaRPr lang="en-US" sz="3200" dirty="0" smtClean="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solidFill>
                  <a:prstClr val="black"/>
                </a:solidFill>
              </a:rPr>
              <a:t>RAPA 2015 Fall Conference</a:t>
            </a:r>
            <a:endParaRPr lang="en-US" sz="1400" dirty="0">
              <a:solidFill>
                <a:prstClr val="black"/>
              </a:solidFill>
            </a:endParaRPr>
          </a:p>
        </p:txBody>
      </p:sp>
      <p:pic>
        <p:nvPicPr>
          <p:cNvPr id="1026" name="Picture 2" descr="http://ts1.mm.bing.net/th?id=HN.608053488371567398&amp;w=103&amp;h=103&amp;c=8&amp;pid=3.1&amp;qlt=90&amp;rm=2"/>
          <p:cNvPicPr>
            <a:picLocks noChangeAspect="1" noChangeArrowheads="1"/>
          </p:cNvPicPr>
          <p:nvPr/>
        </p:nvPicPr>
        <p:blipFill>
          <a:blip r:embed="rId4" cstate="print"/>
          <a:srcRect/>
          <a:stretch>
            <a:fillRect/>
          </a:stretch>
        </p:blipFill>
        <p:spPr bwMode="auto">
          <a:xfrm>
            <a:off x="1143000" y="1524000"/>
            <a:ext cx="2590800" cy="1676400"/>
          </a:xfrm>
          <a:prstGeom prst="rect">
            <a:avLst/>
          </a:prstGeom>
          <a:noFill/>
        </p:spPr>
      </p:pic>
      <p:sp>
        <p:nvSpPr>
          <p:cNvPr id="7" name="Content Placeholder 2"/>
          <p:cNvSpPr txBox="1">
            <a:spLocks/>
          </p:cNvSpPr>
          <p:nvPr/>
        </p:nvSpPr>
        <p:spPr>
          <a:xfrm>
            <a:off x="304800" y="3733800"/>
            <a:ext cx="8229600" cy="1905000"/>
          </a:xfrm>
          <a:prstGeom prst="rect">
            <a:avLst/>
          </a:prstGeom>
        </p:spPr>
        <p:txBody>
          <a:bodyPr vert="horz" lIns="0" tIns="0" rIns="0" bIns="0" numCol="1" rtlCol="0">
            <a:noAutofit/>
          </a:bodyPr>
          <a:lstStyle/>
          <a:p>
            <a:pPr marL="235776" algn="just">
              <a:lnSpc>
                <a:spcPct val="120000"/>
              </a:lnSpc>
              <a:spcBef>
                <a:spcPts val="1200"/>
              </a:spcBef>
              <a:buFont typeface="Wingdings" pitchFamily="2" charset="2"/>
              <a:buChar char="Ø"/>
            </a:pPr>
            <a:r>
              <a:rPr lang="en-US" sz="2000" dirty="0" smtClean="0">
                <a:solidFill>
                  <a:prstClr val="black"/>
                </a:solidFill>
              </a:rPr>
              <a:t>Continued participation in 2016 is needed to develop the deliverables within achievable timelines.</a:t>
            </a:r>
          </a:p>
          <a:p>
            <a:pPr marL="235776" algn="just">
              <a:lnSpc>
                <a:spcPct val="120000"/>
              </a:lnSpc>
              <a:spcBef>
                <a:spcPts val="1200"/>
              </a:spcBef>
              <a:buFont typeface="Wingdings" pitchFamily="2" charset="2"/>
              <a:buChar char="Ø"/>
              <a:defRPr/>
            </a:pPr>
            <a:r>
              <a:rPr lang="en-US" sz="2000" dirty="0" smtClean="0">
                <a:solidFill>
                  <a:prstClr val="black"/>
                </a:solidFill>
              </a:rPr>
              <a:t>Join our group during the Project &amp; Initiative segment for information on how to get “Plugged In”.</a:t>
            </a:r>
          </a:p>
        </p:txBody>
      </p:sp>
      <p:pic>
        <p:nvPicPr>
          <p:cNvPr id="5" name="Picture 2" descr="https://encrypted-tbn3.gstatic.com/images?q=tbn:ANd9GcREZ7v0qLiOArM0mQ8SJ6_e6WwoR5FmCM9vNsIqghuyIRTA2kZVDlmUwdA">
            <a:hlinkClick r:id="rId5"/>
          </p:cNvPr>
          <p:cNvPicPr>
            <a:picLocks noChangeAspect="1" noChangeArrowheads="1"/>
          </p:cNvPicPr>
          <p:nvPr/>
        </p:nvPicPr>
        <p:blipFill>
          <a:blip r:embed="rId6" cstate="print"/>
          <a:srcRect/>
          <a:stretch>
            <a:fillRect/>
          </a:stretch>
        </p:blipFill>
        <p:spPr bwMode="auto">
          <a:xfrm>
            <a:off x="4724400" y="1447800"/>
            <a:ext cx="2819400" cy="1676400"/>
          </a:xfrm>
          <a:prstGeom prst="rect">
            <a:avLst/>
          </a:prstGeom>
          <a:noFill/>
        </p:spPr>
      </p:pic>
    </p:spTree>
    <p:extLst>
      <p:ext uri="{BB962C8B-B14F-4D97-AF65-F5344CB8AC3E}">
        <p14:creationId xmlns:p14="http://schemas.microsoft.com/office/powerpoint/2010/main" val="402707726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09800"/>
            <a:ext cx="5486400" cy="2031325"/>
          </a:xfrm>
          <a:prstGeom prst="rect">
            <a:avLst/>
          </a:prstGeom>
          <a:noFill/>
        </p:spPr>
        <p:txBody>
          <a:bodyPr wrap="square" rtlCol="0">
            <a:spAutoFit/>
          </a:bodyPr>
          <a:lstStyle/>
          <a:p>
            <a:pPr algn="ctr"/>
            <a:r>
              <a:rPr lang="en-US" b="1" dirty="0" smtClean="0">
                <a:solidFill>
                  <a:srgbClr val="0070C0"/>
                </a:solidFill>
              </a:rPr>
              <a:t>Next Up: </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Data Initiative Presentation</a:t>
            </a:r>
          </a:p>
          <a:p>
            <a:pPr algn="ctr"/>
            <a:endParaRPr lang="en-US" dirty="0">
              <a:solidFill>
                <a:srgbClr val="0070C0"/>
              </a:solidFill>
            </a:endParaRPr>
          </a:p>
          <a:p>
            <a:pPr algn="ctr"/>
            <a:r>
              <a:rPr lang="en-US" dirty="0" err="1" smtClean="0">
                <a:solidFill>
                  <a:srgbClr val="0070C0"/>
                </a:solidFill>
              </a:rPr>
              <a:t>Genevra</a:t>
            </a:r>
            <a:r>
              <a:rPr lang="en-US" dirty="0" smtClean="0">
                <a:solidFill>
                  <a:srgbClr val="0070C0"/>
                </a:solidFill>
              </a:rPr>
              <a:t> </a:t>
            </a:r>
            <a:r>
              <a:rPr lang="en-US" dirty="0" err="1" smtClean="0">
                <a:solidFill>
                  <a:srgbClr val="0070C0"/>
                </a:solidFill>
              </a:rPr>
              <a:t>Pflaum</a:t>
            </a:r>
            <a:endParaRPr lang="en-US" dirty="0" smtClean="0">
              <a:solidFill>
                <a:srgbClr val="0070C0"/>
              </a:solidFill>
            </a:endParaRPr>
          </a:p>
          <a:p>
            <a:pPr algn="ctr"/>
            <a:r>
              <a:rPr lang="en-US" dirty="0" smtClean="0">
                <a:solidFill>
                  <a:srgbClr val="0070C0"/>
                </a:solidFill>
              </a:rPr>
              <a:t>Manager, Client Data Quality</a:t>
            </a:r>
          </a:p>
          <a:p>
            <a:pPr algn="ctr"/>
            <a:r>
              <a:rPr lang="en-US" dirty="0" smtClean="0">
                <a:solidFill>
                  <a:srgbClr val="0070C0"/>
                </a:solidFill>
              </a:rPr>
              <a:t>Hannover Life Reassurance Company of America</a:t>
            </a:r>
            <a:endParaRPr lang="en-US" dirty="0">
              <a:solidFill>
                <a:srgbClr val="0070C0"/>
              </a:solidFill>
            </a:endParaRPr>
          </a:p>
        </p:txBody>
      </p:sp>
    </p:spTree>
    <p:extLst>
      <p:ext uri="{BB962C8B-B14F-4D97-AF65-F5344CB8AC3E}">
        <p14:creationId xmlns:p14="http://schemas.microsoft.com/office/powerpoint/2010/main" val="392996411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04800" y="839788"/>
            <a:ext cx="8229600" cy="5232169"/>
          </a:xfrm>
          <a:prstGeom prst="rect">
            <a:avLst/>
          </a:prstGeom>
          <a:noFill/>
          <a:ln w="9525">
            <a:noFill/>
            <a:miter lim="800000"/>
            <a:headEnd/>
            <a:tailEnd/>
          </a:ln>
        </p:spPr>
        <p:txBody>
          <a:bodyPr wrap="square" lIns="91407" tIns="45704" rIns="91407" bIns="45704">
            <a:spAutoFit/>
          </a:bodyPr>
          <a:lstStyle/>
          <a:p>
            <a:pPr marL="342900" indent="-342900" algn="just" fontAlgn="base">
              <a:spcBef>
                <a:spcPct val="0"/>
              </a:spcBef>
              <a:spcAft>
                <a:spcPts val="600"/>
              </a:spcAft>
            </a:pPr>
            <a:r>
              <a:rPr lang="en-US" sz="2000" b="1" i="1" dirty="0">
                <a:solidFill>
                  <a:srgbClr val="0B2C7F"/>
                </a:solidFill>
                <a:latin typeface="Calibri" pitchFamily="34" charset="0"/>
              </a:rPr>
              <a:t>	</a:t>
            </a:r>
            <a:r>
              <a:rPr lang="en-US" sz="2000" b="1" i="1" u="sng" dirty="0">
                <a:solidFill>
                  <a:srgbClr val="0B2C7F"/>
                </a:solidFill>
                <a:latin typeface="Calibri" pitchFamily="34" charset="0"/>
              </a:rPr>
              <a:t>Purpose</a:t>
            </a:r>
            <a:endParaRPr lang="en-US" sz="2000" b="1" i="1" dirty="0">
              <a:solidFill>
                <a:srgbClr val="0B2C7F"/>
              </a:solidFill>
              <a:latin typeface="Calibri" pitchFamily="34" charset="0"/>
            </a:endParaRPr>
          </a:p>
          <a:p>
            <a:pPr marL="342900" indent="-342900" algn="just" fontAlgn="base">
              <a:spcBef>
                <a:spcPct val="0"/>
              </a:spcBef>
              <a:spcAft>
                <a:spcPts val="600"/>
              </a:spcAft>
            </a:pPr>
            <a:r>
              <a:rPr lang="en-US" sz="2000" b="1" dirty="0">
                <a:solidFill>
                  <a:srgbClr val="0B2C7F"/>
                </a:solidFill>
                <a:latin typeface="Calibri" pitchFamily="34" charset="0"/>
              </a:rPr>
              <a:t>	</a:t>
            </a:r>
            <a:r>
              <a:rPr lang="en-US" sz="2400" b="1" dirty="0">
                <a:solidFill>
                  <a:srgbClr val="0B2C7F"/>
                </a:solidFill>
                <a:latin typeface="Calibri" pitchFamily="34" charset="0"/>
              </a:rPr>
              <a:t>Create a document </a:t>
            </a:r>
            <a:r>
              <a:rPr lang="en-US" sz="2400" b="1" dirty="0" smtClean="0">
                <a:solidFill>
                  <a:srgbClr val="0B2C7F"/>
                </a:solidFill>
                <a:latin typeface="Calibri" pitchFamily="34" charset="0"/>
              </a:rPr>
              <a:t>of Guidelines </a:t>
            </a:r>
            <a:r>
              <a:rPr lang="en-US" sz="2400" b="1" dirty="0">
                <a:solidFill>
                  <a:srgbClr val="0B2C7F"/>
                </a:solidFill>
                <a:latin typeface="Calibri" pitchFamily="34" charset="0"/>
              </a:rPr>
              <a:t>for Reinsurance Reporting, in essence a document of best practices for specific areas of reinsurance administration and data quality.  The document will include information, samples and realistic scenarios. Topics:</a:t>
            </a:r>
          </a:p>
          <a:p>
            <a:pPr marL="800100" lvl="1" indent="-342900" algn="just" fontAlgn="base">
              <a:lnSpc>
                <a:spcPct val="75000"/>
              </a:lnSpc>
              <a:spcBef>
                <a:spcPct val="0"/>
              </a:spcBef>
              <a:spcAft>
                <a:spcPts val="600"/>
              </a:spcAft>
              <a:buFont typeface="Wingdings" pitchFamily="2" charset="2"/>
              <a:buChar char="§"/>
            </a:pPr>
            <a:r>
              <a:rPr lang="en-US" sz="2400" b="1" dirty="0">
                <a:solidFill>
                  <a:srgbClr val="0B2C7F"/>
                </a:solidFill>
                <a:latin typeface="Calibri" pitchFamily="34" charset="0"/>
              </a:rPr>
              <a:t>Reporting Issues</a:t>
            </a:r>
          </a:p>
          <a:p>
            <a:pPr marL="800100" lvl="1" indent="-342900" algn="just" fontAlgn="base">
              <a:lnSpc>
                <a:spcPct val="75000"/>
              </a:lnSpc>
              <a:spcBef>
                <a:spcPct val="0"/>
              </a:spcBef>
              <a:spcAft>
                <a:spcPts val="600"/>
              </a:spcAft>
              <a:buFont typeface="Wingdings" pitchFamily="2" charset="2"/>
              <a:buChar char="§"/>
            </a:pPr>
            <a:r>
              <a:rPr lang="en-US" sz="2400" b="1" dirty="0">
                <a:solidFill>
                  <a:srgbClr val="0B2C7F"/>
                </a:solidFill>
                <a:latin typeface="Calibri" pitchFamily="34" charset="0"/>
              </a:rPr>
              <a:t>Communication/Notifications</a:t>
            </a:r>
          </a:p>
          <a:p>
            <a:pPr marL="800100" lvl="1" indent="-342900" algn="just" fontAlgn="base">
              <a:lnSpc>
                <a:spcPct val="75000"/>
              </a:lnSpc>
              <a:spcBef>
                <a:spcPct val="0"/>
              </a:spcBef>
              <a:spcAft>
                <a:spcPts val="600"/>
              </a:spcAft>
              <a:buFont typeface="Wingdings" pitchFamily="2" charset="2"/>
              <a:buChar char="§"/>
            </a:pPr>
            <a:r>
              <a:rPr lang="en-US" sz="2400" b="1" dirty="0">
                <a:solidFill>
                  <a:srgbClr val="0B2C7F"/>
                </a:solidFill>
                <a:latin typeface="Calibri" pitchFamily="34" charset="0"/>
              </a:rPr>
              <a:t>Data Quality</a:t>
            </a:r>
          </a:p>
          <a:p>
            <a:pPr marL="800100" lvl="1" indent="-342900" algn="just" fontAlgn="base">
              <a:lnSpc>
                <a:spcPct val="75000"/>
              </a:lnSpc>
              <a:spcBef>
                <a:spcPct val="0"/>
              </a:spcBef>
              <a:spcAft>
                <a:spcPts val="600"/>
              </a:spcAft>
              <a:buFont typeface="Wingdings" pitchFamily="2" charset="2"/>
              <a:buChar char="§"/>
            </a:pPr>
            <a:r>
              <a:rPr lang="en-US" sz="2400" b="1" dirty="0">
                <a:solidFill>
                  <a:srgbClr val="0B2C7F"/>
                </a:solidFill>
                <a:latin typeface="Calibri" pitchFamily="34" charset="0"/>
              </a:rPr>
              <a:t>Conversions</a:t>
            </a:r>
          </a:p>
          <a:p>
            <a:pPr marL="800100" lvl="1" indent="-342900" algn="just" fontAlgn="base">
              <a:lnSpc>
                <a:spcPct val="75000"/>
              </a:lnSpc>
              <a:spcBef>
                <a:spcPct val="0"/>
              </a:spcBef>
              <a:spcAft>
                <a:spcPts val="600"/>
              </a:spcAft>
              <a:buFont typeface="Wingdings" pitchFamily="2" charset="2"/>
              <a:buChar char="§"/>
            </a:pPr>
            <a:r>
              <a:rPr lang="en-US" sz="2400" b="1" dirty="0">
                <a:solidFill>
                  <a:srgbClr val="0B2C7F"/>
                </a:solidFill>
                <a:latin typeface="Calibri" pitchFamily="34" charset="0"/>
              </a:rPr>
              <a:t>Taking a Treaty from paper to system implementation</a:t>
            </a:r>
          </a:p>
          <a:p>
            <a:pPr marL="800100" lvl="1" indent="-342900" algn="just" fontAlgn="base">
              <a:lnSpc>
                <a:spcPct val="75000"/>
              </a:lnSpc>
              <a:spcBef>
                <a:spcPct val="0"/>
              </a:spcBef>
              <a:spcAft>
                <a:spcPts val="600"/>
              </a:spcAft>
              <a:buFont typeface="Wingdings" pitchFamily="2" charset="2"/>
              <a:buChar char="§"/>
            </a:pPr>
            <a:r>
              <a:rPr lang="en-US" sz="2400" b="1" dirty="0" smtClean="0">
                <a:solidFill>
                  <a:srgbClr val="0B2C7F"/>
                </a:solidFill>
                <a:latin typeface="Calibri" pitchFamily="34" charset="0"/>
              </a:rPr>
              <a:t>Samples </a:t>
            </a:r>
            <a:r>
              <a:rPr lang="en-US" sz="2400" b="1" dirty="0">
                <a:solidFill>
                  <a:srgbClr val="0B2C7F"/>
                </a:solidFill>
                <a:latin typeface="Calibri" pitchFamily="34" charset="0"/>
              </a:rPr>
              <a:t>of typical reinsurance reporting, i.e. Policy Exhibit, Transaction files, </a:t>
            </a:r>
            <a:r>
              <a:rPr lang="en-US" sz="2400" b="1" dirty="0" smtClean="0">
                <a:solidFill>
                  <a:srgbClr val="0B2C7F"/>
                </a:solidFill>
                <a:latin typeface="Calibri" pitchFamily="34" charset="0"/>
              </a:rPr>
              <a:t>etc.</a:t>
            </a:r>
            <a:endParaRPr lang="en-US" sz="2400" b="1" dirty="0">
              <a:solidFill>
                <a:srgbClr val="0B2C7F"/>
              </a:solidFill>
              <a:latin typeface="Calibri" pitchFamily="34" charset="0"/>
            </a:endParaRPr>
          </a:p>
          <a:p>
            <a:pPr marL="342900" indent="-342900" algn="just" fontAlgn="base">
              <a:spcBef>
                <a:spcPct val="0"/>
              </a:spcBef>
              <a:spcAft>
                <a:spcPts val="600"/>
              </a:spcAft>
              <a:buFont typeface="Wingdings" pitchFamily="2" charset="2"/>
              <a:buNone/>
            </a:pPr>
            <a:r>
              <a:rPr lang="en-US" sz="1600" b="1" dirty="0">
                <a:solidFill>
                  <a:srgbClr val="0B2C7F"/>
                </a:solidFill>
                <a:latin typeface="Calibri" pitchFamily="34" charset="0"/>
              </a:rPr>
              <a:t>		</a:t>
            </a:r>
          </a:p>
        </p:txBody>
      </p:sp>
      <p:pic>
        <p:nvPicPr>
          <p:cNvPr id="21506" name="Picture 35" descr="rgb_grad_topbar_1"/>
          <p:cNvPicPr>
            <a:picLocks noChangeAspect="1" noChangeArrowheads="1"/>
          </p:cNvPicPr>
          <p:nvPr/>
        </p:nvPicPr>
        <p:blipFill>
          <a:blip r:embed="rId3"/>
          <a:srcRect/>
          <a:stretch>
            <a:fillRect/>
          </a:stretch>
        </p:blipFill>
        <p:spPr bwMode="auto">
          <a:xfrm>
            <a:off x="22860" y="4127"/>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791200" y="5181598"/>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354477" y="5449102"/>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119669" y="5231585"/>
            <a:ext cx="114300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endParaRPr lang="en-US" sz="800" b="1" i="1" dirty="0">
              <a:solidFill>
                <a:srgbClr val="000000"/>
              </a:solidFill>
              <a:latin typeface="Calibri" pitchFamily="34" charset="0"/>
            </a:endParaRPr>
          </a:p>
        </p:txBody>
      </p:sp>
      <p:sp>
        <p:nvSpPr>
          <p:cNvPr id="12" name="Rectangle 2"/>
          <p:cNvSpPr>
            <a:spLocks noChangeArrowheads="1"/>
          </p:cNvSpPr>
          <p:nvPr/>
        </p:nvSpPr>
        <p:spPr bwMode="white">
          <a:xfrm rot="-940646">
            <a:off x="7217522" y="5244783"/>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04800" y="839788"/>
            <a:ext cx="8763000" cy="6114462"/>
          </a:xfrm>
          <a:prstGeom prst="rect">
            <a:avLst/>
          </a:prstGeom>
          <a:noFill/>
          <a:ln w="9525">
            <a:noFill/>
            <a:miter lim="800000"/>
            <a:headEnd/>
            <a:tailEnd/>
          </a:ln>
        </p:spPr>
        <p:txBody>
          <a:bodyPr wrap="square" lIns="91407" tIns="45704" rIns="91407" bIns="45704">
            <a:spAutoFit/>
          </a:bodyPr>
          <a:lstStyle/>
          <a:p>
            <a:pPr marL="342900" indent="-342900" algn="just" fontAlgn="base">
              <a:spcBef>
                <a:spcPct val="0"/>
              </a:spcBef>
              <a:spcAft>
                <a:spcPts val="600"/>
              </a:spcAft>
            </a:pPr>
            <a:r>
              <a:rPr lang="en-US" sz="3200" b="1" i="1" dirty="0">
                <a:solidFill>
                  <a:srgbClr val="0B2C7F"/>
                </a:solidFill>
                <a:latin typeface="Calibri" pitchFamily="34" charset="0"/>
              </a:rPr>
              <a:t>	</a:t>
            </a:r>
            <a:r>
              <a:rPr lang="en-US" sz="3200" b="1" u="sng" dirty="0" smtClean="0">
                <a:solidFill>
                  <a:srgbClr val="0B2C7F"/>
                </a:solidFill>
                <a:latin typeface="Calibri" pitchFamily="34" charset="0"/>
              </a:rPr>
              <a:t>Deliverables </a:t>
            </a:r>
            <a:r>
              <a:rPr lang="en-US" sz="3200" b="1" u="sng" dirty="0">
                <a:solidFill>
                  <a:srgbClr val="0B2C7F"/>
                </a:solidFill>
                <a:latin typeface="Calibri" pitchFamily="34" charset="0"/>
              </a:rPr>
              <a:t>&amp; Milestones</a:t>
            </a:r>
          </a:p>
          <a:p>
            <a:pPr marL="800100" lvl="1" indent="-342900" fontAlgn="base">
              <a:spcBef>
                <a:spcPct val="0"/>
              </a:spcBef>
              <a:spcAft>
                <a:spcPts val="538"/>
              </a:spcAft>
              <a:buSzPct val="100000"/>
              <a:buFont typeface="Wingdings" pitchFamily="2" charset="2"/>
              <a:buAutoNum type="arabicParenR"/>
            </a:pPr>
            <a:r>
              <a:rPr lang="en-US" sz="2000" b="1" dirty="0" smtClean="0">
                <a:solidFill>
                  <a:srgbClr val="0B2C7F"/>
                </a:solidFill>
                <a:latin typeface="Calibri" pitchFamily="34" charset="0"/>
              </a:rPr>
              <a:t>4 </a:t>
            </a:r>
            <a:r>
              <a:rPr lang="en-US" sz="2000" b="1" dirty="0">
                <a:solidFill>
                  <a:srgbClr val="0B2C7F"/>
                </a:solidFill>
                <a:latin typeface="Calibri" pitchFamily="34" charset="0"/>
              </a:rPr>
              <a:t>sub groups tackling different </a:t>
            </a:r>
            <a:r>
              <a:rPr lang="en-US" sz="2000" b="1" dirty="0" smtClean="0">
                <a:solidFill>
                  <a:srgbClr val="0B2C7F"/>
                </a:solidFill>
                <a:latin typeface="Calibri" pitchFamily="34" charset="0"/>
              </a:rPr>
              <a:t>topics.</a:t>
            </a:r>
          </a:p>
          <a:p>
            <a:pPr marL="800100" lvl="1" indent="-342900" fontAlgn="base">
              <a:spcBef>
                <a:spcPct val="0"/>
              </a:spcBef>
              <a:spcAft>
                <a:spcPts val="538"/>
              </a:spcAft>
              <a:buSzPct val="100000"/>
              <a:buFont typeface="Wingdings" pitchFamily="2" charset="2"/>
              <a:buAutoNum type="arabicParenR"/>
            </a:pPr>
            <a:endParaRPr lang="en-US" sz="2000" b="1" dirty="0" smtClean="0">
              <a:solidFill>
                <a:srgbClr val="0B2C7F"/>
              </a:solidFill>
              <a:latin typeface="Calibri" pitchFamily="34" charset="0"/>
            </a:endParaRPr>
          </a:p>
          <a:p>
            <a:pPr marL="800100" lvl="1" indent="-342900" fontAlgn="base">
              <a:spcBef>
                <a:spcPct val="0"/>
              </a:spcBef>
              <a:spcAft>
                <a:spcPts val="538"/>
              </a:spcAft>
              <a:buSzPct val="100000"/>
              <a:buFont typeface="Wingdings" pitchFamily="2" charset="2"/>
              <a:buAutoNum type="arabicParenR"/>
            </a:pPr>
            <a:r>
              <a:rPr lang="en-US" sz="2000" b="1" dirty="0" smtClean="0">
                <a:solidFill>
                  <a:srgbClr val="0B2C7F"/>
                </a:solidFill>
                <a:latin typeface="Calibri" pitchFamily="34" charset="0"/>
              </a:rPr>
              <a:t>Delivered Version 1 at 2014 RAPA Fall Meeting</a:t>
            </a:r>
          </a:p>
          <a:p>
            <a:pPr marL="800100" lvl="1" indent="-342900" fontAlgn="base">
              <a:spcBef>
                <a:spcPct val="0"/>
              </a:spcBef>
              <a:spcAft>
                <a:spcPts val="538"/>
              </a:spcAft>
              <a:buSzPct val="100000"/>
              <a:buFont typeface="Wingdings" pitchFamily="2" charset="2"/>
              <a:buAutoNum type="arabicParenR"/>
            </a:pPr>
            <a:endParaRPr lang="en-US" sz="2000" b="1" dirty="0" smtClean="0">
              <a:solidFill>
                <a:srgbClr val="0B2C7F"/>
              </a:solidFill>
              <a:latin typeface="Calibri" pitchFamily="34" charset="0"/>
            </a:endParaRPr>
          </a:p>
          <a:p>
            <a:pPr marL="800100" lvl="1" indent="-342900" fontAlgn="base">
              <a:spcBef>
                <a:spcPct val="0"/>
              </a:spcBef>
              <a:spcAft>
                <a:spcPts val="538"/>
              </a:spcAft>
              <a:buSzPct val="100000"/>
              <a:buFont typeface="Wingdings" pitchFamily="2" charset="2"/>
              <a:buAutoNum type="arabicParenR"/>
            </a:pPr>
            <a:r>
              <a:rPr lang="en-US" sz="2000" b="1" dirty="0" smtClean="0">
                <a:solidFill>
                  <a:srgbClr val="0B2C7F"/>
                </a:solidFill>
                <a:latin typeface="Calibri" pitchFamily="34" charset="0"/>
              </a:rPr>
              <a:t>Delivered Version 2 at 2015 RAPA Spring Meeting</a:t>
            </a:r>
          </a:p>
          <a:p>
            <a:pPr marL="1323975" lvl="2" indent="-457200" fontAlgn="base">
              <a:spcBef>
                <a:spcPct val="0"/>
              </a:spcBef>
              <a:spcAft>
                <a:spcPts val="538"/>
              </a:spcAft>
              <a:buSzPct val="100000"/>
              <a:buFont typeface="+mj-lt"/>
              <a:buAutoNum type="alphaUcPeriod"/>
            </a:pPr>
            <a:r>
              <a:rPr lang="en-US" sz="2000" b="1" dirty="0" smtClean="0">
                <a:solidFill>
                  <a:srgbClr val="0B2C7F"/>
                </a:solidFill>
                <a:latin typeface="Calibri" pitchFamily="34" charset="0"/>
              </a:rPr>
              <a:t>Partial Reporting</a:t>
            </a:r>
          </a:p>
          <a:p>
            <a:pPr marL="1323975" lvl="2" indent="-457200" fontAlgn="base">
              <a:spcBef>
                <a:spcPct val="0"/>
              </a:spcBef>
              <a:spcAft>
                <a:spcPts val="538"/>
              </a:spcAft>
              <a:buSzPct val="100000"/>
              <a:buFont typeface="+mj-lt"/>
              <a:buAutoNum type="alphaUcPeriod"/>
            </a:pPr>
            <a:r>
              <a:rPr lang="en-US" sz="2000" b="1" dirty="0" smtClean="0">
                <a:solidFill>
                  <a:srgbClr val="0B2C7F"/>
                </a:solidFill>
                <a:latin typeface="Calibri" pitchFamily="34" charset="0"/>
              </a:rPr>
              <a:t>Policy Number Changes</a:t>
            </a:r>
          </a:p>
          <a:p>
            <a:pPr marL="1323975" lvl="2" indent="-457200" fontAlgn="base">
              <a:spcBef>
                <a:spcPct val="0"/>
              </a:spcBef>
              <a:spcAft>
                <a:spcPts val="538"/>
              </a:spcAft>
              <a:buSzPct val="100000"/>
              <a:buFont typeface="+mj-lt"/>
              <a:buAutoNum type="alphaUcPeriod"/>
            </a:pPr>
            <a:r>
              <a:rPr lang="en-US" sz="2000" b="1" dirty="0" smtClean="0">
                <a:solidFill>
                  <a:srgbClr val="0B2C7F"/>
                </a:solidFill>
                <a:latin typeface="Calibri" pitchFamily="34" charset="0"/>
              </a:rPr>
              <a:t>Inforce and Transaction not Reconciling</a:t>
            </a:r>
          </a:p>
          <a:p>
            <a:pPr marL="866775" lvl="2" fontAlgn="base">
              <a:spcBef>
                <a:spcPct val="0"/>
              </a:spcBef>
              <a:spcAft>
                <a:spcPts val="538"/>
              </a:spcAft>
              <a:buSzPct val="100000"/>
            </a:pPr>
            <a:endParaRPr lang="en-US" sz="2000" b="1" dirty="0" smtClean="0">
              <a:solidFill>
                <a:srgbClr val="0B2C7F"/>
              </a:solidFill>
              <a:latin typeface="Calibri" pitchFamily="34" charset="0"/>
            </a:endParaRPr>
          </a:p>
          <a:p>
            <a:pPr marL="914400" lvl="1" indent="-457200" fontAlgn="base">
              <a:spcBef>
                <a:spcPct val="0"/>
              </a:spcBef>
              <a:spcAft>
                <a:spcPts val="538"/>
              </a:spcAft>
              <a:buSzPct val="100000"/>
              <a:buFont typeface="+mj-lt"/>
              <a:buAutoNum type="arabicParenR"/>
            </a:pPr>
            <a:r>
              <a:rPr lang="en-US" sz="2000" b="1" dirty="0" smtClean="0">
                <a:solidFill>
                  <a:srgbClr val="0B2C7F"/>
                </a:solidFill>
                <a:latin typeface="Calibri" pitchFamily="34" charset="0"/>
              </a:rPr>
              <a:t>Version 3 is now available!</a:t>
            </a:r>
          </a:p>
          <a:p>
            <a:pPr marL="1323975" lvl="2" indent="-457200" fontAlgn="base">
              <a:spcBef>
                <a:spcPct val="0"/>
              </a:spcBef>
              <a:spcAft>
                <a:spcPts val="538"/>
              </a:spcAft>
              <a:buSzPct val="100000"/>
              <a:buFont typeface="+mj-lt"/>
              <a:buAutoNum type="alphaUcPeriod"/>
            </a:pPr>
            <a:r>
              <a:rPr lang="en-US" sz="2000" b="1" dirty="0" smtClean="0">
                <a:solidFill>
                  <a:srgbClr val="0B2C7F"/>
                </a:solidFill>
                <a:latin typeface="Calibri" pitchFamily="34" charset="0"/>
              </a:rPr>
              <a:t>Guidelines for Partial Conversions</a:t>
            </a:r>
          </a:p>
          <a:p>
            <a:pPr marL="1323975" lvl="2" indent="-457200" fontAlgn="base">
              <a:spcBef>
                <a:spcPct val="0"/>
              </a:spcBef>
              <a:spcAft>
                <a:spcPts val="538"/>
              </a:spcAft>
              <a:buSzPct val="100000"/>
              <a:buFont typeface="+mj-lt"/>
              <a:buAutoNum type="alphaUcPeriod"/>
            </a:pPr>
            <a:r>
              <a:rPr lang="en-US" sz="2000" b="1" dirty="0" smtClean="0">
                <a:solidFill>
                  <a:srgbClr val="0B2C7F"/>
                </a:solidFill>
                <a:latin typeface="Calibri" pitchFamily="34" charset="0"/>
              </a:rPr>
              <a:t>“New Client” Reporting Guidelines and </a:t>
            </a:r>
          </a:p>
          <a:p>
            <a:pPr marL="866775" lvl="2" fontAlgn="base">
              <a:spcBef>
                <a:spcPct val="0"/>
              </a:spcBef>
              <a:spcAft>
                <a:spcPts val="538"/>
              </a:spcAft>
              <a:buSzPct val="100000"/>
            </a:pPr>
            <a:r>
              <a:rPr lang="en-US" sz="2000" b="1" dirty="0">
                <a:solidFill>
                  <a:srgbClr val="0B2C7F"/>
                </a:solidFill>
                <a:latin typeface="Calibri" pitchFamily="34" charset="0"/>
              </a:rPr>
              <a:t>	 </a:t>
            </a:r>
            <a:r>
              <a:rPr lang="en-US" sz="2000" b="1" dirty="0" smtClean="0">
                <a:solidFill>
                  <a:srgbClr val="0B2C7F"/>
                </a:solidFill>
                <a:latin typeface="Calibri" pitchFamily="34" charset="0"/>
              </a:rPr>
              <a:t>       Templates</a:t>
            </a:r>
          </a:p>
          <a:p>
            <a:pPr marL="866775" lvl="2" fontAlgn="base">
              <a:spcBef>
                <a:spcPct val="0"/>
              </a:spcBef>
              <a:spcAft>
                <a:spcPts val="538"/>
              </a:spcAft>
              <a:buSzPct val="100000"/>
            </a:pPr>
            <a:r>
              <a:rPr lang="en-US" sz="2000" b="1" dirty="0" smtClean="0">
                <a:solidFill>
                  <a:srgbClr val="0B2C7F"/>
                </a:solidFill>
                <a:latin typeface="Calibri" pitchFamily="34" charset="0"/>
              </a:rPr>
              <a:t>C.     Claims Reporting Guidelines</a:t>
            </a:r>
            <a:endParaRPr lang="en-US" sz="2000" b="1" dirty="0">
              <a:solidFill>
                <a:srgbClr val="0B2C7F"/>
              </a:solidFill>
              <a:latin typeface="Calibri" pitchFamily="34" charset="0"/>
            </a:endParaRPr>
          </a:p>
          <a:p>
            <a:pPr marL="342900" indent="-342900" fontAlgn="base">
              <a:spcBef>
                <a:spcPct val="0"/>
              </a:spcBef>
              <a:spcAft>
                <a:spcPts val="538"/>
              </a:spcAft>
              <a:buSzPct val="100000"/>
              <a:buFont typeface="Wingdings" pitchFamily="2" charset="2"/>
              <a:buNone/>
            </a:pPr>
            <a:r>
              <a:rPr lang="en-US" sz="1600" b="1" dirty="0">
                <a:solidFill>
                  <a:srgbClr val="0B2C7F"/>
                </a:solidFill>
                <a:latin typeface="Calibri" pitchFamily="34" charset="0"/>
              </a:rPr>
              <a:t>	</a:t>
            </a:r>
          </a:p>
        </p:txBody>
      </p:sp>
      <p:pic>
        <p:nvPicPr>
          <p:cNvPr id="21506" name="Picture 35" descr="rgb_grad_topbar_1"/>
          <p:cNvPicPr>
            <a:picLocks noChangeAspect="1" noChangeArrowheads="1"/>
          </p:cNvPicPr>
          <p:nvPr/>
        </p:nvPicPr>
        <p:blipFill>
          <a:blip r:embed="rId3"/>
          <a:srcRect/>
          <a:stretch>
            <a:fillRect/>
          </a:stretch>
        </p:blipFill>
        <p:spPr bwMode="auto">
          <a:xfrm>
            <a:off x="22860" y="4127"/>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791200" y="5181598"/>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354477" y="5449102"/>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119669" y="5231585"/>
            <a:ext cx="114300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endParaRPr lang="en-US" sz="800" b="1" i="1" dirty="0">
              <a:solidFill>
                <a:srgbClr val="000000"/>
              </a:solidFill>
              <a:latin typeface="Calibri" pitchFamily="34" charset="0"/>
            </a:endParaRPr>
          </a:p>
        </p:txBody>
      </p:sp>
      <p:sp>
        <p:nvSpPr>
          <p:cNvPr id="12" name="Rectangle 2"/>
          <p:cNvSpPr>
            <a:spLocks noChangeArrowheads="1"/>
          </p:cNvSpPr>
          <p:nvPr/>
        </p:nvSpPr>
        <p:spPr bwMode="white">
          <a:xfrm rot="-940646">
            <a:off x="7217522" y="5244783"/>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extLst>
      <p:ext uri="{BB962C8B-B14F-4D97-AF65-F5344CB8AC3E}">
        <p14:creationId xmlns:p14="http://schemas.microsoft.com/office/powerpoint/2010/main" val="1298379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85800" y="1143000"/>
          <a:ext cx="7543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366712" y="457200"/>
            <a:ext cx="8305800" cy="609600"/>
          </a:xfrm>
        </p:spPr>
        <p:txBody>
          <a:bodyPr>
            <a:normAutofit fontScale="90000"/>
          </a:bodyPr>
          <a:lstStyle/>
          <a:p>
            <a:r>
              <a:rPr lang="en-US" b="1" dirty="0" smtClean="0">
                <a:solidFill>
                  <a:schemeClr val="accent6"/>
                </a:solidFill>
                <a:latin typeface="+mn-lt"/>
                <a:cs typeface="Arial" pitchFamily="34" charset="0"/>
              </a:rPr>
              <a:t>RAPA</a:t>
            </a:r>
            <a:endParaRPr lang="en-US" b="1" dirty="0">
              <a:solidFill>
                <a:schemeClr val="accent6"/>
              </a:solidFill>
              <a:latin typeface="+mn-lt"/>
              <a:cs typeface="Arial" pitchFamily="34" charset="0"/>
            </a:endParaRPr>
          </a:p>
        </p:txBody>
      </p:sp>
      <p:sp>
        <p:nvSpPr>
          <p:cNvPr id="7" name="TextBox 6"/>
          <p:cNvSpPr txBox="1"/>
          <p:nvPr/>
        </p:nvSpPr>
        <p:spPr>
          <a:xfrm>
            <a:off x="5942837" y="6467224"/>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8" name="Picture 7" descr="rapalogo5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591095147"/>
      </p:ext>
    </p:extLst>
  </p:cSld>
  <p:clrMapOvr>
    <a:masterClrMapping/>
  </p:clrMapOvr>
  <p:transition spd="slow">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5" descr="rgb_grad_topbar_1"/>
          <p:cNvPicPr>
            <a:picLocks noChangeAspect="1" noChangeArrowheads="1"/>
          </p:cNvPicPr>
          <p:nvPr/>
        </p:nvPicPr>
        <p:blipFill>
          <a:blip r:embed="rId3"/>
          <a:srcRect/>
          <a:stretch>
            <a:fillRect/>
          </a:stretch>
        </p:blipFill>
        <p:spPr bwMode="auto">
          <a:xfrm>
            <a:off x="22860" y="4127"/>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sp>
        <p:nvSpPr>
          <p:cNvPr id="21510" name="Rectangle 4"/>
          <p:cNvSpPr>
            <a:spLocks noChangeArrowheads="1"/>
          </p:cNvSpPr>
          <p:nvPr/>
        </p:nvSpPr>
        <p:spPr bwMode="auto">
          <a:xfrm>
            <a:off x="457200" y="838200"/>
            <a:ext cx="5181600" cy="5749234"/>
          </a:xfrm>
          <a:prstGeom prst="rect">
            <a:avLst/>
          </a:prstGeom>
          <a:noFill/>
          <a:ln w="9525">
            <a:solidFill>
              <a:schemeClr val="tx1"/>
            </a:solidFill>
            <a:miter lim="800000"/>
            <a:headEnd/>
            <a:tailEnd/>
          </a:ln>
        </p:spPr>
        <p:txBody>
          <a:bodyPr wrap="square" lIns="91407" tIns="45704" rIns="91407" bIns="45704">
            <a:spAutoFit/>
          </a:bodyPr>
          <a:lstStyle/>
          <a:p>
            <a:pPr algn="ctr" fontAlgn="base">
              <a:lnSpc>
                <a:spcPct val="70000"/>
              </a:lnSpc>
              <a:spcBef>
                <a:spcPct val="0"/>
              </a:spcBef>
              <a:spcAft>
                <a:spcPts val="600"/>
              </a:spcAft>
            </a:pPr>
            <a:r>
              <a:rPr lang="en-US" sz="2400" b="1" u="sng" dirty="0" smtClean="0">
                <a:solidFill>
                  <a:srgbClr val="0B2C7F"/>
                </a:solidFill>
                <a:latin typeface="Calibri" pitchFamily="34" charset="0"/>
              </a:rPr>
              <a:t>Members</a:t>
            </a:r>
            <a:endParaRPr lang="en-US" sz="2400" b="1" u="sng" dirty="0">
              <a:solidFill>
                <a:srgbClr val="0B2C7F"/>
              </a:solidFill>
              <a:latin typeface="Calibri" pitchFamily="34" charset="0"/>
            </a:endParaRPr>
          </a:p>
          <a:p>
            <a:pPr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 </a:t>
            </a:r>
            <a:r>
              <a:rPr lang="en-US" sz="1600" b="1" dirty="0" err="1">
                <a:solidFill>
                  <a:srgbClr val="0B2C7F"/>
                </a:solidFill>
                <a:latin typeface="Calibri" pitchFamily="34" charset="0"/>
              </a:rPr>
              <a:t>Genevra</a:t>
            </a:r>
            <a:r>
              <a:rPr lang="en-US" sz="1600" b="1" dirty="0">
                <a:solidFill>
                  <a:srgbClr val="0B2C7F"/>
                </a:solidFill>
                <a:latin typeface="Calibri" pitchFamily="34" charset="0"/>
              </a:rPr>
              <a:t> </a:t>
            </a:r>
            <a:r>
              <a:rPr lang="en-US" sz="1600" b="1" dirty="0" err="1">
                <a:solidFill>
                  <a:srgbClr val="0B2C7F"/>
                </a:solidFill>
                <a:latin typeface="Calibri" pitchFamily="34" charset="0"/>
              </a:rPr>
              <a:t>Pflaum</a:t>
            </a:r>
            <a:r>
              <a:rPr lang="en-US" sz="1600" b="1" dirty="0">
                <a:solidFill>
                  <a:srgbClr val="0B2C7F"/>
                </a:solidFill>
                <a:latin typeface="Calibri" pitchFamily="34" charset="0"/>
              </a:rPr>
              <a:t>, Hannover Re </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Rhonda Nielsen-Jackson, </a:t>
            </a:r>
            <a:r>
              <a:rPr lang="en-US" sz="1600" b="1" dirty="0" smtClean="0">
                <a:solidFill>
                  <a:srgbClr val="0B2C7F"/>
                </a:solidFill>
                <a:latin typeface="Calibri" pitchFamily="34" charset="0"/>
              </a:rPr>
              <a:t>Hannover</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Evelyn </a:t>
            </a:r>
            <a:r>
              <a:rPr lang="en-US" sz="1600" b="1" dirty="0" err="1" smtClean="0">
                <a:solidFill>
                  <a:srgbClr val="0B2C7F"/>
                </a:solidFill>
                <a:latin typeface="Calibri" pitchFamily="34" charset="0"/>
              </a:rPr>
              <a:t>Bradanovich</a:t>
            </a:r>
            <a:r>
              <a:rPr lang="en-US" sz="1600" b="1" dirty="0" smtClean="0">
                <a:solidFill>
                  <a:srgbClr val="0B2C7F"/>
                </a:solidFill>
                <a:latin typeface="Calibri" pitchFamily="34" charset="0"/>
              </a:rPr>
              <a:t>, Pacific Services</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Ellen </a:t>
            </a:r>
            <a:r>
              <a:rPr lang="en-US" sz="1600" b="1" dirty="0" err="1">
                <a:solidFill>
                  <a:srgbClr val="0B2C7F"/>
                </a:solidFill>
                <a:latin typeface="Calibri" pitchFamily="34" charset="0"/>
              </a:rPr>
              <a:t>Fedorowicz</a:t>
            </a:r>
            <a:r>
              <a:rPr lang="en-US" sz="1600" b="1" dirty="0">
                <a:solidFill>
                  <a:srgbClr val="0B2C7F"/>
                </a:solidFill>
                <a:latin typeface="Calibri" pitchFamily="34" charset="0"/>
              </a:rPr>
              <a:t>, Jackson National</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Rajesh </a:t>
            </a:r>
            <a:r>
              <a:rPr lang="en-US" sz="1600" b="1" dirty="0" err="1">
                <a:solidFill>
                  <a:srgbClr val="0B2C7F"/>
                </a:solidFill>
                <a:latin typeface="Calibri" pitchFamily="34" charset="0"/>
              </a:rPr>
              <a:t>Kavuru</a:t>
            </a:r>
            <a:r>
              <a:rPr lang="en-US" sz="1600" b="1" dirty="0">
                <a:solidFill>
                  <a:srgbClr val="0B2C7F"/>
                </a:solidFill>
                <a:latin typeface="Calibri" pitchFamily="34" charset="0"/>
              </a:rPr>
              <a:t>, Swiss Re</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Betsy Russell, Munich Re</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Lisa </a:t>
            </a:r>
            <a:r>
              <a:rPr lang="en-US" sz="1600" b="1" dirty="0" err="1">
                <a:solidFill>
                  <a:srgbClr val="0B2C7F"/>
                </a:solidFill>
                <a:latin typeface="Calibri" pitchFamily="34" charset="0"/>
              </a:rPr>
              <a:t>Sher</a:t>
            </a:r>
            <a:r>
              <a:rPr lang="en-US" sz="1600" b="1" dirty="0">
                <a:solidFill>
                  <a:srgbClr val="0B2C7F"/>
                </a:solidFill>
                <a:latin typeface="Calibri" pitchFamily="34" charset="0"/>
              </a:rPr>
              <a:t>, </a:t>
            </a:r>
            <a:r>
              <a:rPr lang="en-US" sz="1600" b="1" dirty="0" err="1">
                <a:solidFill>
                  <a:srgbClr val="0B2C7F"/>
                </a:solidFill>
                <a:latin typeface="Calibri" pitchFamily="34" charset="0"/>
              </a:rPr>
              <a:t>Scor</a:t>
            </a:r>
            <a:r>
              <a:rPr lang="en-US" sz="1600" b="1" dirty="0">
                <a:solidFill>
                  <a:srgbClr val="0B2C7F"/>
                </a:solidFill>
                <a:latin typeface="Calibri" pitchFamily="34" charset="0"/>
              </a:rPr>
              <a:t> Re</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Melinda </a:t>
            </a:r>
            <a:r>
              <a:rPr lang="en-US" sz="1600" b="1" dirty="0" err="1">
                <a:solidFill>
                  <a:srgbClr val="0B2C7F"/>
                </a:solidFill>
                <a:latin typeface="Calibri" pitchFamily="34" charset="0"/>
              </a:rPr>
              <a:t>Bynoe</a:t>
            </a:r>
            <a:r>
              <a:rPr lang="en-US" sz="1600" b="1" dirty="0">
                <a:solidFill>
                  <a:srgbClr val="0B2C7F"/>
                </a:solidFill>
                <a:latin typeface="Calibri" pitchFamily="34" charset="0"/>
              </a:rPr>
              <a:t>,  </a:t>
            </a:r>
            <a:r>
              <a:rPr lang="en-US" sz="1600" b="1" dirty="0" smtClean="0">
                <a:solidFill>
                  <a:srgbClr val="0B2C7F"/>
                </a:solidFill>
                <a:latin typeface="Calibri" pitchFamily="34" charset="0"/>
              </a:rPr>
              <a:t>BMO Reinsurance</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Robert McCloskey, RBC insurance</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Par </a:t>
            </a:r>
            <a:r>
              <a:rPr lang="en-US" sz="1600" b="1" dirty="0" err="1">
                <a:solidFill>
                  <a:srgbClr val="0B2C7F"/>
                </a:solidFill>
                <a:latin typeface="Calibri" pitchFamily="34" charset="0"/>
              </a:rPr>
              <a:t>Kambo</a:t>
            </a:r>
            <a:r>
              <a:rPr lang="en-US" sz="1600" b="1" dirty="0">
                <a:solidFill>
                  <a:srgbClr val="0B2C7F"/>
                </a:solidFill>
                <a:latin typeface="Calibri" pitchFamily="34" charset="0"/>
              </a:rPr>
              <a:t>, RBC Insurance</a:t>
            </a:r>
          </a:p>
          <a:p>
            <a:pPr marL="742950" lvl="1" indent="-285750" algn="just" fontAlgn="base">
              <a:lnSpc>
                <a:spcPct val="70000"/>
              </a:lnSpc>
              <a:spcBef>
                <a:spcPct val="0"/>
              </a:spcBef>
              <a:spcAft>
                <a:spcPts val="600"/>
              </a:spcAft>
              <a:buFont typeface="Symbol" pitchFamily="18" charset="2"/>
              <a:buChar char="Þ"/>
            </a:pPr>
            <a:r>
              <a:rPr lang="en-US" sz="1600" b="1" dirty="0" err="1" smtClean="0">
                <a:solidFill>
                  <a:srgbClr val="0B2C7F"/>
                </a:solidFill>
                <a:latin typeface="Calibri" pitchFamily="34" charset="0"/>
              </a:rPr>
              <a:t>Dzan</a:t>
            </a:r>
            <a:r>
              <a:rPr lang="en-US" sz="1600" b="1" dirty="0" smtClean="0">
                <a:solidFill>
                  <a:srgbClr val="0B2C7F"/>
                </a:solidFill>
                <a:latin typeface="Calibri" pitchFamily="34" charset="0"/>
              </a:rPr>
              <a:t> </a:t>
            </a:r>
            <a:r>
              <a:rPr lang="en-US" sz="1600" b="1" dirty="0" err="1" smtClean="0">
                <a:solidFill>
                  <a:srgbClr val="0B2C7F"/>
                </a:solidFill>
                <a:latin typeface="Calibri" pitchFamily="34" charset="0"/>
              </a:rPr>
              <a:t>Dinh</a:t>
            </a:r>
            <a:r>
              <a:rPr lang="en-US" sz="1600" b="1" dirty="0" smtClean="0">
                <a:solidFill>
                  <a:srgbClr val="0B2C7F"/>
                </a:solidFill>
                <a:latin typeface="Calibri" pitchFamily="34" charset="0"/>
              </a:rPr>
              <a:t>, Munich Re</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smtClean="0">
                <a:solidFill>
                  <a:srgbClr val="0B2C7F"/>
                </a:solidFill>
                <a:latin typeface="Calibri" pitchFamily="34" charset="0"/>
              </a:rPr>
              <a:t>Lynn </a:t>
            </a:r>
            <a:r>
              <a:rPr lang="en-US" sz="1600" b="1" dirty="0" err="1">
                <a:solidFill>
                  <a:srgbClr val="0B2C7F"/>
                </a:solidFill>
                <a:latin typeface="Calibri" pitchFamily="34" charset="0"/>
              </a:rPr>
              <a:t>Martone</a:t>
            </a:r>
            <a:r>
              <a:rPr lang="en-US" sz="1600" b="1" dirty="0">
                <a:solidFill>
                  <a:srgbClr val="0B2C7F"/>
                </a:solidFill>
                <a:latin typeface="Calibri" pitchFamily="34" charset="0"/>
              </a:rPr>
              <a:t>, Swiss Re</a:t>
            </a: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Laurie Barrett, </a:t>
            </a:r>
            <a:r>
              <a:rPr lang="en-US" sz="1600" b="1" dirty="0" err="1">
                <a:solidFill>
                  <a:srgbClr val="0B2C7F"/>
                </a:solidFill>
                <a:latin typeface="Calibri" pitchFamily="34" charset="0"/>
              </a:rPr>
              <a:t>Amica</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Duane Pfaff, </a:t>
            </a:r>
            <a:r>
              <a:rPr lang="en-US" sz="1600" b="1" dirty="0" err="1" smtClean="0">
                <a:solidFill>
                  <a:srgbClr val="0B2C7F"/>
                </a:solidFill>
                <a:latin typeface="Calibri" pitchFamily="34" charset="0"/>
              </a:rPr>
              <a:t>Voya</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Diana Aversa, Pacific </a:t>
            </a:r>
            <a:r>
              <a:rPr lang="en-US" sz="1600" b="1" dirty="0" smtClean="0">
                <a:solidFill>
                  <a:srgbClr val="0B2C7F"/>
                </a:solidFill>
                <a:latin typeface="Calibri" pitchFamily="34" charset="0"/>
              </a:rPr>
              <a:t>Services</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r>
              <a:rPr lang="en-US" sz="1600" b="1" dirty="0">
                <a:solidFill>
                  <a:srgbClr val="0B2C7F"/>
                </a:solidFill>
                <a:latin typeface="Calibri" pitchFamily="34" charset="0"/>
              </a:rPr>
              <a:t>Grace </a:t>
            </a:r>
            <a:r>
              <a:rPr lang="en-US" sz="1600" b="1" dirty="0" err="1">
                <a:solidFill>
                  <a:srgbClr val="0B2C7F"/>
                </a:solidFill>
                <a:latin typeface="Calibri" pitchFamily="34" charset="0"/>
              </a:rPr>
              <a:t>Sirianni</a:t>
            </a:r>
            <a:r>
              <a:rPr lang="en-US" sz="1600" b="1" dirty="0">
                <a:solidFill>
                  <a:srgbClr val="0B2C7F"/>
                </a:solidFill>
                <a:latin typeface="Calibri" pitchFamily="34" charset="0"/>
              </a:rPr>
              <a:t>, Munich </a:t>
            </a:r>
            <a:r>
              <a:rPr lang="en-US" sz="1600" b="1" dirty="0" smtClean="0">
                <a:solidFill>
                  <a:srgbClr val="0B2C7F"/>
                </a:solidFill>
                <a:latin typeface="Calibri" pitchFamily="34" charset="0"/>
              </a:rPr>
              <a:t>Re</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Eileen Ah-Fat, Canada Life</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Karen </a:t>
            </a:r>
            <a:r>
              <a:rPr lang="en-US" sz="1600" b="1" dirty="0" err="1" smtClean="0">
                <a:solidFill>
                  <a:srgbClr val="0B2C7F"/>
                </a:solidFill>
                <a:latin typeface="Calibri" pitchFamily="34" charset="0"/>
              </a:rPr>
              <a:t>Lipka</a:t>
            </a:r>
            <a:r>
              <a:rPr lang="en-US" sz="1600" b="1" dirty="0" smtClean="0">
                <a:solidFill>
                  <a:srgbClr val="0B2C7F"/>
                </a:solidFill>
                <a:latin typeface="Calibri" pitchFamily="34" charset="0"/>
              </a:rPr>
              <a:t>, RGA</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John </a:t>
            </a:r>
            <a:r>
              <a:rPr lang="en-US" sz="1600" b="1" dirty="0" err="1" smtClean="0">
                <a:solidFill>
                  <a:srgbClr val="0B2C7F"/>
                </a:solidFill>
                <a:latin typeface="Calibri" pitchFamily="34" charset="0"/>
              </a:rPr>
              <a:t>DeCarlo</a:t>
            </a:r>
            <a:r>
              <a:rPr lang="en-US" sz="1600" b="1" dirty="0" smtClean="0">
                <a:solidFill>
                  <a:srgbClr val="0B2C7F"/>
                </a:solidFill>
                <a:latin typeface="Calibri" pitchFamily="34" charset="0"/>
              </a:rPr>
              <a:t>, </a:t>
            </a:r>
            <a:r>
              <a:rPr lang="en-US" sz="1600" b="1" dirty="0" err="1" smtClean="0">
                <a:solidFill>
                  <a:srgbClr val="0B2C7F"/>
                </a:solidFill>
                <a:latin typeface="Calibri" pitchFamily="34" charset="0"/>
              </a:rPr>
              <a:t>Aurigen</a:t>
            </a:r>
            <a:r>
              <a:rPr lang="en-US" sz="1600" b="1" dirty="0" smtClean="0">
                <a:solidFill>
                  <a:srgbClr val="0B2C7F"/>
                </a:solidFill>
                <a:latin typeface="Calibri" pitchFamily="34" charset="0"/>
              </a:rPr>
              <a:t> Re</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Lisa Clarke, Logiq3</a:t>
            </a:r>
          </a:p>
          <a:p>
            <a:pPr marL="742950" lvl="1" indent="-285750" algn="just" fontAlgn="base">
              <a:lnSpc>
                <a:spcPct val="70000"/>
              </a:lnSpc>
              <a:spcBef>
                <a:spcPct val="0"/>
              </a:spcBef>
              <a:spcAft>
                <a:spcPts val="600"/>
              </a:spcAft>
              <a:buFont typeface="Symbol" pitchFamily="18" charset="2"/>
              <a:buChar char="Þ"/>
            </a:pPr>
            <a:r>
              <a:rPr lang="en-US" sz="1600" b="1" dirty="0" smtClean="0">
                <a:solidFill>
                  <a:srgbClr val="0B2C7F"/>
                </a:solidFill>
                <a:latin typeface="Calibri" pitchFamily="34" charset="0"/>
              </a:rPr>
              <a:t>Michael Barnett, mL3 Global Life</a:t>
            </a:r>
            <a:endParaRPr lang="en-US" sz="1600" b="1" dirty="0">
              <a:solidFill>
                <a:srgbClr val="0B2C7F"/>
              </a:solidFill>
              <a:latin typeface="Calibri" pitchFamily="34" charset="0"/>
            </a:endParaRPr>
          </a:p>
          <a:p>
            <a:pPr marL="742950" lvl="1" indent="-285750" algn="just" fontAlgn="base">
              <a:lnSpc>
                <a:spcPct val="70000"/>
              </a:lnSpc>
              <a:spcBef>
                <a:spcPct val="0"/>
              </a:spcBef>
              <a:spcAft>
                <a:spcPts val="600"/>
              </a:spcAft>
              <a:buFont typeface="Symbol" pitchFamily="18" charset="2"/>
              <a:buChar char="Þ"/>
            </a:pPr>
            <a:endParaRPr lang="en-US" sz="800" b="1" dirty="0">
              <a:solidFill>
                <a:srgbClr val="0B2C7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791200" y="5181598"/>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354477" y="5449102"/>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119669" y="5231585"/>
            <a:ext cx="114300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endParaRPr lang="en-US" sz="800" b="1" i="1" dirty="0">
              <a:solidFill>
                <a:srgbClr val="000000"/>
              </a:solidFill>
              <a:latin typeface="Calibri" pitchFamily="34" charset="0"/>
            </a:endParaRPr>
          </a:p>
        </p:txBody>
      </p:sp>
      <p:sp>
        <p:nvSpPr>
          <p:cNvPr id="12" name="Rectangle 2"/>
          <p:cNvSpPr>
            <a:spLocks noChangeArrowheads="1"/>
          </p:cNvSpPr>
          <p:nvPr/>
        </p:nvSpPr>
        <p:spPr bwMode="white">
          <a:xfrm rot="-940646">
            <a:off x="7217522" y="5244783"/>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extLst>
      <p:ext uri="{BB962C8B-B14F-4D97-AF65-F5344CB8AC3E}">
        <p14:creationId xmlns:p14="http://schemas.microsoft.com/office/powerpoint/2010/main" val="126803686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28952" y="841376"/>
            <a:ext cx="8319747" cy="5955444"/>
          </a:xfrm>
          <a:prstGeom prst="rect">
            <a:avLst/>
          </a:prstGeom>
          <a:noFill/>
          <a:ln w="9525">
            <a:noFill/>
            <a:miter lim="800000"/>
            <a:headEnd/>
            <a:tailEnd/>
          </a:ln>
        </p:spPr>
        <p:txBody>
          <a:bodyPr wrap="square" lIns="91407" tIns="45704" rIns="91407" bIns="45704">
            <a:spAutoFit/>
          </a:bodyPr>
          <a:lstStyle/>
          <a:p>
            <a:pPr marL="342900" indent="-342900" algn="just" fontAlgn="base">
              <a:spcBef>
                <a:spcPct val="0"/>
              </a:spcBef>
              <a:spcAft>
                <a:spcPts val="600"/>
              </a:spcAft>
            </a:pPr>
            <a:r>
              <a:rPr lang="en-US" sz="3200" b="1" i="1" dirty="0" smtClean="0">
                <a:solidFill>
                  <a:srgbClr val="0B2C7F"/>
                </a:solidFill>
                <a:latin typeface="Calibri" pitchFamily="34" charset="0"/>
              </a:rPr>
              <a:t>Roundtable Discussions</a:t>
            </a:r>
          </a:p>
          <a:p>
            <a:pPr marL="342900" indent="-342900" algn="just" fontAlgn="base">
              <a:spcBef>
                <a:spcPct val="0"/>
              </a:spcBef>
              <a:spcAft>
                <a:spcPts val="600"/>
              </a:spcAft>
            </a:pPr>
            <a:endParaRPr lang="en-US" b="1" i="1" dirty="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March 2015 – Premium Validation</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What areas of a company are doing premium validation</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Set up/storing electronic rates</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Best practices – Communication!</a:t>
            </a:r>
          </a:p>
          <a:p>
            <a:pPr marL="409575" lvl="1" algn="just" fontAlgn="base">
              <a:spcBef>
                <a:spcPct val="0"/>
              </a:spcBef>
              <a:spcAft>
                <a:spcPts val="600"/>
              </a:spcAft>
            </a:pPr>
            <a:endParaRPr lang="en-US" sz="2000" b="1" dirty="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September 2015 – Post Level Term</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Attended by members of all RAPA Initiatives</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Administration challenges</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Lapse/Persistency analysis</a:t>
            </a:r>
          </a:p>
          <a:p>
            <a:pPr marL="752475" lvl="1"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Creative post level term rates</a:t>
            </a:r>
          </a:p>
          <a:p>
            <a:pPr marL="342900" indent="-342900" algn="just" fontAlgn="base">
              <a:spcBef>
                <a:spcPct val="0"/>
              </a:spcBef>
              <a:spcAft>
                <a:spcPts val="600"/>
              </a:spcAft>
              <a:buFont typeface="Wingdings" panose="05000000000000000000" pitchFamily="2" charset="2"/>
              <a:buChar char="§"/>
            </a:pPr>
            <a:endParaRPr lang="en-US" sz="1500" b="1" dirty="0">
              <a:solidFill>
                <a:srgbClr val="0B2C7F"/>
              </a:solidFill>
              <a:latin typeface="Calibri" pitchFamily="34" charset="0"/>
            </a:endParaRPr>
          </a:p>
          <a:p>
            <a:pPr marL="695325" lvl="1" indent="-285750" algn="just" fontAlgn="base">
              <a:spcBef>
                <a:spcPct val="0"/>
              </a:spcBef>
              <a:spcAft>
                <a:spcPts val="600"/>
              </a:spcAft>
              <a:buFont typeface="Arial" panose="020B0604020202020204" pitchFamily="34" charset="0"/>
              <a:buChar char="•"/>
            </a:pPr>
            <a:endParaRPr lang="en-US" sz="1500" b="1" dirty="0">
              <a:solidFill>
                <a:srgbClr val="0B2C7F"/>
              </a:solidFill>
              <a:latin typeface="Calibri" pitchFamily="34" charset="0"/>
            </a:endParaRPr>
          </a:p>
        </p:txBody>
      </p:sp>
      <p:pic>
        <p:nvPicPr>
          <p:cNvPr id="21506" name="Picture 35" descr="rgb_grad_topbar_1"/>
          <p:cNvPicPr>
            <a:picLocks noChangeAspect="1" noChangeArrowheads="1"/>
          </p:cNvPicPr>
          <p:nvPr/>
        </p:nvPicPr>
        <p:blipFill>
          <a:blip r:embed="rId3"/>
          <a:srcRect/>
          <a:stretch>
            <a:fillRect/>
          </a:stretch>
        </p:blipFill>
        <p:spPr bwMode="auto">
          <a:xfrm>
            <a:off x="0" y="0"/>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836922" y="5196839"/>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354477" y="5449102"/>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217522" y="5232965"/>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extLst>
      <p:ext uri="{BB962C8B-B14F-4D97-AF65-F5344CB8AC3E}">
        <p14:creationId xmlns:p14="http://schemas.microsoft.com/office/powerpoint/2010/main" val="32769733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28952" y="841376"/>
            <a:ext cx="8319747" cy="5016726"/>
          </a:xfrm>
          <a:prstGeom prst="rect">
            <a:avLst/>
          </a:prstGeom>
          <a:noFill/>
          <a:ln w="9525">
            <a:noFill/>
            <a:miter lim="800000"/>
            <a:headEnd/>
            <a:tailEnd/>
          </a:ln>
        </p:spPr>
        <p:txBody>
          <a:bodyPr wrap="square" lIns="91407" tIns="45704" rIns="91407" bIns="45704">
            <a:spAutoFit/>
          </a:bodyPr>
          <a:lstStyle/>
          <a:p>
            <a:pPr marL="342900" indent="-342900" algn="just" fontAlgn="base">
              <a:spcBef>
                <a:spcPct val="0"/>
              </a:spcBef>
              <a:spcAft>
                <a:spcPts val="600"/>
              </a:spcAft>
            </a:pPr>
            <a:r>
              <a:rPr lang="en-US" sz="4800" b="1" i="1" u="sng" dirty="0" smtClean="0">
                <a:solidFill>
                  <a:srgbClr val="0B2C7F"/>
                </a:solidFill>
                <a:latin typeface="Calibri" pitchFamily="34" charset="0"/>
              </a:rPr>
              <a:t>RAPA Post Level Term Initiative</a:t>
            </a:r>
          </a:p>
          <a:p>
            <a:pPr marL="342900" indent="-342900" algn="just" fontAlgn="base">
              <a:spcBef>
                <a:spcPct val="0"/>
              </a:spcBef>
              <a:spcAft>
                <a:spcPts val="600"/>
              </a:spcAft>
              <a:buFont typeface="Wingdings" panose="05000000000000000000" pitchFamily="2" charset="2"/>
              <a:buChar char="§"/>
            </a:pPr>
            <a:endParaRPr lang="en-US" sz="2400" b="1" i="1" u="sng" dirty="0" smtClean="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1-2 year effort</a:t>
            </a:r>
          </a:p>
          <a:p>
            <a:pPr marL="342900" indent="-342900" algn="just" fontAlgn="base">
              <a:spcBef>
                <a:spcPct val="0"/>
              </a:spcBef>
              <a:spcAft>
                <a:spcPts val="600"/>
              </a:spcAft>
              <a:buFont typeface="Wingdings" panose="05000000000000000000" pitchFamily="2" charset="2"/>
              <a:buChar char="§"/>
            </a:pPr>
            <a:endParaRPr lang="en-US" sz="2400" b="1" dirty="0" smtClean="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Create Best Practices or White Paper</a:t>
            </a:r>
          </a:p>
          <a:p>
            <a:pPr marL="342900" indent="-342900" algn="just" fontAlgn="base">
              <a:spcBef>
                <a:spcPct val="0"/>
              </a:spcBef>
              <a:spcAft>
                <a:spcPts val="600"/>
              </a:spcAft>
              <a:buFont typeface="Wingdings" panose="05000000000000000000" pitchFamily="2" charset="2"/>
              <a:buChar char="§"/>
            </a:pPr>
            <a:endParaRPr lang="en-US" sz="2400" b="1" dirty="0" smtClean="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Panel presentation at future RAPA Fall Meeting</a:t>
            </a:r>
          </a:p>
          <a:p>
            <a:pPr marL="342900" indent="-342900" algn="just" fontAlgn="base">
              <a:spcBef>
                <a:spcPct val="0"/>
              </a:spcBef>
              <a:spcAft>
                <a:spcPts val="600"/>
              </a:spcAft>
              <a:buFont typeface="Wingdings" panose="05000000000000000000" pitchFamily="2" charset="2"/>
              <a:buChar char="§"/>
            </a:pPr>
            <a:endParaRPr lang="en-US" sz="2400" b="1" dirty="0" smtClean="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400" b="1" dirty="0" smtClean="0">
                <a:solidFill>
                  <a:srgbClr val="0B2C7F"/>
                </a:solidFill>
                <a:latin typeface="Calibri" pitchFamily="34" charset="0"/>
              </a:rPr>
              <a:t>Need a leader and participants!  Anyone?</a:t>
            </a:r>
          </a:p>
          <a:p>
            <a:pPr marL="342900" indent="-342900" algn="just" fontAlgn="base">
              <a:spcBef>
                <a:spcPct val="0"/>
              </a:spcBef>
              <a:spcAft>
                <a:spcPts val="600"/>
              </a:spcAft>
              <a:buFont typeface="Wingdings" panose="05000000000000000000" pitchFamily="2" charset="2"/>
              <a:buChar char="§"/>
            </a:pPr>
            <a:endParaRPr lang="en-US" sz="1500" b="1" dirty="0">
              <a:solidFill>
                <a:srgbClr val="0B2C7F"/>
              </a:solidFill>
              <a:latin typeface="Calibri" pitchFamily="34" charset="0"/>
            </a:endParaRPr>
          </a:p>
          <a:p>
            <a:pPr marL="695325" lvl="1" indent="-285750" algn="just" fontAlgn="base">
              <a:spcBef>
                <a:spcPct val="0"/>
              </a:spcBef>
              <a:spcAft>
                <a:spcPts val="600"/>
              </a:spcAft>
              <a:buFont typeface="Arial" panose="020B0604020202020204" pitchFamily="34" charset="0"/>
              <a:buChar char="•"/>
            </a:pPr>
            <a:endParaRPr lang="en-US" sz="1500" b="1" dirty="0">
              <a:solidFill>
                <a:srgbClr val="0B2C7F"/>
              </a:solidFill>
              <a:latin typeface="Calibri" pitchFamily="34" charset="0"/>
            </a:endParaRPr>
          </a:p>
        </p:txBody>
      </p:sp>
      <p:pic>
        <p:nvPicPr>
          <p:cNvPr id="21506" name="Picture 35" descr="rgb_grad_topbar_1"/>
          <p:cNvPicPr>
            <a:picLocks noChangeAspect="1" noChangeArrowheads="1"/>
          </p:cNvPicPr>
          <p:nvPr/>
        </p:nvPicPr>
        <p:blipFill>
          <a:blip r:embed="rId3"/>
          <a:srcRect/>
          <a:stretch>
            <a:fillRect/>
          </a:stretch>
        </p:blipFill>
        <p:spPr bwMode="auto">
          <a:xfrm>
            <a:off x="0" y="0"/>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962668" y="5165604"/>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558924" y="5494824"/>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394758" y="5216536"/>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extLst>
      <p:ext uri="{BB962C8B-B14F-4D97-AF65-F5344CB8AC3E}">
        <p14:creationId xmlns:p14="http://schemas.microsoft.com/office/powerpoint/2010/main" val="405904738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28952" y="841376"/>
            <a:ext cx="8319747" cy="4924393"/>
          </a:xfrm>
          <a:prstGeom prst="rect">
            <a:avLst/>
          </a:prstGeom>
          <a:noFill/>
          <a:ln w="9525">
            <a:noFill/>
            <a:miter lim="800000"/>
            <a:headEnd/>
            <a:tailEnd/>
          </a:ln>
        </p:spPr>
        <p:txBody>
          <a:bodyPr wrap="square" lIns="91407" tIns="45704" rIns="91407" bIns="45704">
            <a:spAutoFit/>
          </a:bodyPr>
          <a:lstStyle/>
          <a:p>
            <a:pPr marL="342900" indent="-342900" algn="just" fontAlgn="base">
              <a:spcBef>
                <a:spcPct val="0"/>
              </a:spcBef>
              <a:spcAft>
                <a:spcPts val="600"/>
              </a:spcAft>
            </a:pPr>
            <a:r>
              <a:rPr lang="en-US" sz="3200" b="1" i="1" dirty="0" smtClean="0">
                <a:solidFill>
                  <a:srgbClr val="0B2C7F"/>
                </a:solidFill>
                <a:latin typeface="Calibri" pitchFamily="34" charset="0"/>
              </a:rPr>
              <a:t>Next steps:</a:t>
            </a:r>
          </a:p>
          <a:p>
            <a:pPr marL="342900" indent="-342900" algn="just" fontAlgn="base">
              <a:spcBef>
                <a:spcPct val="0"/>
              </a:spcBef>
              <a:spcAft>
                <a:spcPts val="600"/>
              </a:spcAft>
              <a:buFont typeface="Wingdings" panose="05000000000000000000" pitchFamily="2" charset="2"/>
              <a:buChar char="§"/>
            </a:pPr>
            <a:r>
              <a:rPr lang="en-US" sz="2000" b="1" dirty="0" smtClean="0">
                <a:solidFill>
                  <a:srgbClr val="0B2C7F"/>
                </a:solidFill>
                <a:latin typeface="Calibri" pitchFamily="34" charset="0"/>
              </a:rPr>
              <a:t>Data Quality Sub Group – Continue work on Glossary of Terms</a:t>
            </a:r>
          </a:p>
          <a:p>
            <a:pPr marL="342900" indent="-342900" algn="just" fontAlgn="base">
              <a:spcBef>
                <a:spcPct val="0"/>
              </a:spcBef>
              <a:spcAft>
                <a:spcPts val="600"/>
              </a:spcAft>
              <a:buFont typeface="Wingdings" panose="05000000000000000000" pitchFamily="2" charset="2"/>
              <a:buChar char="§"/>
            </a:pPr>
            <a:r>
              <a:rPr lang="en-US" sz="2000" b="1" dirty="0" smtClean="0">
                <a:solidFill>
                  <a:srgbClr val="0B2C7F"/>
                </a:solidFill>
                <a:latin typeface="Calibri" pitchFamily="34" charset="0"/>
              </a:rPr>
              <a:t>Collaborate with Education Initiative</a:t>
            </a:r>
          </a:p>
          <a:p>
            <a:pPr marL="342900" indent="-342900" algn="just" fontAlgn="base">
              <a:spcBef>
                <a:spcPct val="0"/>
              </a:spcBef>
              <a:spcAft>
                <a:spcPts val="600"/>
              </a:spcAft>
              <a:buFont typeface="Wingdings" panose="05000000000000000000" pitchFamily="2" charset="2"/>
              <a:buChar char="§"/>
            </a:pPr>
            <a:r>
              <a:rPr lang="en-US" sz="2000" b="1" dirty="0" smtClean="0">
                <a:solidFill>
                  <a:srgbClr val="0B2C7F"/>
                </a:solidFill>
                <a:latin typeface="Calibri" pitchFamily="34" charset="0"/>
              </a:rPr>
              <a:t>Discuss additional items for Best Practices document</a:t>
            </a:r>
          </a:p>
          <a:p>
            <a:pPr marL="342900" indent="-342900" algn="just" fontAlgn="base">
              <a:spcBef>
                <a:spcPct val="0"/>
              </a:spcBef>
              <a:spcAft>
                <a:spcPts val="600"/>
              </a:spcAft>
            </a:pPr>
            <a:endParaRPr lang="en-US" sz="3200" b="1" i="1" dirty="0">
              <a:solidFill>
                <a:srgbClr val="0B2C7F"/>
              </a:solidFill>
              <a:latin typeface="Calibri" pitchFamily="34" charset="0"/>
            </a:endParaRPr>
          </a:p>
          <a:p>
            <a:pPr marL="342900" indent="-342900" algn="just" fontAlgn="base">
              <a:spcBef>
                <a:spcPct val="0"/>
              </a:spcBef>
              <a:spcAft>
                <a:spcPts val="600"/>
              </a:spcAft>
            </a:pPr>
            <a:r>
              <a:rPr lang="en-US" sz="3200" b="1" i="1" dirty="0" smtClean="0">
                <a:solidFill>
                  <a:srgbClr val="0B2C7F"/>
                </a:solidFill>
                <a:latin typeface="Calibri" pitchFamily="34" charset="0"/>
              </a:rPr>
              <a:t>Use it!</a:t>
            </a:r>
            <a:endParaRPr lang="en-US" sz="3200" b="1" i="1" dirty="0">
              <a:solidFill>
                <a:srgbClr val="0B2C7F"/>
              </a:solidFill>
              <a:latin typeface="Calibri" pitchFamily="34" charset="0"/>
            </a:endParaRPr>
          </a:p>
          <a:p>
            <a:pPr marL="342900" indent="-342900" algn="just" fontAlgn="base">
              <a:spcBef>
                <a:spcPct val="0"/>
              </a:spcBef>
              <a:spcAft>
                <a:spcPts val="600"/>
              </a:spcAft>
              <a:buFont typeface="Wingdings" panose="05000000000000000000" pitchFamily="2" charset="2"/>
              <a:buChar char="§"/>
            </a:pPr>
            <a:r>
              <a:rPr lang="en-US" sz="2000" b="1" dirty="0" smtClean="0">
                <a:solidFill>
                  <a:srgbClr val="0B2C7F"/>
                </a:solidFill>
                <a:latin typeface="Calibri" pitchFamily="34" charset="0"/>
              </a:rPr>
              <a:t>Communicating </a:t>
            </a:r>
            <a:r>
              <a:rPr lang="en-US" sz="2000" b="1" dirty="0">
                <a:solidFill>
                  <a:srgbClr val="0B2C7F"/>
                </a:solidFill>
                <a:latin typeface="Calibri" pitchFamily="34" charset="0"/>
              </a:rPr>
              <a:t>System, Data, or Administration Changes to Business </a:t>
            </a:r>
            <a:r>
              <a:rPr lang="en-US" sz="2000" b="1" dirty="0" smtClean="0">
                <a:solidFill>
                  <a:srgbClr val="0B2C7F"/>
                </a:solidFill>
                <a:latin typeface="Calibri" pitchFamily="34" charset="0"/>
              </a:rPr>
              <a:t>Partners</a:t>
            </a:r>
          </a:p>
          <a:p>
            <a:pPr marL="342900" indent="-342900" algn="just" fontAlgn="base">
              <a:spcBef>
                <a:spcPct val="0"/>
              </a:spcBef>
              <a:spcAft>
                <a:spcPts val="600"/>
              </a:spcAft>
              <a:buFont typeface="Wingdings" panose="05000000000000000000" pitchFamily="2" charset="2"/>
              <a:buChar char="§"/>
            </a:pPr>
            <a:r>
              <a:rPr lang="en-US" sz="2000" b="1" dirty="0" smtClean="0">
                <a:solidFill>
                  <a:srgbClr val="0B2C7F"/>
                </a:solidFill>
                <a:latin typeface="Calibri" pitchFamily="34" charset="0"/>
              </a:rPr>
              <a:t>Reinsurance </a:t>
            </a:r>
            <a:r>
              <a:rPr lang="en-US" sz="2000" b="1" dirty="0">
                <a:solidFill>
                  <a:srgbClr val="0B2C7F"/>
                </a:solidFill>
                <a:latin typeface="Calibri" pitchFamily="34" charset="0"/>
              </a:rPr>
              <a:t>Reporting Guidelines and Best </a:t>
            </a:r>
            <a:r>
              <a:rPr lang="en-US" sz="2000" b="1" dirty="0" smtClean="0">
                <a:solidFill>
                  <a:srgbClr val="0B2C7F"/>
                </a:solidFill>
                <a:latin typeface="Calibri" pitchFamily="34" charset="0"/>
              </a:rPr>
              <a:t>Practices</a:t>
            </a:r>
          </a:p>
          <a:p>
            <a:pPr marL="342900" indent="-342900" algn="just" fontAlgn="base">
              <a:spcBef>
                <a:spcPct val="0"/>
              </a:spcBef>
              <a:spcAft>
                <a:spcPts val="600"/>
              </a:spcAft>
              <a:buFont typeface="Wingdings" panose="05000000000000000000" pitchFamily="2" charset="2"/>
              <a:buChar char="§"/>
            </a:pPr>
            <a:endParaRPr lang="en-US" b="1" dirty="0">
              <a:solidFill>
                <a:srgbClr val="0B2C7F"/>
              </a:solidFill>
              <a:latin typeface="Calibri" pitchFamily="34" charset="0"/>
            </a:endParaRPr>
          </a:p>
          <a:p>
            <a:pPr algn="just" fontAlgn="base">
              <a:spcBef>
                <a:spcPct val="0"/>
              </a:spcBef>
              <a:spcAft>
                <a:spcPts val="600"/>
              </a:spcAft>
            </a:pPr>
            <a:endParaRPr lang="en-US" sz="1500" b="1" dirty="0">
              <a:solidFill>
                <a:srgbClr val="0B2C7F"/>
              </a:solidFill>
              <a:latin typeface="Calibri" pitchFamily="34" charset="0"/>
            </a:endParaRPr>
          </a:p>
          <a:p>
            <a:pPr marL="695325" lvl="1" indent="-285750" algn="just" fontAlgn="base">
              <a:spcBef>
                <a:spcPct val="0"/>
              </a:spcBef>
              <a:spcAft>
                <a:spcPts val="600"/>
              </a:spcAft>
              <a:buFont typeface="Arial" panose="020B0604020202020204" pitchFamily="34" charset="0"/>
              <a:buChar char="•"/>
            </a:pPr>
            <a:endParaRPr lang="en-US" sz="1500" b="1" dirty="0">
              <a:solidFill>
                <a:srgbClr val="0B2C7F"/>
              </a:solidFill>
              <a:latin typeface="Calibri" pitchFamily="34" charset="0"/>
            </a:endParaRPr>
          </a:p>
        </p:txBody>
      </p:sp>
      <p:pic>
        <p:nvPicPr>
          <p:cNvPr id="21506" name="Picture 35" descr="rgb_grad_topbar_1"/>
          <p:cNvPicPr>
            <a:picLocks noChangeAspect="1" noChangeArrowheads="1"/>
          </p:cNvPicPr>
          <p:nvPr/>
        </p:nvPicPr>
        <p:blipFill>
          <a:blip r:embed="rId3"/>
          <a:srcRect/>
          <a:stretch>
            <a:fillRect/>
          </a:stretch>
        </p:blipFill>
        <p:spPr bwMode="auto">
          <a:xfrm>
            <a:off x="0" y="0"/>
            <a:ext cx="9145588" cy="739775"/>
          </a:xfrm>
          <a:prstGeom prst="rect">
            <a:avLst/>
          </a:prstGeom>
          <a:noFill/>
          <a:ln w="9525">
            <a:noFill/>
            <a:miter lim="800000"/>
            <a:headEnd/>
            <a:tailEnd/>
          </a:ln>
        </p:spPr>
      </p:pic>
      <p:pic>
        <p:nvPicPr>
          <p:cNvPr id="21507" name="Picture 35" descr="rgb_grad_topbar_1"/>
          <p:cNvPicPr>
            <a:picLocks noChangeAspect="1" noChangeArrowheads="1"/>
          </p:cNvPicPr>
          <p:nvPr/>
        </p:nvPicPr>
        <p:blipFill>
          <a:blip r:embed="rId3"/>
          <a:srcRect/>
          <a:stretch>
            <a:fillRect/>
          </a:stretch>
        </p:blipFill>
        <p:spPr bwMode="auto">
          <a:xfrm>
            <a:off x="-1588" y="6521450"/>
            <a:ext cx="9145588" cy="336550"/>
          </a:xfrm>
          <a:prstGeom prst="rect">
            <a:avLst/>
          </a:prstGeom>
          <a:noFill/>
          <a:ln w="9525">
            <a:noFill/>
            <a:miter lim="800000"/>
            <a:headEnd/>
            <a:tailEnd/>
          </a:ln>
        </p:spPr>
      </p:pic>
      <p:pic>
        <p:nvPicPr>
          <p:cNvPr id="21508" name="Picture 11"/>
          <p:cNvPicPr>
            <a:picLocks noChangeAspect="1" noChangeArrowheads="1"/>
          </p:cNvPicPr>
          <p:nvPr/>
        </p:nvPicPr>
        <p:blipFill>
          <a:blip r:embed="rId4"/>
          <a:srcRect/>
          <a:stretch>
            <a:fillRect/>
          </a:stretch>
        </p:blipFill>
        <p:spPr bwMode="auto">
          <a:xfrm>
            <a:off x="8382000" y="152400"/>
            <a:ext cx="533400" cy="436563"/>
          </a:xfrm>
          <a:prstGeom prst="rect">
            <a:avLst/>
          </a:prstGeom>
          <a:noFill/>
          <a:ln w="9525">
            <a:noFill/>
            <a:miter lim="800000"/>
            <a:headEnd/>
            <a:tailEnd/>
          </a:ln>
        </p:spPr>
      </p:pic>
      <p:sp>
        <p:nvSpPr>
          <p:cNvPr id="21509" name="Rectangle 2"/>
          <p:cNvSpPr>
            <a:spLocks noChangeArrowheads="1"/>
          </p:cNvSpPr>
          <p:nvPr/>
        </p:nvSpPr>
        <p:spPr bwMode="white">
          <a:xfrm>
            <a:off x="152400" y="0"/>
            <a:ext cx="5181600" cy="739775"/>
          </a:xfrm>
          <a:prstGeom prst="rect">
            <a:avLst/>
          </a:prstGeom>
          <a:noFill/>
          <a:ln w="9525">
            <a:noFill/>
            <a:miter lim="800000"/>
            <a:headEnd/>
            <a:tailEnd/>
          </a:ln>
        </p:spPr>
        <p:txBody>
          <a:bodyPr lIns="0" tIns="0" rIns="0" bIns="0" anchor="ctr"/>
          <a:lstStyle/>
          <a:p>
            <a:pPr fontAlgn="base">
              <a:spcBef>
                <a:spcPct val="0"/>
              </a:spcBef>
              <a:spcAft>
                <a:spcPct val="0"/>
              </a:spcAft>
            </a:pPr>
            <a:r>
              <a:rPr lang="en-US" sz="4800" b="1" dirty="0">
                <a:solidFill>
                  <a:srgbClr val="FFFFFF"/>
                </a:solidFill>
                <a:latin typeface="Calibri" pitchFamily="34" charset="0"/>
              </a:rPr>
              <a:t>Data Initiative</a:t>
            </a:r>
            <a:endParaRPr lang="en-US" sz="4800" b="1" i="1" dirty="0">
              <a:solidFill>
                <a:srgbClr val="FFFFFF"/>
              </a:solidFill>
              <a:latin typeface="Calibri" pitchFamily="34" charset="0"/>
            </a:endParaRPr>
          </a:p>
        </p:txBody>
      </p:sp>
      <p:pic>
        <p:nvPicPr>
          <p:cNvPr id="21511" name="Picture 9" descr="book clipart31 Book Clip Art Book clip art 3     Best Clip Art Blog 9ceURIZk"/>
          <p:cNvPicPr>
            <a:picLocks noChangeAspect="1" noChangeArrowheads="1"/>
          </p:cNvPicPr>
          <p:nvPr/>
        </p:nvPicPr>
        <p:blipFill>
          <a:blip r:embed="rId5"/>
          <a:srcRect/>
          <a:stretch>
            <a:fillRect/>
          </a:stretch>
        </p:blipFill>
        <p:spPr bwMode="auto">
          <a:xfrm>
            <a:off x="5943600" y="5181599"/>
            <a:ext cx="3086100" cy="1339851"/>
          </a:xfrm>
          <a:prstGeom prst="rect">
            <a:avLst/>
          </a:prstGeom>
          <a:noFill/>
          <a:ln w="9525">
            <a:noFill/>
            <a:miter lim="800000"/>
            <a:headEnd/>
            <a:tailEnd/>
          </a:ln>
        </p:spPr>
      </p:pic>
      <p:pic>
        <p:nvPicPr>
          <p:cNvPr id="21512" name="Picture 10"/>
          <p:cNvPicPr>
            <a:picLocks noChangeAspect="1" noChangeArrowheads="1"/>
          </p:cNvPicPr>
          <p:nvPr/>
        </p:nvPicPr>
        <p:blipFill>
          <a:blip r:embed="rId6"/>
          <a:srcRect/>
          <a:stretch>
            <a:fillRect/>
          </a:stretch>
        </p:blipFill>
        <p:spPr bwMode="auto">
          <a:xfrm rot="-1706946">
            <a:off x="6497965" y="5498369"/>
            <a:ext cx="609600" cy="498475"/>
          </a:xfrm>
          <a:prstGeom prst="rect">
            <a:avLst/>
          </a:prstGeom>
          <a:noFill/>
          <a:ln w="9525">
            <a:noFill/>
            <a:miter lim="800000"/>
            <a:headEnd/>
            <a:tailEnd/>
          </a:ln>
        </p:spPr>
      </p:pic>
      <p:sp>
        <p:nvSpPr>
          <p:cNvPr id="21513" name="Rectangle 2"/>
          <p:cNvSpPr>
            <a:spLocks noChangeArrowheads="1"/>
          </p:cNvSpPr>
          <p:nvPr/>
        </p:nvSpPr>
        <p:spPr bwMode="white">
          <a:xfrm rot="-940646">
            <a:off x="7345226" y="5236078"/>
            <a:ext cx="932520" cy="533400"/>
          </a:xfrm>
          <a:prstGeom prst="rect">
            <a:avLst/>
          </a:prstGeom>
          <a:noFill/>
          <a:ln w="9525">
            <a:noFill/>
            <a:miter lim="800000"/>
            <a:headEnd/>
            <a:tailEnd/>
          </a:ln>
        </p:spPr>
        <p:txBody>
          <a:bodyPr lIns="0" tIns="0" rIns="0" bIns="0" anchor="ctr" anchorCtr="1"/>
          <a:lstStyle/>
          <a:p>
            <a:pPr algn="ctr" fontAlgn="base">
              <a:spcBef>
                <a:spcPct val="0"/>
              </a:spcBef>
              <a:spcAft>
                <a:spcPct val="0"/>
              </a:spcAft>
            </a:pPr>
            <a:r>
              <a:rPr lang="en-US" sz="800" b="1" i="1" dirty="0" smtClean="0">
                <a:solidFill>
                  <a:srgbClr val="000000"/>
                </a:solidFill>
                <a:latin typeface="Calibri" pitchFamily="34" charset="0"/>
              </a:rPr>
              <a:t>Reinsurance Reporting Guidelines    &amp; Best Practices</a:t>
            </a:r>
          </a:p>
        </p:txBody>
      </p:sp>
    </p:spTree>
    <p:extLst>
      <p:ext uri="{BB962C8B-B14F-4D97-AF65-F5344CB8AC3E}">
        <p14:creationId xmlns:p14="http://schemas.microsoft.com/office/powerpoint/2010/main" val="20679442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8229600" cy="1143000"/>
          </a:xfrm>
        </p:spPr>
        <p:txBody>
          <a:bodyPr/>
          <a:lstStyle/>
          <a:p>
            <a:pPr eaLnBrk="1" hangingPunct="1">
              <a:defRPr/>
            </a:pPr>
            <a:r>
              <a:rPr lang="en-US" b="1" dirty="0" smtClean="0">
                <a:latin typeface="+mn-lt"/>
                <a:ea typeface="+mj-ea"/>
                <a:cs typeface="+mj-cs"/>
              </a:rPr>
              <a:t>Breakout Sessions</a:t>
            </a:r>
            <a:endParaRPr lang="en-US" dirty="0">
              <a:latin typeface="+mn-lt"/>
              <a:ea typeface="+mj-ea"/>
              <a:cs typeface="+mj-cs"/>
            </a:endParaRPr>
          </a:p>
        </p:txBody>
      </p:sp>
      <p:sp>
        <p:nvSpPr>
          <p:cNvPr id="70659" name="Text Placeholder 2"/>
          <p:cNvSpPr>
            <a:spLocks noGrp="1"/>
          </p:cNvSpPr>
          <p:nvPr>
            <p:ph type="body" idx="4294967295"/>
          </p:nvPr>
        </p:nvSpPr>
        <p:spPr>
          <a:xfrm>
            <a:off x="1004888" y="1143000"/>
            <a:ext cx="8139112" cy="5029200"/>
          </a:xfrm>
        </p:spPr>
        <p:txBody>
          <a:bodyPr/>
          <a:lstStyle/>
          <a:p>
            <a:pPr marL="909637" lvl="2" indent="0">
              <a:buClr>
                <a:srgbClr val="002060"/>
              </a:buClr>
              <a:buNone/>
            </a:pPr>
            <a:endParaRPr lang="en-US" sz="800" dirty="0">
              <a:latin typeface="Arial" panose="020B0604020202020204" pitchFamily="34" charset="0"/>
              <a:cs typeface="Arial" panose="020B0604020202020204" pitchFamily="34" charset="0"/>
            </a:endParaRPr>
          </a:p>
          <a:p>
            <a:pPr marL="928687" lvl="1" indent="-457200">
              <a:buClrTx/>
              <a:buFont typeface="+mj-lt"/>
              <a:buAutoNum type="arabicPeriod"/>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Executive</a:t>
            </a:r>
            <a:r>
              <a:rPr lang="en-US" sz="1800" b="1" dirty="0">
                <a:solidFill>
                  <a:schemeClr val="tx1">
                    <a:lumMod val="95000"/>
                    <a:lumOff val="5000"/>
                  </a:schemeClr>
                </a:solidFill>
                <a:latin typeface="Arial" panose="020B0604020202020204" pitchFamily="34" charset="0"/>
                <a:cs typeface="Arial" panose="020B0604020202020204" pitchFamily="34" charset="0"/>
              </a:rPr>
              <a:t>	</a:t>
            </a:r>
          </a:p>
          <a:p>
            <a:pPr marL="1398587" lvl="2" indent="-457200">
              <a:buClrTx/>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Greg LaRochelle</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p>
            <a:pPr marL="700087" lvl="1" indent="-228600">
              <a:buClrTx/>
              <a:buFont typeface="+mj-lt"/>
              <a:buAutoNum type="arabicPeriod"/>
            </a:pPr>
            <a:endParaRPr lang="en-US" sz="1800" b="1" dirty="0" smtClean="0">
              <a:solidFill>
                <a:schemeClr val="tx1">
                  <a:lumMod val="95000"/>
                  <a:lumOff val="5000"/>
                </a:schemeClr>
              </a:solidFill>
              <a:latin typeface="Arial" panose="020B0604020202020204" pitchFamily="34" charset="0"/>
              <a:cs typeface="Arial" panose="020B0604020202020204" pitchFamily="34" charset="0"/>
            </a:endParaRPr>
          </a:p>
          <a:p>
            <a:pPr marL="928687" lvl="1" indent="-457200">
              <a:buClrTx/>
              <a:buFont typeface="+mj-lt"/>
              <a:buAutoNum type="arabicPeriod"/>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Planning	</a:t>
            </a:r>
          </a:p>
          <a:p>
            <a:pPr marL="1398587" lvl="2" indent="-457200">
              <a:buClrTx/>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Stephanie Williams</a:t>
            </a:r>
          </a:p>
          <a:p>
            <a:pPr marL="1169987" lvl="2" indent="-228600">
              <a:buClrTx/>
              <a:buFont typeface="+mj-lt"/>
              <a:buAutoNum type="arabicPeriod"/>
            </a:pPr>
            <a:endParaRPr lang="en-US" sz="1800" dirty="0" smtClean="0">
              <a:solidFill>
                <a:schemeClr val="tx1">
                  <a:lumMod val="95000"/>
                  <a:lumOff val="5000"/>
                </a:schemeClr>
              </a:solidFill>
              <a:latin typeface="Arial" panose="020B0604020202020204" pitchFamily="34" charset="0"/>
              <a:cs typeface="Arial" panose="020B0604020202020204" pitchFamily="34" charset="0"/>
            </a:endParaRPr>
          </a:p>
          <a:p>
            <a:pPr marL="928687" lvl="1" indent="-457200">
              <a:buClrTx/>
              <a:buFont typeface="+mj-lt"/>
              <a:buAutoNum type="arabicPeriod"/>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Data Quality </a:t>
            </a:r>
            <a:r>
              <a:rPr lang="en-US" sz="1800" b="1" dirty="0">
                <a:solidFill>
                  <a:schemeClr val="tx1">
                    <a:lumMod val="95000"/>
                    <a:lumOff val="5000"/>
                  </a:schemeClr>
                </a:solidFill>
                <a:latin typeface="Arial" panose="020B0604020202020204" pitchFamily="34" charset="0"/>
                <a:cs typeface="Arial" panose="020B0604020202020204" pitchFamily="34" charset="0"/>
              </a:rPr>
              <a:t>Initiative</a:t>
            </a:r>
            <a:endParaRPr lang="en-US" sz="1800" b="1" dirty="0" smtClean="0">
              <a:solidFill>
                <a:schemeClr val="tx1">
                  <a:lumMod val="95000"/>
                  <a:lumOff val="5000"/>
                </a:schemeClr>
              </a:solidFill>
              <a:latin typeface="Arial" panose="020B0604020202020204" pitchFamily="34" charset="0"/>
              <a:cs typeface="Arial" panose="020B0604020202020204" pitchFamily="34" charset="0"/>
            </a:endParaRPr>
          </a:p>
          <a:p>
            <a:pPr marL="1398587" lvl="2" indent="-457200">
              <a:buClrTx/>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Genevra Pflaum</a:t>
            </a:r>
          </a:p>
          <a:p>
            <a:pPr marL="1169987" lvl="2" indent="-228600">
              <a:buClrTx/>
              <a:buFont typeface="+mj-lt"/>
              <a:buAutoNum type="arabicPeriod"/>
            </a:pPr>
            <a:endParaRPr lang="en-US" sz="1800" dirty="0" smtClean="0">
              <a:solidFill>
                <a:schemeClr val="tx1">
                  <a:lumMod val="95000"/>
                  <a:lumOff val="5000"/>
                </a:schemeClr>
              </a:solidFill>
              <a:latin typeface="Arial" panose="020B0604020202020204" pitchFamily="34" charset="0"/>
              <a:cs typeface="Arial" panose="020B0604020202020204" pitchFamily="34" charset="0"/>
            </a:endParaRPr>
          </a:p>
          <a:p>
            <a:pPr marL="928687" lvl="1" indent="-457200">
              <a:buClrTx/>
              <a:buFont typeface="+mj-lt"/>
              <a:buAutoNum type="arabicPeriod"/>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Risk Management Initiative</a:t>
            </a:r>
          </a:p>
          <a:p>
            <a:pPr marL="1398587" lvl="2" indent="-457200">
              <a:buClrTx/>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Garfield McIntyre </a:t>
            </a:r>
          </a:p>
          <a:p>
            <a:pPr marL="1169987" lvl="2" indent="-228600">
              <a:buClrTx/>
              <a:buFont typeface="+mj-lt"/>
              <a:buAutoNum type="arabicPeriod"/>
            </a:pPr>
            <a:endParaRPr lang="en-US" sz="1800" b="1" dirty="0" smtClean="0">
              <a:solidFill>
                <a:schemeClr val="tx1">
                  <a:lumMod val="95000"/>
                  <a:lumOff val="5000"/>
                </a:schemeClr>
              </a:solidFill>
              <a:latin typeface="Arial" panose="020B0604020202020204" pitchFamily="34" charset="0"/>
              <a:cs typeface="Arial" panose="020B0604020202020204" pitchFamily="34" charset="0"/>
            </a:endParaRPr>
          </a:p>
          <a:p>
            <a:pPr marL="928687" lvl="1" indent="-457200">
              <a:buClrTx/>
              <a:buFont typeface="+mj-lt"/>
              <a:buAutoNum type="arabicPeriod"/>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Education Initiative</a:t>
            </a:r>
          </a:p>
          <a:p>
            <a:pPr marL="1398587" lvl="2" indent="-457200">
              <a:buClrTx/>
            </a:pPr>
            <a:r>
              <a:rPr lang="en-US" sz="1800" b="1" dirty="0" smtClean="0">
                <a:solidFill>
                  <a:schemeClr val="tx1">
                    <a:lumMod val="95000"/>
                    <a:lumOff val="5000"/>
                  </a:schemeClr>
                </a:solidFill>
                <a:latin typeface="Arial" panose="020B0604020202020204" pitchFamily="34" charset="0"/>
                <a:cs typeface="Arial" panose="020B0604020202020204" pitchFamily="34" charset="0"/>
              </a:rPr>
              <a:t>Dalia Khoury</a:t>
            </a:r>
            <a:r>
              <a:rPr lang="en-US" sz="1800" dirty="0" smtClean="0">
                <a:solidFill>
                  <a:schemeClr val="tx1">
                    <a:lumMod val="95000"/>
                    <a:lumOff val="5000"/>
                  </a:schemeClr>
                </a:solidFill>
                <a:latin typeface="Arial" panose="020B0604020202020204" pitchFamily="34" charset="0"/>
                <a:cs typeface="Arial" panose="020B0604020202020204" pitchFamily="34" charset="0"/>
              </a:rPr>
              <a:t> </a:t>
            </a:r>
          </a:p>
          <a:p>
            <a:pPr marL="1398587" lvl="2" indent="-457200">
              <a:buClrTx/>
              <a:buFont typeface="+mj-lt"/>
              <a:buAutoNum type="arabicPeriod"/>
            </a:pPr>
            <a:endParaRPr lang="en-US" sz="2100" dirty="0" smtClean="0">
              <a:solidFill>
                <a:schemeClr val="tx1">
                  <a:lumMod val="95000"/>
                  <a:lumOff val="5000"/>
                </a:schemeClr>
              </a:solidFill>
            </a:endParaRPr>
          </a:p>
          <a:p>
            <a:pPr marL="1138237" lvl="2" indent="-228600">
              <a:buClr>
                <a:srgbClr val="002060"/>
              </a:buClr>
              <a:buFont typeface="+mj-lt"/>
              <a:buAutoNum type="arabicPeriod"/>
            </a:pPr>
            <a:endParaRPr lang="en-US" sz="800" b="1" dirty="0"/>
          </a:p>
        </p:txBody>
      </p:sp>
    </p:spTree>
    <p:extLst>
      <p:ext uri="{BB962C8B-B14F-4D97-AF65-F5344CB8AC3E}">
        <p14:creationId xmlns:p14="http://schemas.microsoft.com/office/powerpoint/2010/main" val="2988668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609600" y="762000"/>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64602852"/>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t>Late Reported Transactions</a:t>
            </a:r>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Font typeface="Arial" pitchFamily="34" charset="0"/>
              <a:buNone/>
              <a:defRPr/>
            </a:pPr>
            <a:endParaRPr lang="en-US" sz="4000" dirty="0" smtClean="0"/>
          </a:p>
          <a:p>
            <a:pPr marL="0" indent="0" eaLnBrk="1" fontAlgn="auto" hangingPunct="1">
              <a:spcAft>
                <a:spcPts val="0"/>
              </a:spcAft>
              <a:buFont typeface="Arial" pitchFamily="34" charset="0"/>
              <a:buNone/>
              <a:defRPr/>
            </a:pPr>
            <a:endParaRPr lang="en-US" sz="4300" dirty="0" smtClean="0"/>
          </a:p>
          <a:p>
            <a:pPr marL="0" indent="0" eaLnBrk="1" fontAlgn="auto" hangingPunct="1">
              <a:spcAft>
                <a:spcPts val="0"/>
              </a:spcAft>
              <a:buFont typeface="Arial" pitchFamily="34" charset="0"/>
              <a:buNone/>
              <a:defRPr/>
            </a:pPr>
            <a:endParaRPr lang="en-US" sz="4300" dirty="0"/>
          </a:p>
          <a:p>
            <a:pPr marL="0" indent="0" eaLnBrk="1" fontAlgn="auto" hangingPunct="1">
              <a:spcAft>
                <a:spcPts val="0"/>
              </a:spcAft>
              <a:buFont typeface="Arial" pitchFamily="34" charset="0"/>
              <a:buNone/>
              <a:defRPr/>
            </a:pPr>
            <a:endParaRPr lang="en-US" sz="2400" dirty="0" smtClean="0"/>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endParaRPr lang="en-US" sz="2400" dirty="0" smtClean="0"/>
          </a:p>
          <a:p>
            <a:pPr marL="0" indent="0" eaLnBrk="1" fontAlgn="auto" hangingPunct="1">
              <a:spcAft>
                <a:spcPts val="0"/>
              </a:spcAft>
              <a:buFont typeface="Arial" pitchFamily="34" charset="0"/>
              <a:buNone/>
              <a:defRPr/>
            </a:pPr>
            <a:r>
              <a:rPr lang="en-US" sz="3800" dirty="0" smtClean="0"/>
              <a:t>Evelyn Bradanovich</a:t>
            </a:r>
          </a:p>
          <a:p>
            <a:pPr marL="0" indent="0" eaLnBrk="1" fontAlgn="auto" hangingPunct="1">
              <a:spcAft>
                <a:spcPts val="0"/>
              </a:spcAft>
              <a:buFont typeface="Arial" pitchFamily="34" charset="0"/>
              <a:buNone/>
              <a:defRPr/>
            </a:pPr>
            <a:r>
              <a:rPr lang="en-US" sz="3800" dirty="0" smtClean="0"/>
              <a:t>AVP, Operations</a:t>
            </a:r>
          </a:p>
          <a:p>
            <a:pPr marL="0" indent="0" eaLnBrk="1" fontAlgn="auto" hangingPunct="1">
              <a:spcAft>
                <a:spcPts val="0"/>
              </a:spcAft>
              <a:buFont typeface="Arial" pitchFamily="34" charset="0"/>
              <a:buNone/>
              <a:defRPr/>
            </a:pPr>
            <a:r>
              <a:rPr lang="en-US" sz="3800" dirty="0" smtClean="0"/>
              <a:t>Pacific Services Canada</a:t>
            </a:r>
            <a:endParaRPr lang="en-US" sz="3800" dirty="0"/>
          </a:p>
          <a:p>
            <a:pPr marL="0" indent="0" eaLnBrk="1" fontAlgn="auto" hangingPunct="1">
              <a:spcAft>
                <a:spcPts val="0"/>
              </a:spcAft>
              <a:buFont typeface="Arial" pitchFamily="34" charset="0"/>
              <a:buNone/>
              <a:defRPr/>
            </a:pPr>
            <a:r>
              <a:rPr lang="en-US" sz="4000" dirty="0" smtClean="0"/>
              <a:t>      </a:t>
            </a:r>
            <a:endParaRPr lang="en-US" sz="4000" dirty="0"/>
          </a:p>
          <a:p>
            <a:pPr eaLnBrk="1" fontAlgn="auto" hangingPunct="1">
              <a:spcAft>
                <a:spcPts val="0"/>
              </a:spcAft>
              <a:buFont typeface="Arial" pitchFamily="34" charset="0"/>
              <a:buChar char="•"/>
              <a:defRPr/>
            </a:pPr>
            <a:endParaRPr lang="en-US" dirty="0" smtClean="0"/>
          </a:p>
        </p:txBody>
      </p:sp>
      <p:pic>
        <p:nvPicPr>
          <p:cNvPr id="46083" name="Picture 4" descr="C:\Users\bradaev\AppData\Local\Microsoft\Windows\Temporary Internet Files\Content.IE5\QAVTW6X8\MP900399350[1].jpg"/>
          <p:cNvPicPr>
            <a:picLocks noChangeAspect="1" noChangeArrowheads="1"/>
          </p:cNvPicPr>
          <p:nvPr/>
        </p:nvPicPr>
        <p:blipFill>
          <a:blip r:embed="rId3"/>
          <a:srcRect/>
          <a:stretch>
            <a:fillRect/>
          </a:stretch>
        </p:blipFill>
        <p:spPr bwMode="auto">
          <a:xfrm>
            <a:off x="5364162" y="3213099"/>
            <a:ext cx="2789237" cy="2706515"/>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71318765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Why does this happen?</a:t>
            </a:r>
            <a:endParaRPr lang="en-US" sz="3600" b="1" dirty="0">
              <a:latin typeface="Arial" panose="020B0604020202020204" pitchFamily="34" charset="0"/>
              <a:cs typeface="Arial" panose="020B0604020202020204" pitchFamily="34" charset="0"/>
            </a:endParaRPr>
          </a:p>
        </p:txBody>
      </p:sp>
      <p:sp>
        <p:nvSpPr>
          <p:cNvPr id="48130" name="Content Placeholder 2"/>
          <p:cNvSpPr>
            <a:spLocks noGrp="1"/>
          </p:cNvSpPr>
          <p:nvPr>
            <p:ph idx="1"/>
          </p:nvPr>
        </p:nvSpPr>
        <p:spPr/>
        <p:txBody>
          <a:bodyPr/>
          <a:lstStyle/>
          <a:p>
            <a:pPr eaLnBrk="1" hangingPunct="1"/>
            <a:r>
              <a:rPr lang="en-US" dirty="0" smtClean="0">
                <a:latin typeface="Arial" charset="0"/>
                <a:cs typeface="Arial" charset="0"/>
              </a:rPr>
              <a:t>Mergers and Acquisitions</a:t>
            </a:r>
          </a:p>
          <a:p>
            <a:pPr lvl="1" eaLnBrk="1" hangingPunct="1"/>
            <a:r>
              <a:rPr lang="en-US" dirty="0" smtClean="0">
                <a:latin typeface="Arial" charset="0"/>
                <a:cs typeface="Arial" charset="0"/>
              </a:rPr>
              <a:t>Records may not be available or may be unclear</a:t>
            </a:r>
          </a:p>
          <a:p>
            <a:pPr eaLnBrk="1" hangingPunct="1"/>
            <a:r>
              <a:rPr lang="en-US" dirty="0" smtClean="0">
                <a:latin typeface="Arial" charset="0"/>
                <a:cs typeface="Arial" charset="0"/>
              </a:rPr>
              <a:t>No link between direct/ceded or assumed/ceded systems</a:t>
            </a:r>
          </a:p>
          <a:p>
            <a:pPr eaLnBrk="1" hangingPunct="1"/>
            <a:r>
              <a:rPr lang="en-US" dirty="0" smtClean="0">
                <a:latin typeface="Arial" charset="0"/>
                <a:cs typeface="Arial" charset="0"/>
              </a:rPr>
              <a:t>Manual ceding processes/poor controls</a:t>
            </a:r>
          </a:p>
          <a:p>
            <a:pPr eaLnBrk="1" hangingPunct="1"/>
            <a:r>
              <a:rPr lang="en-US" dirty="0" smtClean="0">
                <a:latin typeface="Arial" charset="0"/>
                <a:cs typeface="Arial" charset="0"/>
              </a:rPr>
              <a:t>New product, no system support</a:t>
            </a:r>
          </a:p>
          <a:p>
            <a:pPr eaLnBrk="1" hangingPunct="1"/>
            <a:r>
              <a:rPr lang="en-US" dirty="0" smtClean="0">
                <a:latin typeface="Arial" charset="0"/>
                <a:cs typeface="Arial" charset="0"/>
              </a:rPr>
              <a:t>Delayed treaty resolution</a:t>
            </a:r>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59499659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76200" y="1066800"/>
            <a:ext cx="8229600" cy="635000"/>
          </a:xfrm>
        </p:spPr>
        <p:txBody>
          <a:bodyPr>
            <a:noAutofit/>
          </a:bodyPr>
          <a:lstStyle/>
          <a:p>
            <a:pPr eaLnBrk="1" hangingPunct="1"/>
            <a:r>
              <a:rPr lang="en-US" sz="3600" b="1" dirty="0" smtClean="0">
                <a:latin typeface="Arial" charset="0"/>
                <a:cs typeface="Arial" charset="0"/>
              </a:rPr>
              <a:t>Late reported terminations – Impact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sz="2800" b="1" dirty="0" err="1" smtClean="0"/>
              <a:t>Cedant</a:t>
            </a:r>
            <a:endParaRPr lang="en-US" sz="2800" b="1" dirty="0" smtClean="0"/>
          </a:p>
          <a:p>
            <a:pPr eaLnBrk="1" fontAlgn="auto" hangingPunct="1">
              <a:spcAft>
                <a:spcPts val="0"/>
              </a:spcAft>
              <a:buFont typeface="Arial" pitchFamily="34" charset="0"/>
              <a:buChar char="•"/>
              <a:defRPr/>
            </a:pPr>
            <a:r>
              <a:rPr lang="en-US" sz="2800" dirty="0" smtClean="0"/>
              <a:t>Financial </a:t>
            </a:r>
            <a:r>
              <a:rPr lang="en-US" sz="2800" dirty="0"/>
              <a:t>volatility </a:t>
            </a:r>
            <a:endParaRPr lang="en-US" sz="2800" dirty="0" smtClean="0"/>
          </a:p>
          <a:p>
            <a:pPr eaLnBrk="1" fontAlgn="auto" hangingPunct="1">
              <a:spcAft>
                <a:spcPts val="0"/>
              </a:spcAft>
              <a:buFont typeface="Arial" pitchFamily="34" charset="0"/>
              <a:buChar char="•"/>
              <a:defRPr/>
            </a:pPr>
            <a:r>
              <a:rPr lang="en-US" sz="2800" dirty="0" smtClean="0"/>
              <a:t>Overstatement </a:t>
            </a:r>
            <a:r>
              <a:rPr lang="en-US" sz="2800" dirty="0"/>
              <a:t>of reserve credit </a:t>
            </a:r>
          </a:p>
          <a:p>
            <a:pPr eaLnBrk="1" fontAlgn="auto" hangingPunct="1">
              <a:spcAft>
                <a:spcPts val="0"/>
              </a:spcAft>
              <a:buFont typeface="Arial" pitchFamily="34" charset="0"/>
              <a:buChar char="•"/>
              <a:defRPr/>
            </a:pPr>
            <a:r>
              <a:rPr lang="en-US" sz="2800" dirty="0" smtClean="0"/>
              <a:t>Treaty provisions may restrict refund period</a:t>
            </a:r>
          </a:p>
          <a:p>
            <a:pPr eaLnBrk="1" fontAlgn="auto" hangingPunct="1">
              <a:spcAft>
                <a:spcPts val="0"/>
              </a:spcAft>
              <a:buFont typeface="Arial" pitchFamily="34" charset="0"/>
              <a:buChar char="•"/>
              <a:defRPr/>
            </a:pPr>
            <a:r>
              <a:rPr lang="en-US" sz="2800" dirty="0" smtClean="0"/>
              <a:t>Late reported recapture may require refund of claims</a:t>
            </a:r>
          </a:p>
          <a:p>
            <a:pPr eaLnBrk="1" fontAlgn="auto" hangingPunct="1">
              <a:spcAft>
                <a:spcPts val="0"/>
              </a:spcAft>
              <a:buFont typeface="Arial" pitchFamily="34" charset="0"/>
              <a:buChar char="•"/>
              <a:defRPr/>
            </a:pPr>
            <a:r>
              <a:rPr lang="en-US" sz="2800" dirty="0" smtClean="0"/>
              <a:t>Small industry, large block of late reported may affect several players</a:t>
            </a:r>
          </a:p>
          <a:p>
            <a:pPr eaLnBrk="1" fontAlgn="auto" hangingPunct="1">
              <a:spcAft>
                <a:spcPts val="0"/>
              </a:spcAft>
              <a:buFont typeface="Arial" pitchFamily="34" charset="0"/>
              <a:buChar char="•"/>
              <a:defRPr/>
            </a:pPr>
            <a:r>
              <a:rPr lang="en-US" sz="2800" i="1" dirty="0" smtClean="0"/>
              <a:t>May trigger reinsurer audit</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43287686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229600" cy="990600"/>
          </a:xfrm>
        </p:spPr>
        <p:txBody>
          <a:bodyPr/>
          <a:lstStyle/>
          <a:p>
            <a:pPr>
              <a:defRPr/>
            </a:pPr>
            <a:r>
              <a:rPr lang="en-US" sz="2400" b="1" dirty="0"/>
              <a:t>Agenda</a:t>
            </a:r>
            <a:endParaRPr lang="en-US" dirty="0">
              <a:latin typeface="+mn-lt"/>
              <a:ea typeface="+mj-ea"/>
              <a:cs typeface="+mj-cs"/>
            </a:endParaRPr>
          </a:p>
        </p:txBody>
      </p:sp>
      <p:sp>
        <p:nvSpPr>
          <p:cNvPr id="70659" name="Text Placeholder 2"/>
          <p:cNvSpPr>
            <a:spLocks noGrp="1"/>
          </p:cNvSpPr>
          <p:nvPr>
            <p:ph type="body" idx="4294967295"/>
          </p:nvPr>
        </p:nvSpPr>
        <p:spPr>
          <a:xfrm>
            <a:off x="304800" y="1143000"/>
            <a:ext cx="8839200" cy="5410200"/>
          </a:xfrm>
        </p:spPr>
        <p:txBody>
          <a:bodyPr>
            <a:normAutofit fontScale="92500"/>
          </a:bodyPr>
          <a:lstStyle/>
          <a:p>
            <a:pPr marL="0" lvl="0" indent="0">
              <a:buNone/>
            </a:pPr>
            <a:r>
              <a:rPr lang="en-US" sz="1500" b="1" dirty="0" smtClean="0"/>
              <a:t>8:30 – 8:45 	</a:t>
            </a:r>
            <a:r>
              <a:rPr lang="en-US" sz="1500" dirty="0" smtClean="0"/>
              <a:t>Welcome </a:t>
            </a:r>
            <a:r>
              <a:rPr lang="en-US" sz="1500" dirty="0"/>
              <a:t>and Introductions </a:t>
            </a:r>
            <a:endParaRPr lang="en-US" sz="1500" dirty="0" smtClean="0"/>
          </a:p>
          <a:p>
            <a:pPr marL="0" lvl="0" indent="0">
              <a:buNone/>
            </a:pPr>
            <a:r>
              <a:rPr lang="en-US" sz="1500" b="1" dirty="0" smtClean="0"/>
              <a:t>8:45 – 9:45 	</a:t>
            </a:r>
            <a:r>
              <a:rPr lang="en-US" sz="1500" dirty="0" smtClean="0">
                <a:solidFill>
                  <a:srgbClr val="000000"/>
                </a:solidFill>
              </a:rPr>
              <a:t>Obsessed with Data…And for Good Reason</a:t>
            </a:r>
          </a:p>
          <a:p>
            <a:pPr lvl="5">
              <a:buClr>
                <a:srgbClr val="002060"/>
              </a:buClr>
              <a:buFont typeface="Arial" panose="020B0604020202020204" pitchFamily="34" charset="0"/>
              <a:buChar char="•"/>
            </a:pPr>
            <a:r>
              <a:rPr lang="en-US" sz="1500" dirty="0" smtClean="0">
                <a:solidFill>
                  <a:srgbClr val="000000"/>
                </a:solidFill>
              </a:rPr>
              <a:t>Moderator  –  </a:t>
            </a:r>
            <a:r>
              <a:rPr lang="en-US" sz="1500" dirty="0" err="1" smtClean="0">
                <a:solidFill>
                  <a:srgbClr val="000000"/>
                </a:solidFill>
              </a:rPr>
              <a:t>Genevra</a:t>
            </a:r>
            <a:r>
              <a:rPr lang="en-US" sz="1500" dirty="0" smtClean="0">
                <a:solidFill>
                  <a:srgbClr val="000000"/>
                </a:solidFill>
              </a:rPr>
              <a:t> </a:t>
            </a:r>
            <a:r>
              <a:rPr lang="en-US" sz="1500" dirty="0" err="1" smtClean="0">
                <a:solidFill>
                  <a:srgbClr val="000000"/>
                </a:solidFill>
              </a:rPr>
              <a:t>Pflaum</a:t>
            </a:r>
            <a:endParaRPr lang="en-US" sz="1500" dirty="0" smtClean="0">
              <a:solidFill>
                <a:srgbClr val="000000"/>
              </a:solidFill>
            </a:endParaRPr>
          </a:p>
          <a:p>
            <a:pPr lvl="5">
              <a:buClr>
                <a:srgbClr val="002060"/>
              </a:buClr>
              <a:buFont typeface="Arial" panose="020B0604020202020204" pitchFamily="34" charset="0"/>
              <a:buChar char="•"/>
            </a:pPr>
            <a:r>
              <a:rPr lang="en-US" sz="1500" dirty="0" smtClean="0">
                <a:solidFill>
                  <a:srgbClr val="000000"/>
                </a:solidFill>
              </a:rPr>
              <a:t>Speakers   –  Evelyn Bradanovich , Lisa Sher, Ellen Fedorowicz</a:t>
            </a:r>
            <a:endParaRPr lang="en-US" sz="1500" dirty="0">
              <a:solidFill>
                <a:srgbClr val="000000"/>
              </a:solidFill>
            </a:endParaRPr>
          </a:p>
          <a:p>
            <a:pPr marL="0" indent="0">
              <a:buNone/>
            </a:pPr>
            <a:r>
              <a:rPr lang="en-US" sz="1500" b="1" dirty="0" smtClean="0"/>
              <a:t>9:45 – 10:15  </a:t>
            </a:r>
            <a:r>
              <a:rPr lang="en-US" sz="1500" b="1" dirty="0"/>
              <a:t> </a:t>
            </a:r>
            <a:r>
              <a:rPr lang="en-US" sz="1500" b="1" dirty="0" smtClean="0"/>
              <a:t>	</a:t>
            </a:r>
            <a:r>
              <a:rPr lang="en-US" sz="1500" dirty="0" smtClean="0"/>
              <a:t>Break </a:t>
            </a:r>
          </a:p>
          <a:p>
            <a:pPr marL="0" lvl="0" indent="0">
              <a:buNone/>
            </a:pPr>
            <a:r>
              <a:rPr lang="en-US" sz="1500" b="1" dirty="0" smtClean="0"/>
              <a:t>10:15 </a:t>
            </a:r>
            <a:r>
              <a:rPr lang="en-US" sz="1500" b="1" dirty="0"/>
              <a:t>– </a:t>
            </a:r>
            <a:r>
              <a:rPr lang="en-US" sz="1500" b="1" dirty="0" smtClean="0"/>
              <a:t>11:15 	</a:t>
            </a:r>
            <a:r>
              <a:rPr lang="en-US" sz="1500" dirty="0" smtClean="0">
                <a:solidFill>
                  <a:srgbClr val="000000"/>
                </a:solidFill>
              </a:rPr>
              <a:t>Unleash the Power of People</a:t>
            </a:r>
            <a:endParaRPr lang="en-US" sz="1500" dirty="0"/>
          </a:p>
          <a:p>
            <a:pPr lvl="5">
              <a:buFont typeface="Arial" panose="020B0604020202020204" pitchFamily="34" charset="0"/>
              <a:buChar char="•"/>
            </a:pPr>
            <a:r>
              <a:rPr lang="en-US" sz="1500" dirty="0" smtClean="0">
                <a:solidFill>
                  <a:srgbClr val="000000"/>
                </a:solidFill>
              </a:rPr>
              <a:t>Speaker </a:t>
            </a:r>
            <a:r>
              <a:rPr lang="en-US" sz="1500" dirty="0" smtClean="0">
                <a:solidFill>
                  <a:srgbClr val="000000"/>
                </a:solidFill>
              </a:rPr>
              <a:t> </a:t>
            </a:r>
            <a:r>
              <a:rPr lang="en-US" sz="1500" dirty="0" smtClean="0">
                <a:solidFill>
                  <a:srgbClr val="000000"/>
                </a:solidFill>
              </a:rPr>
              <a:t>–  Tonya Blackmore</a:t>
            </a:r>
            <a:endParaRPr lang="en-US" sz="1500" dirty="0">
              <a:solidFill>
                <a:srgbClr val="000000"/>
              </a:solidFill>
            </a:endParaRPr>
          </a:p>
          <a:p>
            <a:pPr marL="0" lvl="0" indent="0">
              <a:buNone/>
            </a:pPr>
            <a:r>
              <a:rPr lang="en-US" sz="1500" b="1" dirty="0" smtClean="0"/>
              <a:t>11:15 </a:t>
            </a:r>
            <a:r>
              <a:rPr lang="en-US" sz="1500" b="1" dirty="0"/>
              <a:t>– </a:t>
            </a:r>
            <a:r>
              <a:rPr lang="en-US" sz="1500" b="1" dirty="0" smtClean="0"/>
              <a:t>12:00 	</a:t>
            </a:r>
            <a:r>
              <a:rPr lang="en-US" sz="1500" dirty="0" smtClean="0">
                <a:solidFill>
                  <a:srgbClr val="000000"/>
                </a:solidFill>
              </a:rPr>
              <a:t>Emerging Reinsurance Trends:  What are people talking about</a:t>
            </a:r>
          </a:p>
          <a:p>
            <a:pPr lvl="5">
              <a:buClr>
                <a:srgbClr val="002060"/>
              </a:buClr>
              <a:buFont typeface="Arial" panose="020B0604020202020204" pitchFamily="34" charset="0"/>
              <a:buChar char="•"/>
            </a:pPr>
            <a:r>
              <a:rPr lang="en-US" sz="1500" dirty="0" smtClean="0">
                <a:solidFill>
                  <a:srgbClr val="000000"/>
                </a:solidFill>
              </a:rPr>
              <a:t>Speaker </a:t>
            </a:r>
            <a:r>
              <a:rPr lang="en-US" sz="1500" dirty="0" smtClean="0">
                <a:solidFill>
                  <a:srgbClr val="000000"/>
                </a:solidFill>
              </a:rPr>
              <a:t> </a:t>
            </a:r>
            <a:r>
              <a:rPr lang="en-US" sz="1500" dirty="0" smtClean="0">
                <a:solidFill>
                  <a:srgbClr val="000000"/>
                </a:solidFill>
              </a:rPr>
              <a:t>–  Stephen Cooley</a:t>
            </a:r>
            <a:endParaRPr lang="en-US" sz="1500" dirty="0"/>
          </a:p>
          <a:p>
            <a:pPr marL="0" indent="0">
              <a:buNone/>
            </a:pPr>
            <a:r>
              <a:rPr lang="en-US" sz="1500" b="1" dirty="0" smtClean="0"/>
              <a:t>12:00 </a:t>
            </a:r>
            <a:r>
              <a:rPr lang="en-US" sz="1500" b="1" dirty="0"/>
              <a:t>– </a:t>
            </a:r>
            <a:r>
              <a:rPr lang="en-US" sz="1500" b="1" dirty="0" smtClean="0"/>
              <a:t>1:30  	</a:t>
            </a:r>
            <a:r>
              <a:rPr lang="en-US" sz="1500" dirty="0" smtClean="0"/>
              <a:t>Lunch</a:t>
            </a:r>
            <a:endParaRPr lang="en-US" sz="1500" dirty="0"/>
          </a:p>
          <a:p>
            <a:pPr marL="0" lvl="0" indent="0">
              <a:buNone/>
            </a:pPr>
            <a:r>
              <a:rPr lang="en-US" sz="1500" b="1" dirty="0" smtClean="0"/>
              <a:t>1:30 </a:t>
            </a:r>
            <a:r>
              <a:rPr lang="en-US" sz="1500" b="1" dirty="0"/>
              <a:t>– </a:t>
            </a:r>
            <a:r>
              <a:rPr lang="en-US" sz="1500" b="1" dirty="0" smtClean="0"/>
              <a:t>2:00  	</a:t>
            </a:r>
            <a:r>
              <a:rPr lang="en-US" sz="1500" dirty="0" smtClean="0">
                <a:solidFill>
                  <a:srgbClr val="000000"/>
                </a:solidFill>
              </a:rPr>
              <a:t>Vote – Board of Governor’s</a:t>
            </a:r>
          </a:p>
          <a:p>
            <a:pPr lvl="5">
              <a:buClr>
                <a:srgbClr val="002060"/>
              </a:buClr>
              <a:buFont typeface="Arial" panose="020B0604020202020204" pitchFamily="34" charset="0"/>
              <a:buChar char="•"/>
            </a:pPr>
            <a:r>
              <a:rPr lang="en-US" sz="1500" dirty="0" smtClean="0">
                <a:solidFill>
                  <a:srgbClr val="000000"/>
                </a:solidFill>
              </a:rPr>
              <a:t>Directed By </a:t>
            </a:r>
            <a:r>
              <a:rPr lang="en-US" sz="1500" dirty="0" smtClean="0">
                <a:solidFill>
                  <a:srgbClr val="000000"/>
                </a:solidFill>
              </a:rPr>
              <a:t>–  </a:t>
            </a:r>
            <a:r>
              <a:rPr lang="en-US" sz="1500" dirty="0" smtClean="0">
                <a:solidFill>
                  <a:srgbClr val="000000"/>
                </a:solidFill>
              </a:rPr>
              <a:t>Shaun Downey</a:t>
            </a:r>
            <a:endParaRPr lang="en-US" sz="1500" dirty="0">
              <a:solidFill>
                <a:srgbClr val="000000"/>
              </a:solidFill>
            </a:endParaRPr>
          </a:p>
          <a:p>
            <a:pPr marL="0" lvl="0" indent="0">
              <a:buNone/>
            </a:pPr>
            <a:r>
              <a:rPr lang="en-US" sz="1500" b="1" dirty="0" smtClean="0"/>
              <a:t>2:00 </a:t>
            </a:r>
            <a:r>
              <a:rPr lang="en-US" sz="1500" b="1" dirty="0"/>
              <a:t>– 3:30	</a:t>
            </a:r>
            <a:r>
              <a:rPr lang="en-US" sz="1500" b="1" dirty="0" smtClean="0"/>
              <a:t>	</a:t>
            </a:r>
            <a:r>
              <a:rPr lang="en-US" sz="1500" dirty="0" smtClean="0"/>
              <a:t>Roundtable </a:t>
            </a:r>
            <a:r>
              <a:rPr lang="en-US" sz="1500" dirty="0"/>
              <a:t>Discussion: Looking for an Oasis in an Operational </a:t>
            </a:r>
            <a:r>
              <a:rPr lang="en-US" sz="1500" dirty="0" smtClean="0"/>
              <a:t>Desert</a:t>
            </a:r>
          </a:p>
          <a:p>
            <a:pPr lvl="5">
              <a:buClr>
                <a:srgbClr val="002060"/>
              </a:buClr>
              <a:buFont typeface="Arial" panose="020B0604020202020204" pitchFamily="34" charset="0"/>
              <a:buChar char="•"/>
            </a:pPr>
            <a:r>
              <a:rPr lang="en-US" sz="1500" dirty="0" smtClean="0">
                <a:solidFill>
                  <a:srgbClr val="000000"/>
                </a:solidFill>
              </a:rPr>
              <a:t>Facilitators –  Eddie Martinez, Anthea </a:t>
            </a:r>
            <a:r>
              <a:rPr lang="en-US" sz="1500" dirty="0" smtClean="0">
                <a:solidFill>
                  <a:srgbClr val="000000"/>
                </a:solidFill>
              </a:rPr>
              <a:t>Cote’, </a:t>
            </a:r>
            <a:r>
              <a:rPr lang="en-US" sz="1500" dirty="0" smtClean="0">
                <a:solidFill>
                  <a:srgbClr val="000000"/>
                </a:solidFill>
              </a:rPr>
              <a:t>Lynn Martone, Dale Kraus, Susan Gonsalves, </a:t>
            </a:r>
            <a:r>
              <a:rPr lang="en-US" sz="1500" dirty="0">
                <a:solidFill>
                  <a:srgbClr val="000000"/>
                </a:solidFill>
              </a:rPr>
              <a:t>Greg LaRochelle</a:t>
            </a:r>
          </a:p>
          <a:p>
            <a:pPr marL="0" indent="0">
              <a:buNone/>
            </a:pPr>
            <a:r>
              <a:rPr lang="en-US" sz="1500" b="1" dirty="0" smtClean="0"/>
              <a:t>3:30 </a:t>
            </a:r>
            <a:r>
              <a:rPr lang="en-US" sz="1500" b="1" dirty="0"/>
              <a:t>– </a:t>
            </a:r>
            <a:r>
              <a:rPr lang="en-US" sz="1500" b="1" dirty="0" smtClean="0"/>
              <a:t>3:45	</a:t>
            </a:r>
            <a:r>
              <a:rPr lang="en-US" sz="1500" b="1" dirty="0"/>
              <a:t>	</a:t>
            </a:r>
            <a:r>
              <a:rPr lang="en-US" sz="1500" dirty="0" smtClean="0"/>
              <a:t>Break </a:t>
            </a:r>
          </a:p>
          <a:p>
            <a:pPr marL="0" indent="0">
              <a:buNone/>
            </a:pPr>
            <a:r>
              <a:rPr lang="en-US" sz="1500" b="1" dirty="0" smtClean="0"/>
              <a:t>3:45 </a:t>
            </a:r>
            <a:r>
              <a:rPr lang="en-US" sz="1500" b="1" dirty="0"/>
              <a:t>– </a:t>
            </a:r>
            <a:r>
              <a:rPr lang="en-US" sz="1500" b="1" dirty="0" smtClean="0"/>
              <a:t>5:00</a:t>
            </a:r>
            <a:r>
              <a:rPr lang="en-US" sz="1500" b="1" dirty="0"/>
              <a:t>	</a:t>
            </a:r>
            <a:r>
              <a:rPr lang="en-US" sz="1500" b="1" dirty="0" smtClean="0"/>
              <a:t>	</a:t>
            </a:r>
            <a:r>
              <a:rPr lang="en-US" sz="1500" dirty="0" smtClean="0"/>
              <a:t>Roundtable </a:t>
            </a:r>
            <a:r>
              <a:rPr lang="en-US" sz="1500" dirty="0"/>
              <a:t>Discussion: </a:t>
            </a:r>
            <a:r>
              <a:rPr lang="en-US" sz="1500" dirty="0" smtClean="0"/>
              <a:t>Wrap-up Session</a:t>
            </a:r>
            <a:endParaRPr lang="en-US" sz="1500" dirty="0"/>
          </a:p>
          <a:p>
            <a:pPr lvl="5">
              <a:buClr>
                <a:srgbClr val="002060"/>
              </a:buClr>
              <a:buFont typeface="Arial" panose="020B0604020202020204" pitchFamily="34" charset="0"/>
              <a:buChar char="•"/>
            </a:pPr>
            <a:r>
              <a:rPr lang="en-US" sz="1500" dirty="0" smtClean="0">
                <a:solidFill>
                  <a:srgbClr val="000000"/>
                </a:solidFill>
              </a:rPr>
              <a:t>Speaker –  Michael Barnett, Jill Dupuis, Paula Boswell-</a:t>
            </a:r>
            <a:r>
              <a:rPr lang="en-US" sz="1500" dirty="0" err="1" smtClean="0">
                <a:solidFill>
                  <a:srgbClr val="000000"/>
                </a:solidFill>
              </a:rPr>
              <a:t>Breier</a:t>
            </a:r>
            <a:r>
              <a:rPr lang="en-US" sz="1500" dirty="0" smtClean="0">
                <a:solidFill>
                  <a:srgbClr val="000000"/>
                </a:solidFill>
              </a:rPr>
              <a:t>, </a:t>
            </a:r>
          </a:p>
          <a:p>
            <a:pPr marL="2286000" lvl="5" indent="0">
              <a:buClr>
                <a:srgbClr val="002060"/>
              </a:buClr>
              <a:buNone/>
            </a:pPr>
            <a:r>
              <a:rPr lang="en-US" sz="1500" dirty="0" smtClean="0">
                <a:solidFill>
                  <a:srgbClr val="000000"/>
                </a:solidFill>
              </a:rPr>
              <a:t>          Sara Murphy</a:t>
            </a:r>
          </a:p>
          <a:p>
            <a:pPr marL="0" indent="0">
              <a:buNone/>
            </a:pPr>
            <a:r>
              <a:rPr lang="en-US" sz="1500" b="1" dirty="0" smtClean="0"/>
              <a:t>5:00</a:t>
            </a:r>
            <a:r>
              <a:rPr lang="en-US" sz="1500" b="1" dirty="0"/>
              <a:t>	</a:t>
            </a:r>
            <a:r>
              <a:rPr lang="en-US" sz="1500" b="1" dirty="0" smtClean="0"/>
              <a:t>	</a:t>
            </a:r>
            <a:r>
              <a:rPr lang="en-US" sz="1500" dirty="0" smtClean="0"/>
              <a:t>Adjourn </a:t>
            </a:r>
            <a:r>
              <a:rPr lang="en-US" sz="1500" dirty="0" smtClean="0"/>
              <a:t>Day 1</a:t>
            </a:r>
            <a:endParaRPr lang="en-US" sz="1500" dirty="0" smtClean="0"/>
          </a:p>
          <a:p>
            <a:pPr marL="0" indent="0">
              <a:buNone/>
            </a:pPr>
            <a:r>
              <a:rPr lang="en-US" sz="1500" b="1" dirty="0"/>
              <a:t>6:30 – </a:t>
            </a:r>
            <a:r>
              <a:rPr lang="en-US" sz="1500" b="1" dirty="0" smtClean="0"/>
              <a:t>9:00	</a:t>
            </a:r>
            <a:r>
              <a:rPr lang="en-US" sz="1500" dirty="0" smtClean="0"/>
              <a:t>	Cocktail Reception &amp; Dinner</a:t>
            </a:r>
            <a:endParaRPr lang="en-US" sz="1500" dirty="0"/>
          </a:p>
          <a:p>
            <a:pPr marL="0" indent="0">
              <a:buNone/>
            </a:pPr>
            <a:endParaRPr lang="en-US" sz="1500" dirty="0"/>
          </a:p>
        </p:txBody>
      </p:sp>
    </p:spTree>
    <p:extLst>
      <p:ext uri="{BB962C8B-B14F-4D97-AF65-F5344CB8AC3E}">
        <p14:creationId xmlns:p14="http://schemas.microsoft.com/office/powerpoint/2010/main" val="12984750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1000" y="990600"/>
            <a:ext cx="8229600" cy="1066800"/>
          </a:xfrm>
        </p:spPr>
        <p:txBody>
          <a:bodyPr>
            <a:normAutofit/>
          </a:bodyPr>
          <a:lstStyle/>
          <a:p>
            <a:pPr eaLnBrk="1" hangingPunct="1"/>
            <a:r>
              <a:rPr lang="en-US" sz="3600" b="1" dirty="0" smtClean="0">
                <a:latin typeface="Arial" charset="0"/>
                <a:cs typeface="Arial" charset="0"/>
              </a:rPr>
              <a:t>Late reported terminations - Impact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b="1" dirty="0" smtClean="0"/>
              <a:t>Reinsurer/Retro</a:t>
            </a:r>
          </a:p>
          <a:p>
            <a:pPr marL="0" indent="0"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r>
              <a:rPr lang="en-US" dirty="0" smtClean="0"/>
              <a:t>Financial volatility </a:t>
            </a:r>
          </a:p>
          <a:p>
            <a:pPr eaLnBrk="1" fontAlgn="auto" hangingPunct="1">
              <a:spcAft>
                <a:spcPts val="0"/>
              </a:spcAft>
              <a:buFont typeface="Arial" pitchFamily="34" charset="0"/>
              <a:buChar char="•"/>
              <a:defRPr/>
            </a:pPr>
            <a:r>
              <a:rPr lang="en-US" dirty="0" smtClean="0"/>
              <a:t>Large premium refund</a:t>
            </a:r>
          </a:p>
          <a:p>
            <a:pPr eaLnBrk="1" fontAlgn="auto" hangingPunct="1">
              <a:spcAft>
                <a:spcPts val="0"/>
              </a:spcAft>
              <a:buFont typeface="Arial" pitchFamily="34" charset="0"/>
              <a:buChar char="•"/>
              <a:defRPr/>
            </a:pPr>
            <a:r>
              <a:rPr lang="en-US" dirty="0" smtClean="0"/>
              <a:t>Reserve impact</a:t>
            </a:r>
            <a:endParaRPr lang="en-US" dirty="0"/>
          </a:p>
          <a:p>
            <a:pPr eaLnBrk="1" fontAlgn="auto" hangingPunct="1">
              <a:spcAft>
                <a:spcPts val="0"/>
              </a:spcAft>
              <a:buFont typeface="Arial" pitchFamily="34" charset="0"/>
              <a:buChar char="•"/>
              <a:defRPr/>
            </a:pPr>
            <a:r>
              <a:rPr lang="en-US" dirty="0" smtClean="0"/>
              <a:t>Retention </a:t>
            </a:r>
            <a:r>
              <a:rPr lang="en-US" dirty="0"/>
              <a:t>impact – could turn down </a:t>
            </a:r>
            <a:r>
              <a:rPr lang="en-US" dirty="0" smtClean="0"/>
              <a:t>new capacity requests </a:t>
            </a:r>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27833014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990600"/>
            <a:ext cx="8229600" cy="635000"/>
          </a:xfrm>
        </p:spPr>
        <p:txBody>
          <a:bodyPr>
            <a:noAutofit/>
          </a:bodyPr>
          <a:lstStyle/>
          <a:p>
            <a:pPr eaLnBrk="1" hangingPunct="1"/>
            <a:r>
              <a:rPr lang="en-US" sz="3600" b="1" dirty="0" smtClean="0">
                <a:latin typeface="Arial" charset="0"/>
                <a:cs typeface="Arial" charset="0"/>
              </a:rPr>
              <a:t>Late reported New Business - Impact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b="1" dirty="0" err="1" smtClean="0"/>
              <a:t>Cedant</a:t>
            </a:r>
            <a:endParaRPr lang="en-US" b="1" dirty="0" smtClean="0"/>
          </a:p>
          <a:p>
            <a:pPr marL="0" indent="0"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r>
              <a:rPr lang="en-US" dirty="0" smtClean="0"/>
              <a:t>Financial volatility</a:t>
            </a:r>
          </a:p>
          <a:p>
            <a:pPr eaLnBrk="1" fontAlgn="auto" hangingPunct="1">
              <a:spcAft>
                <a:spcPts val="0"/>
              </a:spcAft>
              <a:buFont typeface="Arial" pitchFamily="34" charset="0"/>
              <a:buChar char="•"/>
              <a:defRPr/>
            </a:pPr>
            <a:r>
              <a:rPr lang="en-US" dirty="0" smtClean="0"/>
              <a:t>Reserve credit is understated</a:t>
            </a:r>
            <a:endParaRPr lang="en-US" dirty="0"/>
          </a:p>
          <a:p>
            <a:pPr eaLnBrk="1" fontAlgn="auto" hangingPunct="1">
              <a:spcAft>
                <a:spcPts val="0"/>
              </a:spcAft>
              <a:buFont typeface="Arial" pitchFamily="34" charset="0"/>
              <a:buChar char="•"/>
              <a:defRPr/>
            </a:pPr>
            <a:r>
              <a:rPr lang="en-US" dirty="0" smtClean="0"/>
              <a:t>May be over-retained </a:t>
            </a:r>
          </a:p>
          <a:p>
            <a:pPr eaLnBrk="1" fontAlgn="auto" hangingPunct="1">
              <a:spcAft>
                <a:spcPts val="0"/>
              </a:spcAft>
              <a:buFont typeface="Arial" pitchFamily="34" charset="0"/>
              <a:buChar char="•"/>
              <a:defRPr/>
            </a:pPr>
            <a:r>
              <a:rPr lang="en-US" dirty="0" smtClean="0"/>
              <a:t>Treaty provisions may restrict available capacity</a:t>
            </a:r>
          </a:p>
          <a:p>
            <a:pPr eaLnBrk="1" fontAlgn="auto" hangingPunct="1">
              <a:spcAft>
                <a:spcPts val="0"/>
              </a:spcAft>
              <a:buFont typeface="Arial" pitchFamily="34" charset="0"/>
              <a:buChar char="•"/>
              <a:defRPr/>
            </a:pPr>
            <a:r>
              <a:rPr lang="en-US" i="1" dirty="0" smtClean="0"/>
              <a:t>May trigger reinsurer audit</a:t>
            </a:r>
            <a:endParaRPr lang="en-US" i="1" dirty="0"/>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76728941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52400" y="990600"/>
            <a:ext cx="8229600" cy="635000"/>
          </a:xfrm>
        </p:spPr>
        <p:txBody>
          <a:bodyPr>
            <a:noAutofit/>
          </a:bodyPr>
          <a:lstStyle/>
          <a:p>
            <a:pPr eaLnBrk="1" hangingPunct="1"/>
            <a:r>
              <a:rPr lang="en-US" sz="3600" b="1" dirty="0" smtClean="0">
                <a:latin typeface="Arial" charset="0"/>
                <a:cs typeface="Arial" charset="0"/>
              </a:rPr>
              <a:t>Late reported New Business - Impact</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b="1" dirty="0" smtClean="0"/>
              <a:t>Reinsurer/Retro</a:t>
            </a:r>
          </a:p>
          <a:p>
            <a:pPr marL="0" indent="0"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Char char="•"/>
              <a:defRPr/>
            </a:pPr>
            <a:r>
              <a:rPr lang="en-US" dirty="0" smtClean="0"/>
              <a:t>Financial volatility</a:t>
            </a:r>
          </a:p>
          <a:p>
            <a:pPr eaLnBrk="1" fontAlgn="auto" hangingPunct="1">
              <a:spcAft>
                <a:spcPts val="0"/>
              </a:spcAft>
              <a:buFont typeface="Arial" pitchFamily="34" charset="0"/>
              <a:buChar char="•"/>
              <a:defRPr/>
            </a:pPr>
            <a:r>
              <a:rPr lang="en-US" dirty="0" smtClean="0"/>
              <a:t>Reserve impact</a:t>
            </a:r>
            <a:endParaRPr lang="en-US" dirty="0"/>
          </a:p>
          <a:p>
            <a:pPr eaLnBrk="1" fontAlgn="auto" hangingPunct="1">
              <a:spcAft>
                <a:spcPts val="0"/>
              </a:spcAft>
              <a:buFont typeface="Arial" pitchFamily="34" charset="0"/>
              <a:buChar char="•"/>
              <a:defRPr/>
            </a:pPr>
            <a:r>
              <a:rPr lang="en-US" dirty="0" smtClean="0"/>
              <a:t>Potential capacity </a:t>
            </a:r>
            <a:r>
              <a:rPr lang="en-US" dirty="0"/>
              <a:t>issue – may be </a:t>
            </a:r>
            <a:r>
              <a:rPr lang="en-US" dirty="0" smtClean="0"/>
              <a:t>over-retained</a:t>
            </a:r>
          </a:p>
          <a:p>
            <a:pPr eaLnBrk="1" fontAlgn="auto" hangingPunct="1">
              <a:spcAft>
                <a:spcPts val="0"/>
              </a:spcAft>
              <a:buFont typeface="Arial" pitchFamily="34" charset="0"/>
              <a:buChar char="•"/>
              <a:defRPr/>
            </a:pPr>
            <a:r>
              <a:rPr lang="en-US" dirty="0" smtClean="0"/>
              <a:t>Impact on financial forecasts</a:t>
            </a:r>
            <a:endParaRPr lang="en-US" dirty="0"/>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8624333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Case Study</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err="1" smtClean="0"/>
              <a:t>Cedant</a:t>
            </a:r>
            <a:r>
              <a:rPr lang="en-US" dirty="0" smtClean="0"/>
              <a:t> had many manual assumed systems, not linked</a:t>
            </a:r>
          </a:p>
          <a:p>
            <a:pPr marL="0" indent="0" eaLnBrk="1" fontAlgn="auto" hangingPunct="1">
              <a:spcAft>
                <a:spcPts val="0"/>
              </a:spcAft>
              <a:buFont typeface="Arial" pitchFamily="34" charset="0"/>
              <a:buNone/>
              <a:defRPr/>
            </a:pPr>
            <a:r>
              <a:rPr lang="en-US" dirty="0" smtClean="0"/>
              <a:t>Manual processes, poor controls</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Late reported lapses $5M premium refund </a:t>
            </a:r>
          </a:p>
          <a:p>
            <a:pPr eaLnBrk="1" fontAlgn="auto" hangingPunct="1">
              <a:spcAft>
                <a:spcPts val="0"/>
              </a:spcAft>
              <a:buFont typeface="Arial" pitchFamily="34" charset="0"/>
              <a:buChar char="•"/>
              <a:defRPr/>
            </a:pPr>
            <a:r>
              <a:rPr lang="en-US" dirty="0" smtClean="0"/>
              <a:t>Late reported reinstatements $200k</a:t>
            </a:r>
          </a:p>
          <a:p>
            <a:pPr eaLnBrk="1" fontAlgn="auto" hangingPunct="1">
              <a:spcAft>
                <a:spcPts val="0"/>
              </a:spcAft>
              <a:buFont typeface="Arial" pitchFamily="34" charset="0"/>
              <a:buChar char="•"/>
              <a:defRPr/>
            </a:pPr>
            <a:r>
              <a:rPr lang="en-US" dirty="0" smtClean="0"/>
              <a:t>Late reported claims $1M </a:t>
            </a:r>
          </a:p>
          <a:p>
            <a:pPr eaLnBrk="1" fontAlgn="auto" hangingPunct="1">
              <a:spcAft>
                <a:spcPts val="0"/>
              </a:spcAft>
              <a:buFont typeface="Arial" pitchFamily="34" charset="0"/>
              <a:buChar char="•"/>
              <a:defRPr/>
            </a:pPr>
            <a:r>
              <a:rPr lang="en-US" dirty="0" smtClean="0"/>
              <a:t>Large reserve impact</a:t>
            </a:r>
          </a:p>
        </p:txBody>
      </p:sp>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51826639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Case Study</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err="1" smtClean="0"/>
              <a:t>Cedant</a:t>
            </a:r>
            <a:r>
              <a:rPr lang="en-US" dirty="0" smtClean="0"/>
              <a:t> acquired another company</a:t>
            </a:r>
          </a:p>
          <a:p>
            <a:pPr marL="0" indent="0" eaLnBrk="1" fontAlgn="auto" hangingPunct="1">
              <a:spcAft>
                <a:spcPts val="0"/>
              </a:spcAft>
              <a:buFont typeface="Arial" pitchFamily="34" charset="0"/>
              <a:buNone/>
              <a:defRPr/>
            </a:pPr>
            <a:r>
              <a:rPr lang="en-US" dirty="0" smtClean="0"/>
              <a:t>Poor understanding of acquired systems/treaties</a:t>
            </a:r>
          </a:p>
          <a:p>
            <a:pPr marL="0" indent="0" eaLnBrk="1" fontAlgn="auto" hangingPunct="1">
              <a:spcAft>
                <a:spcPts val="0"/>
              </a:spcAft>
              <a:buFont typeface="Arial" pitchFamily="34" charset="0"/>
              <a:buNone/>
              <a:defRPr/>
            </a:pPr>
            <a:r>
              <a:rPr lang="en-US" dirty="0" smtClean="0"/>
              <a:t>Stopped loading assumed data</a:t>
            </a:r>
            <a:endParaRPr lang="en-US" dirty="0"/>
          </a:p>
          <a:p>
            <a:pPr eaLnBrk="1" fontAlgn="auto" hangingPunct="1">
              <a:spcAft>
                <a:spcPts val="0"/>
              </a:spcAft>
              <a:buFont typeface="Arial" pitchFamily="34" charset="0"/>
              <a:buChar char="•"/>
              <a:defRPr/>
            </a:pPr>
            <a:r>
              <a:rPr lang="en-US" dirty="0" smtClean="0"/>
              <a:t>Late reported new business $4M back premiums; $100M of NAR</a:t>
            </a:r>
          </a:p>
          <a:p>
            <a:pPr eaLnBrk="1" fontAlgn="auto" hangingPunct="1">
              <a:spcAft>
                <a:spcPts val="0"/>
              </a:spcAft>
              <a:buFont typeface="Arial" pitchFamily="34" charset="0"/>
              <a:buChar char="•"/>
              <a:defRPr/>
            </a:pPr>
            <a:r>
              <a:rPr lang="en-US" dirty="0" smtClean="0"/>
              <a:t>Late reported terminations $4M premium refund</a:t>
            </a:r>
          </a:p>
          <a:p>
            <a:pPr eaLnBrk="1" fontAlgn="auto" hangingPunct="1">
              <a:spcAft>
                <a:spcPts val="0"/>
              </a:spcAft>
              <a:buFont typeface="Arial" pitchFamily="34" charset="0"/>
              <a:buChar char="•"/>
              <a:defRPr/>
            </a:pPr>
            <a:r>
              <a:rPr lang="en-US" dirty="0" smtClean="0"/>
              <a:t>Late reported claims $6M</a:t>
            </a:r>
            <a:endParaRPr lang="en-US" dirty="0"/>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48689499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r>
              <a:rPr lang="en-US" sz="3600" b="1" dirty="0" smtClean="0">
                <a:latin typeface="Arial" charset="0"/>
                <a:cs typeface="Arial" charset="0"/>
              </a:rPr>
              <a:t>Best Practices</a:t>
            </a:r>
          </a:p>
        </p:txBody>
      </p:sp>
      <p:sp>
        <p:nvSpPr>
          <p:cNvPr id="3" name="Content Placeholder 2"/>
          <p:cNvSpPr>
            <a:spLocks noGrp="1"/>
          </p:cNvSpPr>
          <p:nvPr>
            <p:ph idx="1"/>
          </p:nvPr>
        </p:nvSpPr>
        <p:spPr/>
        <p:txBody>
          <a:bodyPr/>
          <a:lstStyle/>
          <a:p>
            <a:pPr marL="0" indent="0">
              <a:buFont typeface="Arial" charset="0"/>
              <a:buNone/>
              <a:defRPr/>
            </a:pPr>
            <a:r>
              <a:rPr lang="en-US" dirty="0" err="1" smtClean="0"/>
              <a:t>Cedant</a:t>
            </a:r>
            <a:endParaRPr lang="en-US" dirty="0" smtClean="0"/>
          </a:p>
          <a:p>
            <a:pPr>
              <a:defRPr/>
            </a:pPr>
            <a:r>
              <a:rPr lang="en-US" sz="2400" dirty="0" smtClean="0"/>
              <a:t>Robust ceded system with link to direct/assumed system</a:t>
            </a:r>
          </a:p>
          <a:p>
            <a:pPr>
              <a:defRPr/>
            </a:pPr>
            <a:r>
              <a:rPr lang="en-US" sz="2400" dirty="0" smtClean="0"/>
              <a:t>If no link, ongoing reconciliation between direct system and ceded system</a:t>
            </a:r>
          </a:p>
          <a:p>
            <a:pPr>
              <a:defRPr/>
            </a:pPr>
            <a:r>
              <a:rPr lang="en-US" sz="2400" dirty="0" smtClean="0"/>
              <a:t>Monitor </a:t>
            </a:r>
            <a:r>
              <a:rPr lang="en-US" sz="2400" dirty="0"/>
              <a:t>lapse ratios – do they look reasonable?</a:t>
            </a:r>
          </a:p>
          <a:p>
            <a:pPr>
              <a:defRPr/>
            </a:pPr>
            <a:r>
              <a:rPr lang="en-US" sz="2400" dirty="0" smtClean="0"/>
              <a:t>Monitor </a:t>
            </a:r>
            <a:r>
              <a:rPr lang="en-US" sz="2400" dirty="0"/>
              <a:t>new business volumes</a:t>
            </a:r>
          </a:p>
          <a:p>
            <a:pPr>
              <a:defRPr/>
            </a:pPr>
            <a:r>
              <a:rPr lang="en-US" sz="2400" dirty="0" smtClean="0"/>
              <a:t>If </a:t>
            </a:r>
            <a:r>
              <a:rPr lang="en-US" sz="2400" dirty="0" err="1"/>
              <a:t>cedant</a:t>
            </a:r>
            <a:r>
              <a:rPr lang="en-US" sz="2400" dirty="0"/>
              <a:t> is reinsurer, regular loading of assumed client data</a:t>
            </a:r>
          </a:p>
          <a:p>
            <a:pPr marL="0" indent="0">
              <a:buFont typeface="Arial" charset="0"/>
              <a:buNone/>
              <a:defRPr/>
            </a:pPr>
            <a:endParaRPr lang="en-US" dirty="0" smtClean="0"/>
          </a:p>
        </p:txBody>
      </p:sp>
      <p:pic>
        <p:nvPicPr>
          <p:cNvPr id="62467" name="Picture 3"/>
          <p:cNvPicPr>
            <a:picLocks noChangeAspect="1"/>
          </p:cNvPicPr>
          <p:nvPr/>
        </p:nvPicPr>
        <p:blipFill>
          <a:blip r:embed="rId3"/>
          <a:srcRect/>
          <a:stretch>
            <a:fillRect/>
          </a:stretch>
        </p:blipFill>
        <p:spPr bwMode="auto">
          <a:xfrm>
            <a:off x="6705600" y="762000"/>
            <a:ext cx="1751012" cy="1752600"/>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7175782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normAutofit/>
          </a:bodyPr>
          <a:lstStyle/>
          <a:p>
            <a:r>
              <a:rPr lang="en-US" sz="3600" b="1" dirty="0" smtClean="0">
                <a:latin typeface="Arial" charset="0"/>
                <a:cs typeface="Arial" charset="0"/>
              </a:rPr>
              <a:t>Best Practices</a:t>
            </a:r>
          </a:p>
        </p:txBody>
      </p:sp>
      <p:sp>
        <p:nvSpPr>
          <p:cNvPr id="3" name="Content Placeholder 2"/>
          <p:cNvSpPr>
            <a:spLocks noGrp="1"/>
          </p:cNvSpPr>
          <p:nvPr>
            <p:ph idx="1"/>
          </p:nvPr>
        </p:nvSpPr>
        <p:spPr/>
        <p:txBody>
          <a:bodyPr/>
          <a:lstStyle/>
          <a:p>
            <a:pPr marL="0" indent="0">
              <a:buFont typeface="Arial" charset="0"/>
              <a:buNone/>
              <a:defRPr/>
            </a:pPr>
            <a:r>
              <a:rPr lang="en-US" dirty="0" smtClean="0"/>
              <a:t>Reinsurer/Retro</a:t>
            </a:r>
          </a:p>
          <a:p>
            <a:pPr>
              <a:defRPr/>
            </a:pPr>
            <a:r>
              <a:rPr lang="en-US" sz="2400" dirty="0" smtClean="0"/>
              <a:t>Regular </a:t>
            </a:r>
            <a:r>
              <a:rPr lang="en-US" sz="2400" dirty="0"/>
              <a:t>analysis of seriatim </a:t>
            </a:r>
            <a:r>
              <a:rPr lang="en-US" sz="2400" dirty="0" smtClean="0"/>
              <a:t>data</a:t>
            </a:r>
          </a:p>
          <a:p>
            <a:pPr>
              <a:defRPr/>
            </a:pPr>
            <a:r>
              <a:rPr lang="en-US" sz="2400" dirty="0" smtClean="0"/>
              <a:t>Monitor </a:t>
            </a:r>
            <a:r>
              <a:rPr lang="en-US" sz="2400" dirty="0"/>
              <a:t>lapse ratios - actual/expected</a:t>
            </a:r>
          </a:p>
          <a:p>
            <a:pPr>
              <a:defRPr/>
            </a:pPr>
            <a:r>
              <a:rPr lang="en-US" sz="2400" dirty="0" smtClean="0"/>
              <a:t>Monitor </a:t>
            </a:r>
            <a:r>
              <a:rPr lang="en-US" sz="2400" dirty="0"/>
              <a:t>NB actuals vs. plan (more difficult)</a:t>
            </a:r>
          </a:p>
          <a:p>
            <a:pPr>
              <a:defRPr/>
            </a:pPr>
            <a:r>
              <a:rPr lang="en-US" sz="2400" dirty="0" smtClean="0"/>
              <a:t>Client </a:t>
            </a:r>
            <a:r>
              <a:rPr lang="en-US" sz="2400" dirty="0"/>
              <a:t>audits</a:t>
            </a:r>
          </a:p>
          <a:p>
            <a:pPr>
              <a:defRPr/>
            </a:pPr>
            <a:r>
              <a:rPr lang="en-US" sz="2400" dirty="0" smtClean="0"/>
              <a:t>If active recapture </a:t>
            </a:r>
            <a:r>
              <a:rPr lang="en-US" sz="2400" dirty="0"/>
              <a:t>program, estimate recaptures, compare to actuals</a:t>
            </a:r>
          </a:p>
        </p:txBody>
      </p:sp>
      <p:pic>
        <p:nvPicPr>
          <p:cNvPr id="64515" name="Picture 3"/>
          <p:cNvPicPr>
            <a:picLocks noChangeAspect="1"/>
          </p:cNvPicPr>
          <p:nvPr/>
        </p:nvPicPr>
        <p:blipFill>
          <a:blip r:embed="rId3"/>
          <a:srcRect/>
          <a:stretch>
            <a:fillRect/>
          </a:stretch>
        </p:blipFill>
        <p:spPr bwMode="auto">
          <a:xfrm>
            <a:off x="6705600" y="762000"/>
            <a:ext cx="1751012" cy="1752600"/>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443893797"/>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Case Study</a:t>
            </a:r>
            <a:endParaRPr lang="en-US" sz="3600" dirty="0">
              <a:latin typeface="Arial" panose="020B0604020202020204" pitchFamily="34" charset="0"/>
              <a:cs typeface="Arial" panose="020B0604020202020204" pitchFamily="34" charset="0"/>
            </a:endParaRPr>
          </a:p>
        </p:txBody>
      </p:sp>
      <p:sp>
        <p:nvSpPr>
          <p:cNvPr id="66562" name="Content Placeholder 2"/>
          <p:cNvSpPr>
            <a:spLocks noGrp="1"/>
          </p:cNvSpPr>
          <p:nvPr>
            <p:ph idx="1"/>
          </p:nvPr>
        </p:nvSpPr>
        <p:spPr/>
        <p:txBody>
          <a:bodyPr/>
          <a:lstStyle/>
          <a:p>
            <a:pPr marL="0" indent="0" eaLnBrk="1" hangingPunct="1">
              <a:buFont typeface="Arial" charset="0"/>
              <a:buNone/>
            </a:pPr>
            <a:endParaRPr lang="en-US" dirty="0" smtClean="0">
              <a:latin typeface="Arial" charset="0"/>
              <a:cs typeface="Arial" charset="0"/>
            </a:endParaRPr>
          </a:p>
          <a:p>
            <a:pPr marL="0" indent="0" eaLnBrk="1" hangingPunct="1">
              <a:buFont typeface="Arial" charset="0"/>
              <a:buNone/>
            </a:pPr>
            <a:endParaRPr lang="en-US" dirty="0" smtClean="0">
              <a:latin typeface="Arial" charset="0"/>
              <a:cs typeface="Arial" charset="0"/>
            </a:endParaRPr>
          </a:p>
          <a:p>
            <a:pPr marL="0" indent="0" algn="ctr" eaLnBrk="1" hangingPunct="1">
              <a:buFont typeface="Arial" charset="0"/>
              <a:buNone/>
            </a:pPr>
            <a:r>
              <a:rPr lang="en-US" sz="4400" dirty="0" smtClean="0">
                <a:latin typeface="Arial" charset="0"/>
                <a:cs typeface="Arial" charset="0"/>
              </a:rPr>
              <a:t>Other examples of best practices?</a:t>
            </a:r>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pic>
        <p:nvPicPr>
          <p:cNvPr id="6" name="Picture 3"/>
          <p:cNvPicPr>
            <a:picLocks noChangeAspect="1"/>
          </p:cNvPicPr>
          <p:nvPr/>
        </p:nvPicPr>
        <p:blipFill>
          <a:blip r:embed="rId4"/>
          <a:srcRect/>
          <a:stretch>
            <a:fillRect/>
          </a:stretch>
        </p:blipFill>
        <p:spPr bwMode="auto">
          <a:xfrm>
            <a:off x="6705600" y="762000"/>
            <a:ext cx="1751012" cy="1752600"/>
          </a:xfrm>
          <a:prstGeom prst="rect">
            <a:avLst/>
          </a:prstGeom>
          <a:noFill/>
          <a:ln w="9525">
            <a:noFill/>
            <a:miter lim="800000"/>
            <a:headEnd/>
            <a:tailEnd/>
          </a:ln>
        </p:spPr>
      </p:pic>
    </p:spTree>
    <p:extLst>
      <p:ext uri="{BB962C8B-B14F-4D97-AF65-F5344CB8AC3E}">
        <p14:creationId xmlns:p14="http://schemas.microsoft.com/office/powerpoint/2010/main" val="252022587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rtlCol="0">
            <a:normAutofit fontScale="90000"/>
          </a:bodyPr>
          <a:lstStyle/>
          <a:p>
            <a:pPr>
              <a:defRPr/>
            </a:pPr>
            <a:r>
              <a:rPr lang="en-US" dirty="0" smtClean="0"/>
              <a:t/>
            </a:r>
            <a:br>
              <a:rPr lang="en-US" dirty="0" smtClean="0"/>
            </a:br>
            <a:r>
              <a:rPr lang="en-US" dirty="0"/>
              <a:t/>
            </a:r>
            <a:br>
              <a:rPr lang="en-US" dirty="0"/>
            </a:br>
            <a:r>
              <a:rPr lang="en-US" b="1" dirty="0" smtClean="0"/>
              <a:t>Electronic </a:t>
            </a:r>
            <a:r>
              <a:rPr lang="en-US" b="1" dirty="0"/>
              <a:t>Reporting – Missing Data</a:t>
            </a: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en-US" sz="4000" dirty="0" smtClean="0"/>
          </a:p>
          <a:p>
            <a:pPr marL="109728" indent="0" eaLnBrk="1" fontAlgn="auto" hangingPunct="1">
              <a:spcAft>
                <a:spcPts val="0"/>
              </a:spcAft>
              <a:buNone/>
              <a:defRPr/>
            </a:pPr>
            <a:endParaRPr lang="en-US" sz="4000" dirty="0"/>
          </a:p>
          <a:p>
            <a:pPr eaLnBrk="1" fontAlgn="auto" hangingPunct="1">
              <a:spcAft>
                <a:spcPts val="0"/>
              </a:spcAft>
              <a:buFont typeface="Arial" charset="0"/>
              <a:buNone/>
              <a:defRPr/>
            </a:pPr>
            <a:endParaRPr lang="en-US" dirty="0" smtClean="0"/>
          </a:p>
          <a:p>
            <a:pPr marL="0" indent="0" eaLnBrk="1" fontAlgn="auto" hangingPunct="1">
              <a:spcAft>
                <a:spcPts val="0"/>
              </a:spcAft>
              <a:buFont typeface="Arial" pitchFamily="34" charset="0"/>
              <a:buNone/>
              <a:defRPr/>
            </a:pPr>
            <a:r>
              <a:rPr lang="en-US" sz="3200" dirty="0" smtClean="0"/>
              <a:t>Lisa Sher</a:t>
            </a:r>
          </a:p>
          <a:p>
            <a:pPr marL="0" indent="0" eaLnBrk="1" fontAlgn="auto" hangingPunct="1">
              <a:spcAft>
                <a:spcPts val="0"/>
              </a:spcAft>
              <a:buFont typeface="Arial" pitchFamily="34" charset="0"/>
              <a:buNone/>
              <a:defRPr/>
            </a:pPr>
            <a:r>
              <a:rPr lang="en-US" sz="3200" dirty="0" smtClean="0"/>
              <a:t>Manager, Data Load</a:t>
            </a:r>
          </a:p>
          <a:p>
            <a:pPr marL="0" indent="0" eaLnBrk="1" fontAlgn="auto" hangingPunct="1">
              <a:spcAft>
                <a:spcPts val="0"/>
              </a:spcAft>
              <a:buFont typeface="Arial" pitchFamily="34" charset="0"/>
              <a:buNone/>
              <a:defRPr/>
            </a:pPr>
            <a:endParaRPr lang="en-US" sz="2400" dirty="0" smtClean="0"/>
          </a:p>
        </p:txBody>
      </p:sp>
      <p:pic>
        <p:nvPicPr>
          <p:cNvPr id="68611" name="Picture 4" descr="http://taboofart.files.wordpress.com/2013/08/4271a-missing-data.jpg?w=640&amp;h=480">
            <a:hlinkClick r:id="rId3"/>
          </p:cNvPr>
          <p:cNvPicPr>
            <a:picLocks noChangeAspect="1" noChangeArrowheads="1"/>
          </p:cNvPicPr>
          <p:nvPr/>
        </p:nvPicPr>
        <p:blipFill>
          <a:blip r:embed="rId4"/>
          <a:srcRect/>
          <a:stretch>
            <a:fillRect/>
          </a:stretch>
        </p:blipFill>
        <p:spPr bwMode="auto">
          <a:xfrm>
            <a:off x="5562600" y="3429000"/>
            <a:ext cx="2663825" cy="2447925"/>
          </a:xfrm>
          <a:prstGeom prst="rect">
            <a:avLst/>
          </a:prstGeom>
          <a:noFill/>
          <a:ln w="9525">
            <a:noFill/>
            <a:miter lim="800000"/>
            <a:headEnd/>
            <a:tailEnd/>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105400"/>
            <a:ext cx="2820929" cy="653885"/>
          </a:xfrm>
          <a:prstGeom prst="rect">
            <a:avLst/>
          </a:prstGeom>
        </p:spPr>
      </p:pic>
      <p:sp>
        <p:nvSpPr>
          <p:cNvPr id="6" name="TextBox 5"/>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7" name="Picture 6" descr="rapalogo5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77600345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Potential Causes</a:t>
            </a:r>
            <a:endParaRPr lang="en-US" sz="3600" b="1" dirty="0">
              <a:latin typeface="Arial" panose="020B0604020202020204" pitchFamily="34" charset="0"/>
              <a:cs typeface="Arial" panose="020B0604020202020204" pitchFamily="34" charset="0"/>
            </a:endParaRPr>
          </a:p>
        </p:txBody>
      </p:sp>
      <p:sp>
        <p:nvSpPr>
          <p:cNvPr id="70658" name="Content Placeholder 2"/>
          <p:cNvSpPr>
            <a:spLocks noGrp="1"/>
          </p:cNvSpPr>
          <p:nvPr>
            <p:ph idx="1"/>
          </p:nvPr>
        </p:nvSpPr>
        <p:spPr/>
        <p:txBody>
          <a:bodyPr/>
          <a:lstStyle/>
          <a:p>
            <a:pPr eaLnBrk="1" hangingPunct="1"/>
            <a:r>
              <a:rPr lang="en-US" dirty="0" smtClean="0">
                <a:latin typeface="Arial" charset="0"/>
                <a:cs typeface="Arial" charset="0"/>
              </a:rPr>
              <a:t>Key fields not obtained for insured</a:t>
            </a:r>
          </a:p>
          <a:p>
            <a:pPr eaLnBrk="1" hangingPunct="1"/>
            <a:r>
              <a:rPr lang="en-US" dirty="0" smtClean="0">
                <a:latin typeface="Arial" charset="0"/>
                <a:cs typeface="Arial" charset="0"/>
              </a:rPr>
              <a:t>Key fields not stored in Client Admin System</a:t>
            </a:r>
          </a:p>
          <a:p>
            <a:pPr eaLnBrk="1" hangingPunct="1"/>
            <a:r>
              <a:rPr lang="en-US" dirty="0" smtClean="0">
                <a:latin typeface="Arial" charset="0"/>
                <a:cs typeface="Arial" charset="0"/>
              </a:rPr>
              <a:t>System conversion – Acquisition or Upgrade</a:t>
            </a:r>
          </a:p>
          <a:p>
            <a:pPr eaLnBrk="1" hangingPunct="1"/>
            <a:r>
              <a:rPr lang="en-US" dirty="0" smtClean="0">
                <a:latin typeface="Arial" charset="0"/>
                <a:cs typeface="Arial" charset="0"/>
              </a:rPr>
              <a:t>System Limitations – Inability to process all values of key fields</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67563525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609600"/>
            <a:ext cx="8229600" cy="533400"/>
          </a:xfrm>
        </p:spPr>
        <p:txBody>
          <a:bodyPr>
            <a:normAutofit fontScale="90000"/>
          </a:bodyPr>
          <a:lstStyle/>
          <a:p>
            <a:pPr eaLnBrk="1" hangingPunct="1"/>
            <a:r>
              <a:rPr lang="en-US" altLang="en-US" dirty="0" smtClean="0"/>
              <a:t>Antitrust Statement</a:t>
            </a:r>
          </a:p>
        </p:txBody>
      </p:sp>
      <p:sp>
        <p:nvSpPr>
          <p:cNvPr id="5123" name="Content Placeholder 2"/>
          <p:cNvSpPr>
            <a:spLocks noGrp="1"/>
          </p:cNvSpPr>
          <p:nvPr>
            <p:ph idx="1"/>
          </p:nvPr>
        </p:nvSpPr>
        <p:spPr>
          <a:xfrm>
            <a:off x="0" y="1219200"/>
            <a:ext cx="8991600" cy="5334000"/>
          </a:xfrm>
        </p:spPr>
        <p:txBody>
          <a:bodyPr>
            <a:normAutofit fontScale="92500" lnSpcReduction="10000"/>
          </a:bodyPr>
          <a:lstStyle/>
          <a:p>
            <a:pPr eaLnBrk="1" hangingPunct="1">
              <a:buFont typeface="Wingdings" pitchFamily="2" charset="2"/>
              <a:buNone/>
            </a:pPr>
            <a:r>
              <a:rPr lang="en-US" altLang="en-US" sz="2000" dirty="0" smtClean="0">
                <a:latin typeface="Arial" panose="020B0604020202020204" pitchFamily="34" charset="0"/>
                <a:cs typeface="Arial" panose="020B0604020202020204" pitchFamily="34" charset="0"/>
              </a:rPr>
              <a:t>	The Association makes no warranties as to the accuracy of the information contained in discussion forums, meeting minutes or presenter materials. The posting of messages, meeting minutes or presentation materials does not constitute knowledge, endorsement or approval by the Association, nor do we accept any liability for the content of any posting. Individuals using these discussion forums do so at their own risk and shall also remain individually responsible for their actions and statements in using these discussion forums.  Because the Association is committed to adhering strictly to the United States and Canada antitrust, copyright, trademark, securities and other federal statutes, as well as state or provincial common laws covering libel, slander, defamation, false advertising, invasion of privacy and violations of the rights of publicity, we strongly discourage users of our discussion forums or attendees of our meetings from verbally stating or writing anything that (1) sets or controls prices or terms of products or services and the manners in which products or services are sold; (2) violates the proprietary or personal rights of others; or (3) constitutes an advertisement. Your use of or participation in Association discussion forums or meetings is acknowledgement of your agreement with the above and your promise to use these forums in a professional and courteous manner.</a:t>
            </a:r>
          </a:p>
          <a:p>
            <a:pPr eaLnBrk="1" hangingPunct="1"/>
            <a:endParaRPr lang="en-US" altLang="en-US" dirty="0" smtClean="0"/>
          </a:p>
        </p:txBody>
      </p:sp>
      <p:sp>
        <p:nvSpPr>
          <p:cNvPr id="5124" name="Slide Number Placeholder 3"/>
          <p:cNvSpPr>
            <a:spLocks noGrp="1"/>
          </p:cNvSpPr>
          <p:nvPr>
            <p:ph type="sldNum" sz="quarter" idx="12"/>
          </p:nvPr>
        </p:nvSpPr>
        <p:spPr>
          <a:xfrm>
            <a:off x="8382000" y="1588"/>
            <a:ext cx="762000" cy="366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o"/>
              <a:defRPr sz="2400">
                <a:solidFill>
                  <a:schemeClr val="tx1"/>
                </a:solidFill>
                <a:latin typeface="Arial" charset="0"/>
              </a:defRPr>
            </a:lvl1pPr>
            <a:lvl2pPr marL="742950" indent="-285750" eaLnBrk="0" hangingPunct="0">
              <a:spcBef>
                <a:spcPct val="20000"/>
              </a:spcBef>
              <a:buClr>
                <a:srgbClr val="666699"/>
              </a:buClr>
              <a:buFont typeface="Wingdings" pitchFamily="2" charset="2"/>
              <a:buChar char="n"/>
              <a:defRPr sz="2000">
                <a:solidFill>
                  <a:schemeClr val="tx1"/>
                </a:solidFill>
                <a:latin typeface="Arial" charset="0"/>
              </a:defRPr>
            </a:lvl2pPr>
            <a:lvl3pPr marL="1143000" indent="-228600" eaLnBrk="0" hangingPunct="0">
              <a:spcBef>
                <a:spcPct val="20000"/>
              </a:spcBef>
              <a:buClr>
                <a:srgbClr val="666699"/>
              </a:buClr>
              <a:buFont typeface="Wingdings" pitchFamily="2" charset="2"/>
              <a:buChar char="o"/>
              <a:defRPr>
                <a:solidFill>
                  <a:schemeClr val="tx1"/>
                </a:solidFill>
                <a:latin typeface="Arial" charset="0"/>
              </a:defRPr>
            </a:lvl3pPr>
            <a:lvl4pPr marL="1600200" indent="-228600" eaLnBrk="0" hangingPunct="0">
              <a:spcBef>
                <a:spcPct val="20000"/>
              </a:spcBef>
              <a:buClr>
                <a:srgbClr val="666699"/>
              </a:buClr>
              <a:buFont typeface="Wingdings" pitchFamily="2" charset="2"/>
              <a:buChar char="n"/>
              <a:defRPr sz="1600">
                <a:solidFill>
                  <a:schemeClr val="tx1"/>
                </a:solidFill>
                <a:latin typeface="Arial" charset="0"/>
              </a:defRPr>
            </a:lvl4pPr>
            <a:lvl5pPr marL="2057400" indent="-228600" eaLnBrk="0" hangingPunct="0">
              <a:spcBef>
                <a:spcPct val="20000"/>
              </a:spcBef>
              <a:buClr>
                <a:srgbClr val="666699"/>
              </a:buClr>
              <a:buFont typeface="Wingdings" pitchFamily="2" charset="2"/>
              <a:buChar char="o"/>
              <a:defRPr sz="2000">
                <a:solidFill>
                  <a:schemeClr val="tx1"/>
                </a:solidFill>
                <a:latin typeface="Arial" charset="0"/>
              </a:defRPr>
            </a:lvl5pPr>
            <a:lvl6pPr marL="25146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6pPr>
            <a:lvl7pPr marL="29718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7pPr>
            <a:lvl8pPr marL="34290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8pPr>
            <a:lvl9pPr marL="3886200" indent="-228600" eaLnBrk="0" fontAlgn="base" hangingPunct="0">
              <a:spcBef>
                <a:spcPct val="20000"/>
              </a:spcBef>
              <a:spcAft>
                <a:spcPct val="0"/>
              </a:spcAft>
              <a:buClr>
                <a:srgbClr val="666699"/>
              </a:buClr>
              <a:buFont typeface="Wingdings" pitchFamily="2" charset="2"/>
              <a:buChar char="o"/>
              <a:defRPr sz="2000">
                <a:solidFill>
                  <a:schemeClr val="tx1"/>
                </a:solidFill>
                <a:latin typeface="Arial" charset="0"/>
              </a:defRPr>
            </a:lvl9pPr>
          </a:lstStyle>
          <a:p>
            <a:pPr eaLnBrk="1" hangingPunct="1">
              <a:spcBef>
                <a:spcPct val="0"/>
              </a:spcBef>
              <a:buClrTx/>
              <a:buSzTx/>
              <a:buFontTx/>
              <a:buNone/>
            </a:pPr>
            <a:fld id="{CB876C55-1860-42C6-AAFC-20C1D4419EF5}" type="slidenum">
              <a:rPr lang="en-US" altLang="en-US" sz="1000" smtClean="0"/>
              <a:pPr eaLnBrk="1" hangingPunct="1">
                <a:spcBef>
                  <a:spcPct val="0"/>
                </a:spcBef>
                <a:buClrTx/>
                <a:buSzTx/>
                <a:buFontTx/>
                <a:buNone/>
              </a:pPr>
              <a:t>3</a:t>
            </a:fld>
            <a:endParaRPr lang="en-US" altLang="en-US" sz="1000" smtClean="0"/>
          </a:p>
        </p:txBody>
      </p:sp>
    </p:spTree>
    <p:extLst>
      <p:ext uri="{BB962C8B-B14F-4D97-AF65-F5344CB8AC3E}">
        <p14:creationId xmlns:p14="http://schemas.microsoft.com/office/powerpoint/2010/main" val="1788547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38200"/>
          </a:xfrm>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ABC Life System Overview</a:t>
            </a:r>
            <a:endParaRPr lang="en-US" sz="3600" b="1" dirty="0">
              <a:latin typeface="Arial" panose="020B0604020202020204" pitchFamily="34" charset="0"/>
              <a:cs typeface="Arial" panose="020B0604020202020204" pitchFamily="34" charset="0"/>
            </a:endParaRPr>
          </a:p>
        </p:txBody>
      </p:sp>
      <p:pic>
        <p:nvPicPr>
          <p:cNvPr id="72707" name="Picture 3"/>
          <p:cNvPicPr>
            <a:picLocks noGrp="1" noChangeAspect="1" noChangeArrowheads="1"/>
          </p:cNvPicPr>
          <p:nvPr>
            <p:ph idx="1"/>
          </p:nvPr>
        </p:nvPicPr>
        <p:blipFill>
          <a:blip r:embed="rId3"/>
          <a:stretch>
            <a:fillRect/>
          </a:stretch>
        </p:blipFill>
        <p:spPr>
          <a:xfrm>
            <a:off x="815221" y="2249488"/>
            <a:ext cx="7513558" cy="4324350"/>
          </a:xfrm>
        </p:spPr>
      </p:pic>
      <p:cxnSp>
        <p:nvCxnSpPr>
          <p:cNvPr id="5" name="Straight Arrow Connector 4"/>
          <p:cNvCxnSpPr/>
          <p:nvPr/>
        </p:nvCxnSpPr>
        <p:spPr>
          <a:xfrm>
            <a:off x="4356100" y="4365625"/>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7" name="Picture 6"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62957594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ABC Life Reported Data</a:t>
            </a:r>
            <a:endParaRPr lang="en-US" sz="36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228600" y="1600200"/>
          <a:ext cx="8683696" cy="4470475"/>
        </p:xfrm>
        <a:graphic>
          <a:graphicData uri="http://schemas.openxmlformats.org/drawingml/2006/table">
            <a:tbl>
              <a:tblPr firstRow="1" bandRow="1">
                <a:tableStyleId>{5C22544A-7EE6-4342-B048-85BDC9FD1C3A}</a:tableStyleId>
              </a:tblPr>
              <a:tblGrid>
                <a:gridCol w="1104842"/>
                <a:gridCol w="908535"/>
                <a:gridCol w="1006634"/>
                <a:gridCol w="508381"/>
                <a:gridCol w="798512"/>
                <a:gridCol w="612775"/>
                <a:gridCol w="611361"/>
                <a:gridCol w="432048"/>
                <a:gridCol w="1411796"/>
                <a:gridCol w="1288812"/>
              </a:tblGrid>
              <a:tr h="1463041">
                <a:tc>
                  <a:txBody>
                    <a:bodyPr/>
                    <a:lstStyle/>
                    <a:p>
                      <a:pPr algn="ctr" fontAlgn="ctr"/>
                      <a:r>
                        <a:rPr lang="en-US" sz="2400" b="0" i="0" u="none" strike="noStrike" dirty="0" smtClean="0">
                          <a:solidFill>
                            <a:schemeClr val="bg1"/>
                          </a:solidFill>
                          <a:latin typeface="Arial"/>
                        </a:rPr>
                        <a:t>Policy </a:t>
                      </a:r>
                      <a:r>
                        <a:rPr lang="en-US" sz="2400" b="0" i="0" u="none" strike="noStrike" dirty="0">
                          <a:solidFill>
                            <a:schemeClr val="bg1"/>
                          </a:solidFill>
                          <a:latin typeface="Arial"/>
                        </a:rPr>
                        <a:t>No</a:t>
                      </a:r>
                    </a:p>
                  </a:txBody>
                  <a:tcPr marL="9525" marR="9525" marT="9525" marB="0" anchor="ctr"/>
                </a:tc>
                <a:tc>
                  <a:txBody>
                    <a:bodyPr/>
                    <a:lstStyle/>
                    <a:p>
                      <a:pPr algn="ctr" fontAlgn="ctr"/>
                      <a:r>
                        <a:rPr lang="en-US" sz="2400" b="0" i="0" u="none" strike="noStrike" dirty="0" smtClean="0">
                          <a:solidFill>
                            <a:schemeClr val="bg1"/>
                          </a:solidFill>
                          <a:latin typeface="Arial"/>
                        </a:rPr>
                        <a:t>First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smtClean="0">
                          <a:solidFill>
                            <a:schemeClr val="bg1"/>
                          </a:solidFill>
                          <a:latin typeface="Arial"/>
                        </a:rPr>
                        <a:t>Last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err="1" smtClean="0">
                          <a:solidFill>
                            <a:schemeClr val="bg1"/>
                          </a:solidFill>
                          <a:latin typeface="Arial"/>
                        </a:rPr>
                        <a:t>Pol</a:t>
                      </a:r>
                      <a:r>
                        <a:rPr lang="en-US" sz="2400" b="0" i="0" u="none" strike="noStrike" dirty="0" smtClean="0">
                          <a:solidFill>
                            <a:schemeClr val="bg1"/>
                          </a:solidFill>
                          <a:latin typeface="Arial"/>
                        </a:rPr>
                        <a:t> Type</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PLAN</a:t>
                      </a:r>
                    </a:p>
                  </a:txBody>
                  <a:tcPr marL="9525" marR="9525" marT="9525" marB="0" vert="vert" anchor="ctr"/>
                </a:tc>
                <a:tc>
                  <a:txBody>
                    <a:bodyPr/>
                    <a:lstStyle/>
                    <a:p>
                      <a:pPr algn="ctr" fontAlgn="ctr"/>
                      <a:r>
                        <a:rPr lang="en-US" sz="2400" b="0" i="0" u="none" strike="noStrike" dirty="0">
                          <a:solidFill>
                            <a:schemeClr val="bg1"/>
                          </a:solidFill>
                          <a:latin typeface="Arial"/>
                        </a:rPr>
                        <a:t>Rating</a:t>
                      </a:r>
                    </a:p>
                  </a:txBody>
                  <a:tcPr marL="9525" marR="9525" marT="9525" marB="0" vert="vert"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chemeClr val="bg1"/>
                          </a:solidFill>
                          <a:latin typeface="Arial"/>
                        </a:rPr>
                        <a:t>Risk Basis</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smtClean="0">
                          <a:solidFill>
                            <a:schemeClr val="bg1"/>
                          </a:solidFill>
                          <a:latin typeface="Arial"/>
                        </a:rPr>
                        <a:t>Smoker </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Face Amount</a:t>
                      </a:r>
                    </a:p>
                  </a:txBody>
                  <a:tcPr marL="9525" marR="9525" marT="9525" marB="0" anchor="ctr"/>
                </a:tc>
                <a:tc>
                  <a:txBody>
                    <a:bodyPr/>
                    <a:lstStyle/>
                    <a:p>
                      <a:r>
                        <a:rPr lang="en-US" sz="2400" dirty="0" smtClean="0"/>
                        <a:t>Net Amount At</a:t>
                      </a:r>
                      <a:r>
                        <a:rPr lang="en-US" sz="2400" baseline="0" dirty="0" smtClean="0"/>
                        <a:t> Risk</a:t>
                      </a:r>
                    </a:p>
                    <a:p>
                      <a:endParaRPr lang="en-US" dirty="0"/>
                    </a:p>
                  </a:txBody>
                  <a:tcPr/>
                </a:tc>
              </a:tr>
              <a:tr h="528335">
                <a:tc>
                  <a:txBody>
                    <a:bodyPr/>
                    <a:lstStyle/>
                    <a:p>
                      <a:pPr algn="ctr" fontAlgn="b"/>
                      <a:r>
                        <a:rPr lang="en-US" sz="2400" b="0" i="0" u="none" strike="noStrike" dirty="0" smtClean="0">
                          <a:solidFill>
                            <a:srgbClr val="000000"/>
                          </a:solidFill>
                          <a:latin typeface="Arial"/>
                        </a:rPr>
                        <a:t>0111111</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a:solidFill>
                            <a:srgbClr val="000000"/>
                          </a:solidFill>
                          <a:latin typeface="Arial"/>
                        </a:rPr>
                        <a:t>Amy</a:t>
                      </a:r>
                    </a:p>
                  </a:txBody>
                  <a:tcPr marL="9525" marR="9525" marT="9525" marB="0" anchor="b"/>
                </a:tc>
                <a:tc>
                  <a:txBody>
                    <a:bodyPr/>
                    <a:lstStyle/>
                    <a:p>
                      <a:pPr algn="ctr" fontAlgn="b"/>
                      <a:r>
                        <a:rPr lang="en-US" sz="2400" b="0" i="0" u="none" strike="noStrike" dirty="0">
                          <a:solidFill>
                            <a:srgbClr val="000000"/>
                          </a:solidFill>
                          <a:latin typeface="Arial"/>
                        </a:rPr>
                        <a:t>Woo</a:t>
                      </a: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a:solidFill>
                            <a:srgbClr val="000000"/>
                          </a:solidFill>
                          <a:latin typeface="Arial"/>
                        </a:rPr>
                        <a:t>T75</a:t>
                      </a:r>
                    </a:p>
                  </a:txBody>
                  <a:tcPr marL="9525" marR="9525" marT="9525" marB="0" anchor="b"/>
                </a:tc>
                <a:tc>
                  <a:txBody>
                    <a:bodyPr/>
                    <a:lstStyle/>
                    <a:p>
                      <a:pPr algn="ctr" fontAlgn="b"/>
                      <a:r>
                        <a:rPr lang="en-US" sz="2400" b="0" i="0" u="none" strike="noStrike" dirty="0">
                          <a:solidFill>
                            <a:srgbClr val="000000"/>
                          </a:solidFill>
                          <a:latin typeface="Arial"/>
                        </a:rPr>
                        <a:t>100</a:t>
                      </a:r>
                    </a:p>
                  </a:txBody>
                  <a:tcPr marL="9525" marR="9525" marT="9525" marB="0" anchor="b"/>
                </a:tc>
                <a:tc>
                  <a:txBody>
                    <a:bodyPr/>
                    <a:lstStyle/>
                    <a:p>
                      <a:pPr algn="ctr" fontAlgn="b"/>
                      <a:r>
                        <a:rPr lang="en-US" sz="2400" b="0" i="0" u="none" strike="noStrike" dirty="0" smtClean="0">
                          <a:solidFill>
                            <a:srgbClr val="000000"/>
                          </a:solidFill>
                          <a:latin typeface="Arial"/>
                        </a:rPr>
                        <a:t>Std</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a:solidFill>
                            <a:srgbClr val="000000"/>
                          </a:solidFill>
                          <a:latin typeface="Arial"/>
                        </a:rPr>
                        <a:t>500,000</a:t>
                      </a:r>
                    </a:p>
                  </a:txBody>
                  <a:tcPr marL="9525" marR="9525" marT="9525" marB="0" anchor="b"/>
                </a:tc>
                <a:tc>
                  <a:txBody>
                    <a:bodyPr/>
                    <a:lstStyle/>
                    <a:p>
                      <a:pPr algn="ctr" fontAlgn="b"/>
                      <a:r>
                        <a:rPr lang="en-US" sz="2400" b="0" i="0" u="none" strike="noStrike" dirty="0">
                          <a:solidFill>
                            <a:srgbClr val="000000"/>
                          </a:solidFill>
                          <a:latin typeface="Arial"/>
                        </a:rPr>
                        <a:t>250,000</a:t>
                      </a:r>
                    </a:p>
                  </a:txBody>
                  <a:tcPr marL="9525" marR="9525" marT="9525" marB="0" anchor="b"/>
                </a:tc>
              </a:tr>
              <a:tr h="528335">
                <a:tc>
                  <a:txBody>
                    <a:bodyPr/>
                    <a:lstStyle/>
                    <a:p>
                      <a:pPr algn="ctr" fontAlgn="b"/>
                      <a:r>
                        <a:rPr lang="en-US" sz="2400" b="0" i="0" u="none" strike="noStrike" dirty="0" smtClean="0">
                          <a:solidFill>
                            <a:srgbClr val="000000"/>
                          </a:solidFill>
                          <a:latin typeface="Arial"/>
                        </a:rPr>
                        <a:t>020202</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Paul</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Jones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Pref</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800,000</a:t>
                      </a:r>
                      <a:endParaRPr lang="en-US" sz="2400" b="0" i="0" u="none" strike="noStrike" dirty="0">
                        <a:solidFill>
                          <a:srgbClr val="000000"/>
                        </a:solidFill>
                        <a:latin typeface="Arial"/>
                      </a:endParaRPr>
                    </a:p>
                  </a:txBody>
                  <a:tcPr marL="9525" marR="9525" marT="9525" marB="0" anchor="b"/>
                </a:tc>
              </a:tr>
              <a:tr h="528335">
                <a:tc>
                  <a:txBody>
                    <a:bodyPr/>
                    <a:lstStyle/>
                    <a:p>
                      <a:pPr algn="ctr" fontAlgn="b"/>
                      <a:r>
                        <a:rPr lang="en-US" sz="2400" b="0" i="0" u="none" strike="noStrike" dirty="0" smtClean="0">
                          <a:solidFill>
                            <a:srgbClr val="000000"/>
                          </a:solidFill>
                          <a:latin typeface="Arial"/>
                        </a:rPr>
                        <a:t>333333</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Sandy</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Rainer</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T100</a:t>
                      </a:r>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750,000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400,000</a:t>
                      </a:r>
                      <a:endParaRPr lang="en-US" sz="2400" b="0" i="0" u="none" strike="noStrike" dirty="0">
                        <a:solidFill>
                          <a:srgbClr val="000000"/>
                        </a:solidFill>
                        <a:latin typeface="Arial"/>
                      </a:endParaRPr>
                    </a:p>
                  </a:txBody>
                  <a:tcPr marL="9525" marR="9525" marT="9525" marB="0" anchor="b"/>
                </a:tc>
              </a:tr>
              <a:tr h="528335">
                <a:tc>
                  <a:txBody>
                    <a:bodyPr/>
                    <a:lstStyle/>
                    <a:p>
                      <a:pPr algn="ctr" fontAlgn="b"/>
                      <a:r>
                        <a:rPr lang="en-US" sz="2400" b="0" i="0" u="none" strike="noStrike" dirty="0" smtClean="0">
                          <a:solidFill>
                            <a:srgbClr val="000000"/>
                          </a:solidFill>
                          <a:latin typeface="Arial"/>
                        </a:rPr>
                        <a:t>444000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Joe</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Smith</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T20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Std</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2,000,000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0</a:t>
                      </a:r>
                      <a:endParaRPr lang="en-US" sz="2400" b="0" i="0" u="none" strike="noStrike" dirty="0">
                        <a:solidFill>
                          <a:srgbClr val="000000"/>
                        </a:solidFill>
                        <a:latin typeface="Arial"/>
                      </a:endParaRPr>
                    </a:p>
                  </a:txBody>
                  <a:tcPr marL="9525" marR="9525" marT="9525" marB="0" anchor="b"/>
                </a:tc>
              </a:tr>
              <a:tr h="528335">
                <a:tc>
                  <a:txBody>
                    <a:bodyPr/>
                    <a:lstStyle/>
                    <a:p>
                      <a:pPr algn="ctr" fontAlgn="b"/>
                      <a:r>
                        <a:rPr lang="en-US" sz="2400" b="0" i="0" u="none" strike="noStrike" dirty="0" smtClean="0">
                          <a:solidFill>
                            <a:srgbClr val="000000"/>
                          </a:solidFill>
                          <a:latin typeface="Arial"/>
                        </a:rPr>
                        <a:t>555555</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Bruce</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Fry</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ULJ</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Std</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900,000</a:t>
                      </a:r>
                      <a:endParaRPr lang="en-US" sz="2400" b="0" i="0" u="none" strike="noStrike" dirty="0">
                        <a:solidFill>
                          <a:srgbClr val="000000"/>
                        </a:solidFill>
                        <a:latin typeface="Arial"/>
                      </a:endParaRPr>
                    </a:p>
                  </a:txBody>
                  <a:tcPr marL="9525" marR="9525" marT="9525" marB="0" anchor="b"/>
                </a:tc>
              </a:tr>
            </a:tbl>
          </a:graphicData>
        </a:graphic>
      </p:graphicFrame>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069193148"/>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76200" y="685800"/>
            <a:ext cx="8229600" cy="635000"/>
          </a:xfrm>
        </p:spPr>
        <p:txBody>
          <a:bodyPr>
            <a:noAutofit/>
          </a:bodyPr>
          <a:lstStyle/>
          <a:p>
            <a:pPr eaLnBrk="1" hangingPunct="1"/>
            <a:r>
              <a:rPr lang="en-US" sz="3600" b="1" dirty="0" smtClean="0">
                <a:latin typeface="Arial" charset="0"/>
                <a:cs typeface="Arial" charset="0"/>
              </a:rPr>
              <a:t>Treaty Data Impact</a:t>
            </a:r>
          </a:p>
        </p:txBody>
      </p:sp>
      <p:sp>
        <p:nvSpPr>
          <p:cNvPr id="76802" name="Content Placeholder 2"/>
          <p:cNvSpPr>
            <a:spLocks noGrp="1"/>
          </p:cNvSpPr>
          <p:nvPr>
            <p:ph idx="1"/>
          </p:nvPr>
        </p:nvSpPr>
        <p:spPr/>
        <p:txBody>
          <a:bodyPr/>
          <a:lstStyle/>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graphicFrame>
        <p:nvGraphicFramePr>
          <p:cNvPr id="5" name="Table 4"/>
          <p:cNvGraphicFramePr>
            <a:graphicFrameLocks noGrp="1"/>
          </p:cNvGraphicFramePr>
          <p:nvPr>
            <p:extLst/>
          </p:nvPr>
        </p:nvGraphicFramePr>
        <p:xfrm>
          <a:off x="0" y="1524000"/>
          <a:ext cx="9144001" cy="1929765"/>
        </p:xfrm>
        <a:graphic>
          <a:graphicData uri="http://schemas.openxmlformats.org/drawingml/2006/table">
            <a:tbl>
              <a:tblPr firstRow="1" bandRow="1">
                <a:tableStyleId>{5C22544A-7EE6-4342-B048-85BDC9FD1C3A}</a:tableStyleId>
              </a:tblPr>
              <a:tblGrid>
                <a:gridCol w="1270304"/>
                <a:gridCol w="1003088"/>
                <a:gridCol w="1196819"/>
                <a:gridCol w="426386"/>
                <a:gridCol w="426386"/>
                <a:gridCol w="678981"/>
                <a:gridCol w="702310"/>
                <a:gridCol w="450779"/>
                <a:gridCol w="1623707"/>
                <a:gridCol w="1365241"/>
              </a:tblGrid>
              <a:tr h="1512168">
                <a:tc>
                  <a:txBody>
                    <a:bodyPr/>
                    <a:lstStyle/>
                    <a:p>
                      <a:pPr algn="ctr" fontAlgn="ctr"/>
                      <a:r>
                        <a:rPr lang="en-US" sz="2400" b="0" i="0" u="none" strike="noStrike" dirty="0" smtClean="0">
                          <a:solidFill>
                            <a:schemeClr val="bg1"/>
                          </a:solidFill>
                          <a:latin typeface="Arial"/>
                        </a:rPr>
                        <a:t>Policy </a:t>
                      </a:r>
                      <a:r>
                        <a:rPr lang="en-US" sz="2400" b="0" i="0" u="none" strike="noStrike" dirty="0">
                          <a:solidFill>
                            <a:schemeClr val="bg1"/>
                          </a:solidFill>
                          <a:latin typeface="Arial"/>
                        </a:rPr>
                        <a:t>No</a:t>
                      </a:r>
                    </a:p>
                  </a:txBody>
                  <a:tcPr marL="9525" marR="9525" marT="9525" marB="0" anchor="ctr"/>
                </a:tc>
                <a:tc>
                  <a:txBody>
                    <a:bodyPr/>
                    <a:lstStyle/>
                    <a:p>
                      <a:pPr algn="ctr" fontAlgn="ctr"/>
                      <a:r>
                        <a:rPr lang="en-US" sz="2400" b="0" i="0" u="none" strike="noStrike" dirty="0" smtClean="0">
                          <a:solidFill>
                            <a:schemeClr val="bg1"/>
                          </a:solidFill>
                          <a:latin typeface="Arial"/>
                        </a:rPr>
                        <a:t>First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smtClean="0">
                          <a:solidFill>
                            <a:schemeClr val="bg1"/>
                          </a:solidFill>
                          <a:latin typeface="Arial"/>
                        </a:rPr>
                        <a:t>Last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err="1" smtClean="0">
                          <a:solidFill>
                            <a:schemeClr val="bg1"/>
                          </a:solidFill>
                          <a:latin typeface="Arial"/>
                        </a:rPr>
                        <a:t>Pol</a:t>
                      </a:r>
                      <a:r>
                        <a:rPr lang="en-US" sz="2400" b="0" i="0" u="none" strike="noStrike" dirty="0" smtClean="0">
                          <a:solidFill>
                            <a:schemeClr val="bg1"/>
                          </a:solidFill>
                          <a:latin typeface="Arial"/>
                        </a:rPr>
                        <a:t> Type</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PLAN</a:t>
                      </a:r>
                    </a:p>
                  </a:txBody>
                  <a:tcPr marL="9525" marR="9525" marT="9525" marB="0" vert="vert" anchor="ctr"/>
                </a:tc>
                <a:tc>
                  <a:txBody>
                    <a:bodyPr/>
                    <a:lstStyle/>
                    <a:p>
                      <a:pPr algn="ctr" fontAlgn="ctr"/>
                      <a:r>
                        <a:rPr lang="en-US" sz="2400" b="0" i="0" u="none" strike="noStrike" dirty="0">
                          <a:solidFill>
                            <a:schemeClr val="bg1"/>
                          </a:solidFill>
                          <a:latin typeface="Arial"/>
                        </a:rPr>
                        <a:t>Rating</a:t>
                      </a:r>
                    </a:p>
                  </a:txBody>
                  <a:tcPr marL="9525" marR="9525" marT="9525" marB="0" vert="vert"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chemeClr val="bg1"/>
                          </a:solidFill>
                          <a:latin typeface="Arial"/>
                        </a:rPr>
                        <a:t>Risk Basis</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smtClean="0">
                          <a:solidFill>
                            <a:schemeClr val="bg1"/>
                          </a:solidFill>
                          <a:latin typeface="Arial"/>
                        </a:rPr>
                        <a:t>Smoker </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Face Amount</a:t>
                      </a:r>
                    </a:p>
                  </a:txBody>
                  <a:tcPr marL="9525" marR="9525" marT="9525" marB="0" anchor="ctr"/>
                </a:tc>
                <a:tc>
                  <a:txBody>
                    <a:bodyPr/>
                    <a:lstStyle/>
                    <a:p>
                      <a:r>
                        <a:rPr lang="en-US" sz="2400" dirty="0" smtClean="0"/>
                        <a:t>Net Amount At</a:t>
                      </a:r>
                      <a:r>
                        <a:rPr lang="en-US" sz="2400" baseline="0" dirty="0" smtClean="0"/>
                        <a:t> Risk</a:t>
                      </a:r>
                    </a:p>
                  </a:txBody>
                  <a:tcPr/>
                </a:tc>
              </a:tr>
              <a:tr h="338102">
                <a:tc>
                  <a:txBody>
                    <a:bodyPr/>
                    <a:lstStyle/>
                    <a:p>
                      <a:pPr algn="ctr" fontAlgn="b"/>
                      <a:r>
                        <a:rPr lang="en-US" sz="2400" b="0" i="0" u="none" strike="noStrike" dirty="0" smtClean="0">
                          <a:solidFill>
                            <a:srgbClr val="000000"/>
                          </a:solidFill>
                          <a:latin typeface="Arial"/>
                        </a:rPr>
                        <a:t>020202</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Paul</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Jones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Pref</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800,000</a:t>
                      </a:r>
                      <a:endParaRPr lang="en-US" sz="2400" b="0" i="0" u="none" strike="noStrike" dirty="0">
                        <a:solidFill>
                          <a:srgbClr val="000000"/>
                        </a:solidFill>
                        <a:latin typeface="Arial"/>
                      </a:endParaRPr>
                    </a:p>
                  </a:txBody>
                  <a:tcPr marL="9525" marR="9525" marT="9525" marB="0" anchor="b"/>
                </a:tc>
              </a:tr>
            </a:tbl>
          </a:graphicData>
        </a:graphic>
      </p:graphicFrame>
      <p:pic>
        <p:nvPicPr>
          <p:cNvPr id="76804" name="Picture 4" descr="http://ts2.mm.bing.net/th?id=I.5005596128051441&amp;pid=1.9"/>
          <p:cNvPicPr>
            <a:picLocks noChangeAspect="1" noChangeArrowheads="1"/>
          </p:cNvPicPr>
          <p:nvPr/>
        </p:nvPicPr>
        <p:blipFill>
          <a:blip r:embed="rId3"/>
          <a:srcRect/>
          <a:stretch>
            <a:fillRect/>
          </a:stretch>
        </p:blipFill>
        <p:spPr bwMode="auto">
          <a:xfrm>
            <a:off x="6553200" y="3774180"/>
            <a:ext cx="2303462" cy="2447925"/>
          </a:xfrm>
          <a:prstGeom prst="rect">
            <a:avLst/>
          </a:prstGeom>
          <a:noFill/>
          <a:ln w="9525">
            <a:noFill/>
            <a:miter lim="800000"/>
            <a:headEnd/>
            <a:tailEnd/>
          </a:ln>
        </p:spPr>
      </p:pic>
      <p:sp>
        <p:nvSpPr>
          <p:cNvPr id="76805" name="TextBox 8"/>
          <p:cNvSpPr txBox="1">
            <a:spLocks noChangeArrowheads="1"/>
          </p:cNvSpPr>
          <p:nvPr/>
        </p:nvSpPr>
        <p:spPr bwMode="auto">
          <a:xfrm>
            <a:off x="250825" y="3810000"/>
            <a:ext cx="5834063" cy="2308324"/>
          </a:xfrm>
          <a:prstGeom prst="rect">
            <a:avLst/>
          </a:prstGeom>
          <a:noFill/>
          <a:ln w="9525">
            <a:noFill/>
            <a:miter lim="800000"/>
            <a:headEnd/>
            <a:tailEnd/>
          </a:ln>
        </p:spPr>
        <p:txBody>
          <a:bodyPr>
            <a:spAutoFit/>
          </a:bodyPr>
          <a:lstStyle/>
          <a:p>
            <a:pPr>
              <a:buClr>
                <a:schemeClr val="accent3"/>
              </a:buClr>
              <a:buFont typeface="Arial" charset="0"/>
              <a:buChar char="•"/>
            </a:pPr>
            <a:r>
              <a:rPr lang="en-US" sz="2400" dirty="0" smtClean="0">
                <a:cs typeface="Arial" charset="0"/>
              </a:rPr>
              <a:t> Treaty placement– Assumed and Ceded</a:t>
            </a:r>
            <a:endParaRPr lang="en-US" sz="2400" dirty="0">
              <a:cs typeface="Arial" charset="0"/>
            </a:endParaRPr>
          </a:p>
          <a:p>
            <a:pPr>
              <a:buClr>
                <a:schemeClr val="accent3"/>
              </a:buClr>
              <a:buFont typeface="Arial" charset="0"/>
              <a:buChar char="•"/>
            </a:pPr>
            <a:r>
              <a:rPr lang="en-US" sz="2400" dirty="0">
                <a:cs typeface="Arial" charset="0"/>
              </a:rPr>
              <a:t> Retention management </a:t>
            </a:r>
            <a:r>
              <a:rPr lang="en-US" sz="2400" dirty="0" smtClean="0">
                <a:cs typeface="Arial" charset="0"/>
              </a:rPr>
              <a:t>issues</a:t>
            </a:r>
            <a:endParaRPr lang="en-US" sz="2400" dirty="0">
              <a:cs typeface="Arial" charset="0"/>
            </a:endParaRPr>
          </a:p>
          <a:p>
            <a:pPr>
              <a:buClr>
                <a:schemeClr val="accent3"/>
              </a:buClr>
              <a:buFont typeface="Arial" charset="0"/>
              <a:buChar char="•"/>
            </a:pPr>
            <a:r>
              <a:rPr lang="en-US" sz="2400" dirty="0">
                <a:cs typeface="Arial" charset="0"/>
              </a:rPr>
              <a:t> Claims processing delay</a:t>
            </a:r>
          </a:p>
          <a:p>
            <a:pPr>
              <a:buClr>
                <a:schemeClr val="accent3"/>
              </a:buClr>
              <a:buFont typeface="Arial" charset="0"/>
              <a:buChar char="•"/>
            </a:pPr>
            <a:r>
              <a:rPr lang="en-US" sz="2400" dirty="0">
                <a:cs typeface="Arial" charset="0"/>
              </a:rPr>
              <a:t> Reserve and financial </a:t>
            </a:r>
            <a:r>
              <a:rPr lang="en-US" sz="2400" dirty="0" smtClean="0">
                <a:cs typeface="Arial" charset="0"/>
              </a:rPr>
              <a:t>impact</a:t>
            </a:r>
          </a:p>
          <a:p>
            <a:pPr>
              <a:buFont typeface="Arial" charset="0"/>
              <a:buChar char="•"/>
            </a:pPr>
            <a:endParaRPr lang="en-US" sz="2400" dirty="0">
              <a:cs typeface="Arial" charset="0"/>
            </a:endParaRPr>
          </a:p>
          <a:p>
            <a:endParaRPr lang="en-US" sz="2400" dirty="0">
              <a:latin typeface="Calibri" pitchFamily="34" charset="0"/>
            </a:endParaRPr>
          </a:p>
        </p:txBody>
      </p:sp>
      <p:sp>
        <p:nvSpPr>
          <p:cNvPr id="7" name="TextBox 6"/>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8" name="Picture 7"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4289980091"/>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76200" y="609600"/>
            <a:ext cx="8229600" cy="635000"/>
          </a:xfrm>
        </p:spPr>
        <p:txBody>
          <a:bodyPr>
            <a:noAutofit/>
          </a:bodyPr>
          <a:lstStyle/>
          <a:p>
            <a:pPr eaLnBrk="1" hangingPunct="1"/>
            <a:r>
              <a:rPr lang="en-US" sz="3600" b="1" dirty="0" smtClean="0">
                <a:latin typeface="Arial" charset="0"/>
                <a:cs typeface="Arial" charset="0"/>
              </a:rPr>
              <a:t>Underwriting Data Impact</a:t>
            </a:r>
          </a:p>
        </p:txBody>
      </p:sp>
      <p:sp>
        <p:nvSpPr>
          <p:cNvPr id="78850" name="Content Placeholder 2"/>
          <p:cNvSpPr>
            <a:spLocks noGrp="1"/>
          </p:cNvSpPr>
          <p:nvPr>
            <p:ph idx="1"/>
          </p:nvPr>
        </p:nvSpPr>
        <p:spPr/>
        <p:txBody>
          <a:bodyPr/>
          <a:lstStyle/>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graphicFrame>
        <p:nvGraphicFramePr>
          <p:cNvPr id="5" name="Table 4"/>
          <p:cNvGraphicFramePr>
            <a:graphicFrameLocks noGrp="1"/>
          </p:cNvGraphicFramePr>
          <p:nvPr>
            <p:extLst/>
          </p:nvPr>
        </p:nvGraphicFramePr>
        <p:xfrm>
          <a:off x="-3050" y="1447800"/>
          <a:ext cx="9144002" cy="1838325"/>
        </p:xfrm>
        <a:graphic>
          <a:graphicData uri="http://schemas.openxmlformats.org/drawingml/2006/table">
            <a:tbl>
              <a:tblPr firstRow="1" bandRow="1">
                <a:tableStyleId>{5C22544A-7EE6-4342-B048-85BDC9FD1C3A}</a:tableStyleId>
              </a:tblPr>
              <a:tblGrid>
                <a:gridCol w="1208009"/>
                <a:gridCol w="1020003"/>
                <a:gridCol w="1111776"/>
                <a:gridCol w="403706"/>
                <a:gridCol w="852712"/>
                <a:gridCol w="710594"/>
                <a:gridCol w="497415"/>
                <a:gridCol w="497415"/>
                <a:gridCol w="1384441"/>
                <a:gridCol w="1457931"/>
              </a:tblGrid>
              <a:tr h="1318082">
                <a:tc>
                  <a:txBody>
                    <a:bodyPr/>
                    <a:lstStyle/>
                    <a:p>
                      <a:pPr algn="ctr" fontAlgn="ctr"/>
                      <a:r>
                        <a:rPr lang="en-US" sz="2400" b="0" i="0" u="none" strike="noStrike" dirty="0" smtClean="0">
                          <a:solidFill>
                            <a:schemeClr val="bg1"/>
                          </a:solidFill>
                          <a:latin typeface="Arial"/>
                        </a:rPr>
                        <a:t>Policy </a:t>
                      </a:r>
                      <a:r>
                        <a:rPr lang="en-US" sz="2400" b="0" i="0" u="none" strike="noStrike" dirty="0">
                          <a:solidFill>
                            <a:schemeClr val="bg1"/>
                          </a:solidFill>
                          <a:latin typeface="Arial"/>
                        </a:rPr>
                        <a:t>No</a:t>
                      </a:r>
                    </a:p>
                  </a:txBody>
                  <a:tcPr marL="9525" marR="9525" marT="9525" marB="0" anchor="ctr"/>
                </a:tc>
                <a:tc>
                  <a:txBody>
                    <a:bodyPr/>
                    <a:lstStyle/>
                    <a:p>
                      <a:pPr algn="ctr" fontAlgn="ctr"/>
                      <a:r>
                        <a:rPr lang="en-US" sz="2400" b="0" i="0" u="none" strike="noStrike" dirty="0" smtClean="0">
                          <a:solidFill>
                            <a:schemeClr val="bg1"/>
                          </a:solidFill>
                          <a:latin typeface="Arial"/>
                        </a:rPr>
                        <a:t>First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smtClean="0">
                          <a:solidFill>
                            <a:schemeClr val="bg1"/>
                          </a:solidFill>
                          <a:latin typeface="Arial"/>
                        </a:rPr>
                        <a:t>Last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err="1" smtClean="0">
                          <a:solidFill>
                            <a:schemeClr val="bg1"/>
                          </a:solidFill>
                          <a:latin typeface="Arial"/>
                        </a:rPr>
                        <a:t>Pol</a:t>
                      </a:r>
                      <a:r>
                        <a:rPr lang="en-US" sz="2400" b="0" i="0" u="none" strike="noStrike" dirty="0" smtClean="0">
                          <a:solidFill>
                            <a:schemeClr val="bg1"/>
                          </a:solidFill>
                          <a:latin typeface="Arial"/>
                        </a:rPr>
                        <a:t> Type</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PLAN</a:t>
                      </a:r>
                    </a:p>
                  </a:txBody>
                  <a:tcPr marL="9525" marR="9525" marT="9525" marB="0" vert="vert" anchor="ctr"/>
                </a:tc>
                <a:tc>
                  <a:txBody>
                    <a:bodyPr/>
                    <a:lstStyle/>
                    <a:p>
                      <a:pPr algn="ctr" fontAlgn="ctr"/>
                      <a:r>
                        <a:rPr lang="en-US" sz="2400" b="0" i="0" u="none" strike="noStrike" dirty="0">
                          <a:solidFill>
                            <a:schemeClr val="bg1"/>
                          </a:solidFill>
                          <a:latin typeface="Arial"/>
                        </a:rPr>
                        <a:t>Rating</a:t>
                      </a:r>
                    </a:p>
                  </a:txBody>
                  <a:tcPr marL="9525" marR="9525" marT="9525" marB="0" vert="vert"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chemeClr val="bg1"/>
                          </a:solidFill>
                          <a:latin typeface="Arial"/>
                        </a:rPr>
                        <a:t>Risk Basis</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smtClean="0">
                          <a:solidFill>
                            <a:schemeClr val="bg1"/>
                          </a:solidFill>
                          <a:latin typeface="Arial"/>
                        </a:rPr>
                        <a:t>Smoker </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Face Amount</a:t>
                      </a:r>
                    </a:p>
                  </a:txBody>
                  <a:tcPr marL="9525" marR="9525" marT="9525" marB="0" anchor="ctr"/>
                </a:tc>
                <a:tc>
                  <a:txBody>
                    <a:bodyPr/>
                    <a:lstStyle/>
                    <a:p>
                      <a:r>
                        <a:rPr lang="en-US" sz="2400" dirty="0" smtClean="0"/>
                        <a:t>Net Amount At</a:t>
                      </a:r>
                      <a:r>
                        <a:rPr lang="en-US" sz="2400" baseline="0" dirty="0" smtClean="0"/>
                        <a:t> Risk</a:t>
                      </a:r>
                    </a:p>
                    <a:p>
                      <a:endParaRPr lang="en-US" dirty="0"/>
                    </a:p>
                  </a:txBody>
                  <a:tcPr/>
                </a:tc>
              </a:tr>
              <a:tr h="338102">
                <a:tc>
                  <a:txBody>
                    <a:bodyPr/>
                    <a:lstStyle/>
                    <a:p>
                      <a:pPr algn="ctr" fontAlgn="b"/>
                      <a:r>
                        <a:rPr lang="en-US" sz="2400" b="0" i="0" u="none" strike="noStrike" dirty="0" smtClean="0">
                          <a:solidFill>
                            <a:srgbClr val="000000"/>
                          </a:solidFill>
                          <a:latin typeface="Arial"/>
                        </a:rPr>
                        <a:t>333333</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Sandy</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Rainer</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T100</a:t>
                      </a:r>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750,000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400,000</a:t>
                      </a:r>
                      <a:endParaRPr lang="en-US" sz="2400" b="0" i="0" u="none" strike="noStrike" dirty="0">
                        <a:solidFill>
                          <a:srgbClr val="000000"/>
                        </a:solidFill>
                        <a:latin typeface="Arial"/>
                      </a:endParaRPr>
                    </a:p>
                  </a:txBody>
                  <a:tcPr marL="9525" marR="9525" marT="9525" marB="0" anchor="b"/>
                </a:tc>
              </a:tr>
            </a:tbl>
          </a:graphicData>
        </a:graphic>
      </p:graphicFrame>
      <p:sp>
        <p:nvSpPr>
          <p:cNvPr id="78853" name="TextBox 8"/>
          <p:cNvSpPr txBox="1">
            <a:spLocks noChangeArrowheads="1"/>
          </p:cNvSpPr>
          <p:nvPr/>
        </p:nvSpPr>
        <p:spPr bwMode="auto">
          <a:xfrm>
            <a:off x="232537" y="3657600"/>
            <a:ext cx="6481763" cy="4154984"/>
          </a:xfrm>
          <a:prstGeom prst="rect">
            <a:avLst/>
          </a:prstGeom>
          <a:noFill/>
          <a:ln w="9525">
            <a:noFill/>
            <a:miter lim="800000"/>
            <a:headEnd/>
            <a:tailEnd/>
          </a:ln>
        </p:spPr>
        <p:txBody>
          <a:bodyPr>
            <a:spAutoFit/>
          </a:bodyPr>
          <a:lstStyle/>
          <a:p>
            <a:pPr>
              <a:buClr>
                <a:schemeClr val="accent3"/>
              </a:buClr>
              <a:buFont typeface="Arial" charset="0"/>
              <a:buChar char="•"/>
            </a:pPr>
            <a:r>
              <a:rPr lang="en-US" sz="2400" dirty="0">
                <a:latin typeface="Calibri" pitchFamily="34" charset="0"/>
              </a:rPr>
              <a:t> </a:t>
            </a:r>
            <a:r>
              <a:rPr lang="en-US" sz="2400" dirty="0">
                <a:cs typeface="Arial" charset="0"/>
              </a:rPr>
              <a:t>Premium rates and payment</a:t>
            </a:r>
          </a:p>
          <a:p>
            <a:pPr>
              <a:buClr>
                <a:schemeClr val="accent3"/>
              </a:buClr>
              <a:buFont typeface="Arial" charset="0"/>
              <a:buChar char="•"/>
            </a:pPr>
            <a:r>
              <a:rPr lang="en-US" sz="2400" dirty="0">
                <a:cs typeface="Arial" charset="0"/>
              </a:rPr>
              <a:t> Delay in accepting </a:t>
            </a:r>
            <a:r>
              <a:rPr lang="en-US" sz="2400" dirty="0" smtClean="0">
                <a:cs typeface="Arial" charset="0"/>
              </a:rPr>
              <a:t>risk- proper treaty</a:t>
            </a:r>
            <a:endParaRPr lang="en-US" sz="2400" dirty="0">
              <a:cs typeface="Arial" charset="0"/>
            </a:endParaRPr>
          </a:p>
          <a:p>
            <a:pPr>
              <a:buClr>
                <a:schemeClr val="accent3"/>
              </a:buClr>
              <a:buFont typeface="Arial" charset="0"/>
              <a:buChar char="•"/>
            </a:pPr>
            <a:r>
              <a:rPr lang="en-US" sz="2400" dirty="0">
                <a:cs typeface="Arial" charset="0"/>
              </a:rPr>
              <a:t> Financial impact to bottom line</a:t>
            </a:r>
          </a:p>
          <a:p>
            <a:pPr>
              <a:buClr>
                <a:schemeClr val="accent3"/>
              </a:buClr>
              <a:buFont typeface="Arial" charset="0"/>
              <a:buChar char="•"/>
            </a:pPr>
            <a:r>
              <a:rPr lang="en-US" sz="2400" dirty="0">
                <a:cs typeface="Arial" charset="0"/>
              </a:rPr>
              <a:t> Reserves</a:t>
            </a:r>
          </a:p>
          <a:p>
            <a:pPr>
              <a:buClr>
                <a:schemeClr val="accent3"/>
              </a:buClr>
              <a:buFont typeface="Arial" charset="0"/>
              <a:buChar char="•"/>
            </a:pPr>
            <a:r>
              <a:rPr lang="en-US" sz="2400" dirty="0">
                <a:cs typeface="Arial" charset="0"/>
              </a:rPr>
              <a:t> Experience </a:t>
            </a:r>
            <a:r>
              <a:rPr lang="en-US" sz="2400" dirty="0" smtClean="0">
                <a:cs typeface="Arial" charset="0"/>
              </a:rPr>
              <a:t>studies</a:t>
            </a:r>
          </a:p>
          <a:p>
            <a:pPr>
              <a:buClr>
                <a:schemeClr val="accent3"/>
              </a:buClr>
              <a:buFont typeface="Arial" charset="0"/>
              <a:buChar char="•"/>
            </a:pPr>
            <a:r>
              <a:rPr lang="en-US" sz="2400" dirty="0" smtClean="0">
                <a:cs typeface="Arial" charset="0"/>
              </a:rPr>
              <a:t> Audits and reviews</a:t>
            </a:r>
            <a:endParaRPr lang="en-US" sz="2400" dirty="0">
              <a:cs typeface="Arial" charset="0"/>
            </a:endParaRPr>
          </a:p>
          <a:p>
            <a:pPr>
              <a:buFont typeface="Arial" charset="0"/>
              <a:buChar char="•"/>
            </a:pPr>
            <a:endParaRPr lang="en-US" sz="2400" dirty="0">
              <a:latin typeface="Calibri" pitchFamily="34" charset="0"/>
            </a:endParaRPr>
          </a:p>
          <a:p>
            <a:pPr>
              <a:buFont typeface="Arial" charset="0"/>
              <a:buChar char="•"/>
            </a:pPr>
            <a:endParaRPr lang="en-US" sz="2400" dirty="0">
              <a:latin typeface="Calibri" pitchFamily="34" charset="0"/>
            </a:endParaRPr>
          </a:p>
          <a:p>
            <a:endParaRPr lang="en-US" sz="2400" dirty="0">
              <a:latin typeface="Calibri" pitchFamily="34" charset="0"/>
            </a:endParaRPr>
          </a:p>
          <a:p>
            <a:endParaRPr lang="en-US" sz="2400" dirty="0">
              <a:latin typeface="Calibri" pitchFamily="34" charset="0"/>
            </a:endParaRPr>
          </a:p>
          <a:p>
            <a:pPr>
              <a:buFont typeface="Arial" charset="0"/>
              <a:buChar char="•"/>
            </a:pPr>
            <a:endParaRPr lang="en-US" sz="2400" dirty="0">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790" y="3962400"/>
            <a:ext cx="3072690" cy="2376264"/>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8" name="Picture 7"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03351018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76200" y="609600"/>
            <a:ext cx="8229600" cy="635000"/>
          </a:xfrm>
        </p:spPr>
        <p:txBody>
          <a:bodyPr>
            <a:noAutofit/>
          </a:bodyPr>
          <a:lstStyle/>
          <a:p>
            <a:pPr eaLnBrk="1" hangingPunct="1"/>
            <a:r>
              <a:rPr lang="en-US" sz="3600" b="1" dirty="0" smtClean="0">
                <a:latin typeface="Arial" charset="0"/>
                <a:cs typeface="Arial" charset="0"/>
              </a:rPr>
              <a:t>Financial Data Impact</a:t>
            </a:r>
          </a:p>
        </p:txBody>
      </p:sp>
      <p:sp>
        <p:nvSpPr>
          <p:cNvPr id="80898" name="Content Placeholder 2"/>
          <p:cNvSpPr>
            <a:spLocks noGrp="1"/>
          </p:cNvSpPr>
          <p:nvPr>
            <p:ph idx="1"/>
          </p:nvPr>
        </p:nvSpPr>
        <p:spPr/>
        <p:txBody>
          <a:bodyPr/>
          <a:lstStyle/>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graphicFrame>
        <p:nvGraphicFramePr>
          <p:cNvPr id="5" name="Table 4"/>
          <p:cNvGraphicFramePr>
            <a:graphicFrameLocks noGrp="1"/>
          </p:cNvGraphicFramePr>
          <p:nvPr>
            <p:extLst/>
          </p:nvPr>
        </p:nvGraphicFramePr>
        <p:xfrm>
          <a:off x="0" y="1447800"/>
          <a:ext cx="9036496" cy="1929765"/>
        </p:xfrm>
        <a:graphic>
          <a:graphicData uri="http://schemas.openxmlformats.org/drawingml/2006/table">
            <a:tbl>
              <a:tblPr firstRow="1" bandRow="1">
                <a:tableStyleId>{5C22544A-7EE6-4342-B048-85BDC9FD1C3A}</a:tableStyleId>
              </a:tblPr>
              <a:tblGrid>
                <a:gridCol w="1247081"/>
                <a:gridCol w="975007"/>
                <a:gridCol w="1091822"/>
                <a:gridCol w="416763"/>
                <a:gridCol w="680851"/>
                <a:gridCol w="663658"/>
                <a:gridCol w="578347"/>
                <a:gridCol w="448660"/>
                <a:gridCol w="1579010"/>
                <a:gridCol w="1355297"/>
              </a:tblGrid>
              <a:tr h="1512168">
                <a:tc>
                  <a:txBody>
                    <a:bodyPr/>
                    <a:lstStyle/>
                    <a:p>
                      <a:pPr algn="ctr" fontAlgn="ctr"/>
                      <a:r>
                        <a:rPr lang="en-US" sz="2400" b="0" i="0" u="none" strike="noStrike" dirty="0" smtClean="0">
                          <a:solidFill>
                            <a:schemeClr val="bg1"/>
                          </a:solidFill>
                          <a:latin typeface="Arial"/>
                        </a:rPr>
                        <a:t>Policy </a:t>
                      </a:r>
                      <a:r>
                        <a:rPr lang="en-US" sz="2400" b="0" i="0" u="none" strike="noStrike" dirty="0">
                          <a:solidFill>
                            <a:schemeClr val="bg1"/>
                          </a:solidFill>
                          <a:latin typeface="Arial"/>
                        </a:rPr>
                        <a:t>No</a:t>
                      </a:r>
                    </a:p>
                  </a:txBody>
                  <a:tcPr marL="9525" marR="9525" marT="9525" marB="0" anchor="ctr"/>
                </a:tc>
                <a:tc>
                  <a:txBody>
                    <a:bodyPr/>
                    <a:lstStyle/>
                    <a:p>
                      <a:pPr algn="ctr" fontAlgn="ctr"/>
                      <a:r>
                        <a:rPr lang="en-US" sz="2400" b="0" i="0" u="none" strike="noStrike" dirty="0" smtClean="0">
                          <a:solidFill>
                            <a:schemeClr val="bg1"/>
                          </a:solidFill>
                          <a:latin typeface="Arial"/>
                        </a:rPr>
                        <a:t>First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smtClean="0">
                          <a:solidFill>
                            <a:schemeClr val="bg1"/>
                          </a:solidFill>
                          <a:latin typeface="Arial"/>
                        </a:rPr>
                        <a:t>Last NAME</a:t>
                      </a:r>
                      <a:endParaRPr lang="en-US" sz="2400" b="0" i="0" u="none" strike="noStrike" dirty="0">
                        <a:solidFill>
                          <a:schemeClr val="bg1"/>
                        </a:solidFill>
                        <a:latin typeface="Arial"/>
                      </a:endParaRPr>
                    </a:p>
                  </a:txBody>
                  <a:tcPr marL="9525" marR="9525" marT="9525" marB="0" anchor="ctr"/>
                </a:tc>
                <a:tc>
                  <a:txBody>
                    <a:bodyPr/>
                    <a:lstStyle/>
                    <a:p>
                      <a:pPr algn="ctr" fontAlgn="ctr"/>
                      <a:r>
                        <a:rPr lang="en-US" sz="2400" b="0" i="0" u="none" strike="noStrike" dirty="0" err="1" smtClean="0">
                          <a:solidFill>
                            <a:schemeClr val="bg1"/>
                          </a:solidFill>
                          <a:latin typeface="Arial"/>
                        </a:rPr>
                        <a:t>Pol</a:t>
                      </a:r>
                      <a:r>
                        <a:rPr lang="en-US" sz="2400" b="0" i="0" u="none" strike="noStrike" dirty="0" smtClean="0">
                          <a:solidFill>
                            <a:schemeClr val="bg1"/>
                          </a:solidFill>
                          <a:latin typeface="Arial"/>
                        </a:rPr>
                        <a:t> Type</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PLAN</a:t>
                      </a:r>
                    </a:p>
                  </a:txBody>
                  <a:tcPr marL="9525" marR="9525" marT="9525" marB="0" vert="vert" anchor="ctr"/>
                </a:tc>
                <a:tc>
                  <a:txBody>
                    <a:bodyPr/>
                    <a:lstStyle/>
                    <a:p>
                      <a:pPr algn="ctr" fontAlgn="ctr"/>
                      <a:r>
                        <a:rPr lang="en-US" sz="2400" b="0" i="0" u="none" strike="noStrike" dirty="0">
                          <a:solidFill>
                            <a:schemeClr val="bg1"/>
                          </a:solidFill>
                          <a:latin typeface="Arial"/>
                        </a:rPr>
                        <a:t>Rating</a:t>
                      </a:r>
                    </a:p>
                  </a:txBody>
                  <a:tcPr marL="9525" marR="9525" marT="9525" marB="0" vert="vert"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chemeClr val="bg1"/>
                          </a:solidFill>
                          <a:latin typeface="Arial"/>
                        </a:rPr>
                        <a:t>Risk Basis</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smtClean="0">
                          <a:solidFill>
                            <a:schemeClr val="bg1"/>
                          </a:solidFill>
                          <a:latin typeface="Arial"/>
                        </a:rPr>
                        <a:t>Smoker </a:t>
                      </a:r>
                      <a:endParaRPr lang="en-US" sz="2400" b="0" i="0" u="none" strike="noStrike" dirty="0">
                        <a:solidFill>
                          <a:schemeClr val="bg1"/>
                        </a:solidFill>
                        <a:latin typeface="Arial"/>
                      </a:endParaRPr>
                    </a:p>
                  </a:txBody>
                  <a:tcPr marL="9525" marR="9525" marT="9525" marB="0" vert="vert" anchor="ctr"/>
                </a:tc>
                <a:tc>
                  <a:txBody>
                    <a:bodyPr/>
                    <a:lstStyle/>
                    <a:p>
                      <a:pPr algn="ctr" fontAlgn="ctr"/>
                      <a:r>
                        <a:rPr lang="en-US" sz="2400" b="0" i="0" u="none" strike="noStrike" dirty="0">
                          <a:solidFill>
                            <a:schemeClr val="bg1"/>
                          </a:solidFill>
                          <a:latin typeface="Arial"/>
                        </a:rPr>
                        <a:t>Face Amount</a:t>
                      </a:r>
                    </a:p>
                  </a:txBody>
                  <a:tcPr marL="9525" marR="9525" marT="9525" marB="0" anchor="ctr"/>
                </a:tc>
                <a:tc>
                  <a:txBody>
                    <a:bodyPr/>
                    <a:lstStyle/>
                    <a:p>
                      <a:r>
                        <a:rPr lang="en-US" sz="2400" dirty="0" smtClean="0"/>
                        <a:t>Net Amount At</a:t>
                      </a:r>
                      <a:r>
                        <a:rPr lang="en-US" sz="2400" baseline="0" dirty="0" smtClean="0"/>
                        <a:t> Risk</a:t>
                      </a:r>
                    </a:p>
                  </a:txBody>
                  <a:tcPr/>
                </a:tc>
              </a:tr>
              <a:tr h="338102">
                <a:tc>
                  <a:txBody>
                    <a:bodyPr/>
                    <a:lstStyle/>
                    <a:p>
                      <a:pPr algn="ctr" fontAlgn="b"/>
                      <a:r>
                        <a:rPr lang="en-US" sz="2400" b="0" i="0" u="none" strike="noStrike" dirty="0" smtClean="0">
                          <a:solidFill>
                            <a:srgbClr val="000000"/>
                          </a:solidFill>
                          <a:latin typeface="Arial"/>
                        </a:rPr>
                        <a:t>444000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Joe</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Smith</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T20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Std</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2,000,000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0</a:t>
                      </a:r>
                      <a:endParaRPr lang="en-US" sz="2400" b="0" i="0" u="none" strike="noStrike" dirty="0">
                        <a:solidFill>
                          <a:srgbClr val="000000"/>
                        </a:solidFill>
                        <a:latin typeface="Arial"/>
                      </a:endParaRPr>
                    </a:p>
                  </a:txBody>
                  <a:tcPr marL="9525" marR="9525" marT="9525" marB="0" anchor="b"/>
                </a:tc>
              </a:tr>
            </a:tbl>
          </a:graphicData>
        </a:graphic>
      </p:graphicFrame>
      <p:sp>
        <p:nvSpPr>
          <p:cNvPr id="80901" name="TextBox 8"/>
          <p:cNvSpPr txBox="1">
            <a:spLocks noChangeArrowheads="1"/>
          </p:cNvSpPr>
          <p:nvPr/>
        </p:nvSpPr>
        <p:spPr bwMode="auto">
          <a:xfrm>
            <a:off x="223393" y="3652463"/>
            <a:ext cx="6481763" cy="3046412"/>
          </a:xfrm>
          <a:prstGeom prst="rect">
            <a:avLst/>
          </a:prstGeom>
          <a:noFill/>
          <a:ln w="9525">
            <a:noFill/>
            <a:miter lim="800000"/>
            <a:headEnd/>
            <a:tailEnd/>
          </a:ln>
        </p:spPr>
        <p:txBody>
          <a:bodyPr>
            <a:spAutoFit/>
          </a:bodyPr>
          <a:lstStyle/>
          <a:p>
            <a:pPr>
              <a:buClr>
                <a:schemeClr val="accent3"/>
              </a:buClr>
              <a:buFont typeface="Arial" charset="0"/>
              <a:buChar char="•"/>
            </a:pPr>
            <a:r>
              <a:rPr lang="en-US" sz="2400" dirty="0">
                <a:latin typeface="Calibri" pitchFamily="34" charset="0"/>
              </a:rPr>
              <a:t> </a:t>
            </a:r>
            <a:r>
              <a:rPr lang="en-US" sz="2400" dirty="0">
                <a:cs typeface="Arial" charset="0"/>
              </a:rPr>
              <a:t>Premium validation</a:t>
            </a:r>
          </a:p>
          <a:p>
            <a:pPr>
              <a:buClr>
                <a:schemeClr val="accent3"/>
              </a:buClr>
              <a:buFont typeface="Arial" charset="0"/>
              <a:buChar char="•"/>
            </a:pPr>
            <a:r>
              <a:rPr lang="en-US" sz="2400" dirty="0">
                <a:cs typeface="Arial" charset="0"/>
              </a:rPr>
              <a:t> Financial reporting </a:t>
            </a:r>
          </a:p>
          <a:p>
            <a:pPr>
              <a:buClr>
                <a:schemeClr val="accent3"/>
              </a:buClr>
              <a:buFont typeface="Arial" charset="0"/>
              <a:buChar char="•"/>
            </a:pPr>
            <a:r>
              <a:rPr lang="en-US" sz="2400" dirty="0">
                <a:cs typeface="Arial" charset="0"/>
              </a:rPr>
              <a:t> Mortality studies</a:t>
            </a:r>
          </a:p>
          <a:p>
            <a:pPr>
              <a:buClr>
                <a:schemeClr val="accent3"/>
              </a:buClr>
              <a:buFont typeface="Arial" charset="0"/>
              <a:buChar char="•"/>
            </a:pPr>
            <a:r>
              <a:rPr lang="en-US" sz="2400" dirty="0">
                <a:cs typeface="Arial" charset="0"/>
              </a:rPr>
              <a:t> Retention management issues</a:t>
            </a:r>
          </a:p>
          <a:p>
            <a:pPr>
              <a:buClr>
                <a:schemeClr val="accent3"/>
              </a:buClr>
              <a:buFont typeface="Arial" charset="0"/>
              <a:buChar char="•"/>
            </a:pPr>
            <a:r>
              <a:rPr lang="en-US" sz="2400" dirty="0">
                <a:cs typeface="Arial" charset="0"/>
              </a:rPr>
              <a:t> Claims processing delay</a:t>
            </a:r>
          </a:p>
          <a:p>
            <a:endParaRPr lang="en-US" sz="2400" dirty="0">
              <a:latin typeface="Calibri" pitchFamily="34" charset="0"/>
            </a:endParaRPr>
          </a:p>
          <a:p>
            <a:endParaRPr lang="en-US" sz="2400" dirty="0">
              <a:latin typeface="Calibri" pitchFamily="34" charset="0"/>
            </a:endParaRPr>
          </a:p>
          <a:p>
            <a:pPr>
              <a:buFont typeface="Arial" charset="0"/>
              <a:buChar char="•"/>
            </a:pPr>
            <a:endParaRPr lang="en-US" sz="2400" dirty="0">
              <a:latin typeface="Calibri" pitchFamily="34" charset="0"/>
            </a:endParaRPr>
          </a:p>
        </p:txBody>
      </p:sp>
      <p:pic>
        <p:nvPicPr>
          <p:cNvPr id="2050" name="Picture 2" descr="http://cache1.asset-cache.net/gc/130881562-financial-figures-under-the-magnifying-glass-gettyimages.jpg?v=1&amp;c=IWSAsset&amp;k=2&amp;d=rKvpTJ%2b9xSAfAGtabsThRuKQG6LmbWvi%2bmj%2b5y58Wz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22418">
            <a:off x="5901049" y="4115345"/>
            <a:ext cx="2744025" cy="18257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8" name="Picture 7"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971381669"/>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76200" y="609600"/>
            <a:ext cx="8229600" cy="635000"/>
          </a:xfrm>
        </p:spPr>
        <p:txBody>
          <a:bodyPr>
            <a:noAutofit/>
          </a:bodyPr>
          <a:lstStyle/>
          <a:p>
            <a:pPr eaLnBrk="1" hangingPunct="1"/>
            <a:r>
              <a:rPr lang="en-US" sz="3600" b="1" dirty="0" smtClean="0">
                <a:latin typeface="Arial" charset="0"/>
                <a:cs typeface="Arial" charset="0"/>
              </a:rPr>
              <a:t>Insured Data Impact</a:t>
            </a:r>
          </a:p>
        </p:txBody>
      </p:sp>
      <p:sp>
        <p:nvSpPr>
          <p:cNvPr id="82946" name="Content Placeholder 2"/>
          <p:cNvSpPr>
            <a:spLocks noGrp="1"/>
          </p:cNvSpPr>
          <p:nvPr>
            <p:ph idx="1"/>
          </p:nvPr>
        </p:nvSpPr>
        <p:spPr/>
        <p:txBody>
          <a:bodyPr/>
          <a:lstStyle/>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graphicFrame>
        <p:nvGraphicFramePr>
          <p:cNvPr id="5" name="Table 4"/>
          <p:cNvGraphicFramePr>
            <a:graphicFrameLocks noGrp="1"/>
          </p:cNvGraphicFramePr>
          <p:nvPr>
            <p:extLst/>
          </p:nvPr>
        </p:nvGraphicFramePr>
        <p:xfrm>
          <a:off x="1" y="1447800"/>
          <a:ext cx="9143999" cy="2609850"/>
        </p:xfrm>
        <a:graphic>
          <a:graphicData uri="http://schemas.openxmlformats.org/drawingml/2006/table">
            <a:tbl>
              <a:tblPr firstRow="1" bandRow="1">
                <a:tableStyleId>{5C22544A-7EE6-4342-B048-85BDC9FD1C3A}</a:tableStyleId>
              </a:tblPr>
              <a:tblGrid>
                <a:gridCol w="1222230"/>
                <a:gridCol w="934645"/>
                <a:gridCol w="1222230"/>
                <a:gridCol w="408459"/>
                <a:gridCol w="988973"/>
                <a:gridCol w="650432"/>
                <a:gridCol w="575007"/>
                <a:gridCol w="391768"/>
                <a:gridCol w="1413260"/>
                <a:gridCol w="1336995"/>
              </a:tblGrid>
              <a:tr h="1216218">
                <a:tc>
                  <a:txBody>
                    <a:bodyPr/>
                    <a:lstStyle/>
                    <a:p>
                      <a:pPr algn="ctr" fontAlgn="ctr"/>
                      <a:r>
                        <a:rPr lang="en-US" sz="2000" b="0" i="0" u="none" strike="noStrike" dirty="0" smtClean="0">
                          <a:solidFill>
                            <a:schemeClr val="bg1"/>
                          </a:solidFill>
                          <a:latin typeface="Arial"/>
                        </a:rPr>
                        <a:t>Policy </a:t>
                      </a:r>
                      <a:r>
                        <a:rPr lang="en-US" sz="2000" b="0" i="0" u="none" strike="noStrike" dirty="0">
                          <a:solidFill>
                            <a:schemeClr val="bg1"/>
                          </a:solidFill>
                          <a:latin typeface="Arial"/>
                        </a:rPr>
                        <a:t>No</a:t>
                      </a:r>
                    </a:p>
                  </a:txBody>
                  <a:tcPr marL="9525" marR="9525" marT="9525" marB="0" anchor="ctr"/>
                </a:tc>
                <a:tc>
                  <a:txBody>
                    <a:bodyPr/>
                    <a:lstStyle/>
                    <a:p>
                      <a:pPr algn="ctr" fontAlgn="ctr"/>
                      <a:r>
                        <a:rPr lang="en-US" sz="2000" b="0" i="0" u="none" strike="noStrike" dirty="0" smtClean="0">
                          <a:solidFill>
                            <a:schemeClr val="bg1"/>
                          </a:solidFill>
                          <a:latin typeface="Arial"/>
                        </a:rPr>
                        <a:t>1</a:t>
                      </a:r>
                      <a:r>
                        <a:rPr lang="en-US" sz="2000" b="0" i="0" u="none" strike="noStrike" baseline="30000" dirty="0" smtClean="0">
                          <a:solidFill>
                            <a:schemeClr val="bg1"/>
                          </a:solidFill>
                          <a:latin typeface="Arial"/>
                        </a:rPr>
                        <a:t>st</a:t>
                      </a:r>
                      <a:r>
                        <a:rPr lang="en-US" sz="2000" b="0" i="0" u="none" strike="noStrike" baseline="0" dirty="0" smtClean="0">
                          <a:solidFill>
                            <a:schemeClr val="bg1"/>
                          </a:solidFill>
                          <a:latin typeface="Arial"/>
                        </a:rPr>
                        <a:t> Life </a:t>
                      </a:r>
                      <a:r>
                        <a:rPr lang="en-US" sz="2000" b="0" i="0" u="none" strike="noStrike" dirty="0" smtClean="0">
                          <a:solidFill>
                            <a:schemeClr val="bg1"/>
                          </a:solidFill>
                          <a:latin typeface="Arial"/>
                        </a:rPr>
                        <a:t>First NAME</a:t>
                      </a:r>
                      <a:endParaRPr lang="en-US" sz="2000" b="0" i="0" u="none" strike="noStrike" dirty="0">
                        <a:solidFill>
                          <a:schemeClr val="bg1"/>
                        </a:solidFill>
                        <a:latin typeface="Arial"/>
                      </a:endParaRPr>
                    </a:p>
                  </a:txBody>
                  <a:tcPr marL="9525" marR="9525" marT="9525" marB="0" anchor="ctr"/>
                </a:tc>
                <a:tc>
                  <a:txBody>
                    <a:bodyPr/>
                    <a:lstStyle/>
                    <a:p>
                      <a:pPr algn="ctr" fontAlgn="ctr"/>
                      <a:r>
                        <a:rPr lang="en-US" sz="2000" b="0" i="0" u="none" strike="noStrike" dirty="0" smtClean="0">
                          <a:solidFill>
                            <a:schemeClr val="bg1"/>
                          </a:solidFill>
                          <a:latin typeface="Arial"/>
                        </a:rPr>
                        <a:t>1</a:t>
                      </a:r>
                      <a:r>
                        <a:rPr lang="en-US" sz="2000" b="0" i="0" u="none" strike="noStrike" baseline="30000" dirty="0" smtClean="0">
                          <a:solidFill>
                            <a:schemeClr val="bg1"/>
                          </a:solidFill>
                          <a:latin typeface="Arial"/>
                        </a:rPr>
                        <a:t>st</a:t>
                      </a:r>
                      <a:r>
                        <a:rPr lang="en-US" sz="2000" b="0" i="0" u="none" strike="noStrike" dirty="0" smtClean="0">
                          <a:solidFill>
                            <a:schemeClr val="bg1"/>
                          </a:solidFill>
                          <a:latin typeface="Arial"/>
                        </a:rPr>
                        <a:t> Life</a:t>
                      </a:r>
                    </a:p>
                    <a:p>
                      <a:pPr algn="ctr" fontAlgn="ctr"/>
                      <a:r>
                        <a:rPr lang="en-US" sz="2000" b="0" i="0" u="none" strike="noStrike" dirty="0" smtClean="0">
                          <a:solidFill>
                            <a:schemeClr val="bg1"/>
                          </a:solidFill>
                          <a:latin typeface="Arial"/>
                        </a:rPr>
                        <a:t>Last NAME</a:t>
                      </a:r>
                      <a:endParaRPr lang="en-US" sz="2000" b="0" i="0" u="none" strike="noStrike" dirty="0">
                        <a:solidFill>
                          <a:schemeClr val="bg1"/>
                        </a:solidFill>
                        <a:latin typeface="Arial"/>
                      </a:endParaRPr>
                    </a:p>
                  </a:txBody>
                  <a:tcPr marL="9525" marR="9525" marT="9525" marB="0" anchor="ctr"/>
                </a:tc>
                <a:tc>
                  <a:txBody>
                    <a:bodyPr/>
                    <a:lstStyle/>
                    <a:p>
                      <a:pPr algn="ctr" fontAlgn="ctr"/>
                      <a:r>
                        <a:rPr lang="en-US" sz="2000" b="0" i="0" u="none" strike="noStrike" dirty="0" err="1" smtClean="0">
                          <a:solidFill>
                            <a:schemeClr val="bg1"/>
                          </a:solidFill>
                          <a:latin typeface="Arial"/>
                        </a:rPr>
                        <a:t>Pol</a:t>
                      </a:r>
                      <a:r>
                        <a:rPr lang="en-US" sz="2000" b="0" i="0" u="none" strike="noStrike" baseline="0" dirty="0" smtClean="0">
                          <a:solidFill>
                            <a:schemeClr val="bg1"/>
                          </a:solidFill>
                          <a:latin typeface="Arial"/>
                        </a:rPr>
                        <a:t> Type</a:t>
                      </a:r>
                      <a:endParaRPr lang="en-US" sz="2000" b="0" i="0" u="none" strike="noStrike" dirty="0">
                        <a:solidFill>
                          <a:schemeClr val="bg1"/>
                        </a:solidFill>
                        <a:latin typeface="Arial"/>
                      </a:endParaRPr>
                    </a:p>
                  </a:txBody>
                  <a:tcPr marL="9525" marR="9525" marT="9525" marB="0" vert="vert" anchor="ctr"/>
                </a:tc>
                <a:tc>
                  <a:txBody>
                    <a:bodyPr/>
                    <a:lstStyle/>
                    <a:p>
                      <a:pPr algn="ctr" fontAlgn="ctr"/>
                      <a:r>
                        <a:rPr lang="en-US" sz="2000" b="0" i="0" u="none" strike="noStrike" dirty="0">
                          <a:solidFill>
                            <a:schemeClr val="bg1"/>
                          </a:solidFill>
                          <a:latin typeface="Arial"/>
                        </a:rPr>
                        <a:t>PLAN</a:t>
                      </a:r>
                    </a:p>
                  </a:txBody>
                  <a:tcPr marL="9525" marR="9525" marT="9525" marB="0" anchor="ctr"/>
                </a:tc>
                <a:tc>
                  <a:txBody>
                    <a:bodyPr/>
                    <a:lstStyle/>
                    <a:p>
                      <a:pPr algn="ctr" fontAlgn="ctr"/>
                      <a:r>
                        <a:rPr lang="en-US" sz="2000" b="0" i="0" u="none" strike="noStrike" dirty="0">
                          <a:solidFill>
                            <a:schemeClr val="bg1"/>
                          </a:solidFill>
                          <a:latin typeface="Arial"/>
                        </a:rPr>
                        <a:t>Rating</a:t>
                      </a:r>
                    </a:p>
                  </a:txBody>
                  <a:tcPr marL="9525" marR="9525" marT="9525" marB="0" vert="vert"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chemeClr val="bg1"/>
                          </a:solidFill>
                          <a:latin typeface="Arial"/>
                        </a:rPr>
                        <a:t>Risk Basis</a:t>
                      </a:r>
                      <a:endParaRPr lang="en-US" sz="2000" b="0" i="0" u="none" strike="noStrike" dirty="0">
                        <a:solidFill>
                          <a:schemeClr val="bg1"/>
                        </a:solidFill>
                        <a:latin typeface="Arial"/>
                      </a:endParaRPr>
                    </a:p>
                  </a:txBody>
                  <a:tcPr marL="9525" marR="9525" marT="9525" marB="0" vert="vert" anchor="ctr"/>
                </a:tc>
                <a:tc>
                  <a:txBody>
                    <a:bodyPr/>
                    <a:lstStyle/>
                    <a:p>
                      <a:pPr algn="ctr" fontAlgn="ctr"/>
                      <a:r>
                        <a:rPr lang="en-US" sz="2000" b="0" i="0" u="none" strike="noStrike" dirty="0" smtClean="0">
                          <a:solidFill>
                            <a:schemeClr val="bg1"/>
                          </a:solidFill>
                          <a:latin typeface="Arial"/>
                        </a:rPr>
                        <a:t>Smoker </a:t>
                      </a:r>
                      <a:endParaRPr lang="en-US" sz="2000" b="0" i="0" u="none" strike="noStrike" dirty="0">
                        <a:solidFill>
                          <a:schemeClr val="bg1"/>
                        </a:solidFill>
                        <a:latin typeface="Arial"/>
                      </a:endParaRPr>
                    </a:p>
                  </a:txBody>
                  <a:tcPr marL="9525" marR="9525" marT="9525" marB="0" vert="vert" anchor="ctr"/>
                </a:tc>
                <a:tc>
                  <a:txBody>
                    <a:bodyPr/>
                    <a:lstStyle/>
                    <a:p>
                      <a:pPr algn="ctr" fontAlgn="ctr"/>
                      <a:r>
                        <a:rPr lang="en-US" sz="2000" b="0" i="0" u="none" strike="noStrike" dirty="0">
                          <a:solidFill>
                            <a:schemeClr val="bg1"/>
                          </a:solidFill>
                          <a:latin typeface="Arial"/>
                        </a:rPr>
                        <a:t>Face Amount</a:t>
                      </a:r>
                    </a:p>
                  </a:txBody>
                  <a:tcPr marL="9525" marR="9525" marT="9525" marB="0" anchor="ctr"/>
                </a:tc>
                <a:tc>
                  <a:txBody>
                    <a:bodyPr/>
                    <a:lstStyle/>
                    <a:p>
                      <a:r>
                        <a:rPr lang="en-US" sz="2000" b="0" dirty="0" smtClean="0"/>
                        <a:t>Net Amount At</a:t>
                      </a:r>
                      <a:r>
                        <a:rPr lang="en-US" sz="2000" b="0" baseline="0" dirty="0" smtClean="0"/>
                        <a:t> Risk</a:t>
                      </a:r>
                    </a:p>
                    <a:p>
                      <a:endParaRPr lang="en-US" sz="2000" dirty="0"/>
                    </a:p>
                  </a:txBody>
                  <a:tcPr/>
                </a:tc>
              </a:tr>
              <a:tr h="311973">
                <a:tc>
                  <a:txBody>
                    <a:bodyPr/>
                    <a:lstStyle/>
                    <a:p>
                      <a:pPr algn="ctr" fontAlgn="b"/>
                      <a:r>
                        <a:rPr lang="en-US" sz="2400" b="0" i="0" u="none" strike="noStrike" dirty="0" smtClean="0">
                          <a:solidFill>
                            <a:srgbClr val="000000"/>
                          </a:solidFill>
                          <a:latin typeface="Arial"/>
                        </a:rPr>
                        <a:t>555555</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Bruce</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Fry</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J</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ULJ</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Std</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N</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1,000,000</a:t>
                      </a:r>
                      <a:endParaRPr lang="en-US" sz="2400" b="0" i="0" u="none" strike="noStrike" dirty="0">
                        <a:solidFill>
                          <a:srgbClr val="000000"/>
                        </a:solidFill>
                        <a:latin typeface="Arial"/>
                      </a:endParaRPr>
                    </a:p>
                  </a:txBody>
                  <a:tcPr marL="9525" marR="9525" marT="9525" marB="0" anchor="b"/>
                </a:tc>
                <a:tc>
                  <a:txBody>
                    <a:bodyPr/>
                    <a:lstStyle/>
                    <a:p>
                      <a:pPr algn="ctr" fontAlgn="b"/>
                      <a:r>
                        <a:rPr lang="en-US" sz="2400" b="0" i="0" u="none" strike="noStrike" dirty="0" smtClean="0">
                          <a:solidFill>
                            <a:srgbClr val="000000"/>
                          </a:solidFill>
                          <a:latin typeface="Arial"/>
                        </a:rPr>
                        <a:t>900,000</a:t>
                      </a:r>
                      <a:endParaRPr lang="en-US" sz="2400" b="0" i="0" u="none" strike="noStrike" dirty="0">
                        <a:solidFill>
                          <a:srgbClr val="000000"/>
                        </a:solidFill>
                        <a:latin typeface="Arial"/>
                      </a:endParaRPr>
                    </a:p>
                  </a:txBody>
                  <a:tcPr marL="9525" marR="9525" marT="9525" marB="0" anchor="b"/>
                </a:tc>
              </a:tr>
              <a:tr h="920082">
                <a:tc>
                  <a:txBody>
                    <a:bodyPr/>
                    <a:lstStyle/>
                    <a:p>
                      <a:pPr algn="ctr" fontAlgn="ctr"/>
                      <a:endParaRPr lang="en-US" sz="2400" b="0" i="0" u="none" strike="noStrike" dirty="0">
                        <a:solidFill>
                          <a:schemeClr val="bg1"/>
                        </a:solidFill>
                        <a:latin typeface="Arial"/>
                      </a:endParaRPr>
                    </a:p>
                  </a:txBody>
                  <a:tcPr marL="9525" marR="9525" marT="9525" marB="0" anchor="ctr">
                    <a:noFill/>
                  </a:tcPr>
                </a:tc>
                <a:tc>
                  <a:txBody>
                    <a:bodyPr/>
                    <a:lstStyle/>
                    <a:p>
                      <a:pPr algn="ctr" fontAlgn="ctr"/>
                      <a:r>
                        <a:rPr lang="en-US" sz="2000" b="0" i="0" u="none" strike="noStrike" dirty="0" smtClean="0">
                          <a:solidFill>
                            <a:schemeClr val="bg1"/>
                          </a:solidFill>
                          <a:latin typeface="Arial"/>
                        </a:rPr>
                        <a:t>2</a:t>
                      </a:r>
                      <a:r>
                        <a:rPr lang="en-US" sz="2000" b="0" i="0" u="none" strike="noStrike" baseline="30000" dirty="0" smtClean="0">
                          <a:solidFill>
                            <a:schemeClr val="bg1"/>
                          </a:solidFill>
                          <a:latin typeface="Arial"/>
                        </a:rPr>
                        <a:t>nd</a:t>
                      </a:r>
                      <a:r>
                        <a:rPr lang="en-US" sz="2000" b="0" i="0" u="none" strike="noStrike" dirty="0" smtClean="0">
                          <a:solidFill>
                            <a:schemeClr val="bg1"/>
                          </a:solidFill>
                          <a:latin typeface="Arial"/>
                        </a:rPr>
                        <a:t> </a:t>
                      </a:r>
                      <a:r>
                        <a:rPr lang="en-US" sz="2000" b="0" i="0" u="none" strike="noStrike" baseline="0" dirty="0" smtClean="0">
                          <a:solidFill>
                            <a:schemeClr val="bg1"/>
                          </a:solidFill>
                          <a:latin typeface="Arial"/>
                        </a:rPr>
                        <a:t>Life </a:t>
                      </a:r>
                      <a:r>
                        <a:rPr lang="en-US" sz="2000" b="0" i="0" u="none" strike="noStrike" dirty="0" smtClean="0">
                          <a:solidFill>
                            <a:schemeClr val="bg1"/>
                          </a:solidFill>
                          <a:latin typeface="Arial"/>
                        </a:rPr>
                        <a:t>First NAME</a:t>
                      </a:r>
                      <a:endParaRPr lang="en-US" sz="2000" b="0" i="0" u="none" strike="noStrike" dirty="0">
                        <a:solidFill>
                          <a:schemeClr val="bg1"/>
                        </a:solidFill>
                        <a:latin typeface="Arial"/>
                      </a:endParaRPr>
                    </a:p>
                  </a:txBody>
                  <a:tcPr marL="9525" marR="9525" marT="9525" marB="0" anchor="ctr">
                    <a:solidFill>
                      <a:schemeClr val="accent1"/>
                    </a:solidFill>
                  </a:tcPr>
                </a:tc>
                <a:tc>
                  <a:txBody>
                    <a:bodyPr/>
                    <a:lstStyle/>
                    <a:p>
                      <a:pPr algn="ctr" fontAlgn="ctr"/>
                      <a:r>
                        <a:rPr lang="en-US" sz="2000" b="0" i="0" u="none" strike="noStrike" dirty="0" smtClean="0">
                          <a:solidFill>
                            <a:schemeClr val="bg1"/>
                          </a:solidFill>
                          <a:latin typeface="Arial"/>
                        </a:rPr>
                        <a:t>2</a:t>
                      </a:r>
                      <a:r>
                        <a:rPr lang="en-US" sz="2000" b="0" i="0" u="none" strike="noStrike" baseline="30000" dirty="0" smtClean="0">
                          <a:solidFill>
                            <a:schemeClr val="bg1"/>
                          </a:solidFill>
                          <a:latin typeface="Arial"/>
                        </a:rPr>
                        <a:t>nd</a:t>
                      </a:r>
                      <a:r>
                        <a:rPr lang="en-US" sz="2000" b="0" i="0" u="none" strike="noStrike" dirty="0" smtClean="0">
                          <a:solidFill>
                            <a:schemeClr val="bg1"/>
                          </a:solidFill>
                          <a:latin typeface="Arial"/>
                        </a:rPr>
                        <a:t>  Life</a:t>
                      </a:r>
                    </a:p>
                    <a:p>
                      <a:pPr algn="ctr" fontAlgn="ctr"/>
                      <a:r>
                        <a:rPr lang="en-US" sz="2000" b="0" i="0" u="none" strike="noStrike" dirty="0" smtClean="0">
                          <a:solidFill>
                            <a:schemeClr val="bg1"/>
                          </a:solidFill>
                          <a:latin typeface="Arial"/>
                        </a:rPr>
                        <a:t>Last NAME</a:t>
                      </a:r>
                      <a:endParaRPr lang="en-US" sz="2000" b="0" i="0" u="none" strike="noStrike" dirty="0">
                        <a:solidFill>
                          <a:schemeClr val="bg1"/>
                        </a:solidFill>
                        <a:latin typeface="Arial"/>
                      </a:endParaRPr>
                    </a:p>
                  </a:txBody>
                  <a:tcPr marL="9525" marR="9525" marT="9525" marB="0" anchor="ctr">
                    <a:solidFill>
                      <a:schemeClr val="accent1"/>
                    </a:solidFill>
                  </a:tcPr>
                </a:tc>
                <a:tc>
                  <a:txBody>
                    <a:bodyPr/>
                    <a:lstStyle/>
                    <a:p>
                      <a:endParaRPr lang="en-US" dirty="0"/>
                    </a:p>
                  </a:txBody>
                  <a:tcPr marL="9525" marR="9525" marT="9525" marB="0" anchor="ctr">
                    <a:noFill/>
                  </a:tcPr>
                </a:tc>
                <a:tc>
                  <a:txBody>
                    <a:bodyPr/>
                    <a:lstStyle/>
                    <a:p>
                      <a:endParaRPr lang="en-US" dirty="0"/>
                    </a:p>
                  </a:txBody>
                  <a:tcPr marL="9525" marR="9525" marT="9525" marB="0" anchor="ctr">
                    <a:noFill/>
                  </a:tcPr>
                </a:tc>
                <a:tc>
                  <a:txBody>
                    <a:bodyPr/>
                    <a:lstStyle/>
                    <a:p>
                      <a:endParaRPr lang="en-US" dirty="0"/>
                    </a:p>
                  </a:txBody>
                  <a:tcPr marL="9525" marR="9525" marT="9525" marB="0" vert="vert" anchor="ctr">
                    <a:noFill/>
                  </a:tcPr>
                </a:tc>
                <a:tc>
                  <a:txBody>
                    <a:bodyPr/>
                    <a:lstStyle/>
                    <a:p>
                      <a:endParaRPr lang="en-US" dirty="0"/>
                    </a:p>
                  </a:txBody>
                  <a:tcPr marL="9525" marR="9525" marT="9525" marB="0" vert="vert" anchor="ctr">
                    <a:noFill/>
                  </a:tcPr>
                </a:tc>
                <a:tc>
                  <a:txBody>
                    <a:bodyPr/>
                    <a:lstStyle/>
                    <a:p>
                      <a:endParaRPr lang="en-US" dirty="0"/>
                    </a:p>
                  </a:txBody>
                  <a:tcPr marL="9525" marR="9525" marT="9525" marB="0" vert="vert" anchor="ctr">
                    <a:noFill/>
                  </a:tcPr>
                </a:tc>
                <a:tc>
                  <a:txBody>
                    <a:bodyPr/>
                    <a:lstStyle/>
                    <a:p>
                      <a:endParaRPr lang="en-US" dirty="0"/>
                    </a:p>
                  </a:txBody>
                  <a:tcPr marL="9525" marR="9525" marT="9525" marB="0" anchor="ctr">
                    <a:solidFill>
                      <a:schemeClr val="bg1"/>
                    </a:solidFill>
                  </a:tcPr>
                </a:tc>
                <a:tc>
                  <a:txBody>
                    <a:bodyPr/>
                    <a:lstStyle/>
                    <a:p>
                      <a:endParaRPr lang="en-US" dirty="0"/>
                    </a:p>
                  </a:txBody>
                  <a:tcPr>
                    <a:solidFill>
                      <a:schemeClr val="bg1"/>
                    </a:solidFill>
                  </a:tcPr>
                </a:tc>
              </a:tr>
            </a:tbl>
          </a:graphicData>
        </a:graphic>
      </p:graphicFrame>
      <p:sp>
        <p:nvSpPr>
          <p:cNvPr id="82949" name="TextBox 8"/>
          <p:cNvSpPr txBox="1">
            <a:spLocks noChangeArrowheads="1"/>
          </p:cNvSpPr>
          <p:nvPr/>
        </p:nvSpPr>
        <p:spPr bwMode="auto">
          <a:xfrm>
            <a:off x="235584" y="4876800"/>
            <a:ext cx="5250815" cy="1877437"/>
          </a:xfrm>
          <a:prstGeom prst="rect">
            <a:avLst/>
          </a:prstGeom>
          <a:noFill/>
          <a:ln w="9525">
            <a:noFill/>
            <a:miter lim="800000"/>
            <a:headEnd/>
            <a:tailEnd/>
          </a:ln>
        </p:spPr>
        <p:txBody>
          <a:bodyPr wrap="square">
            <a:spAutoFit/>
          </a:bodyPr>
          <a:lstStyle/>
          <a:p>
            <a:pPr>
              <a:buClr>
                <a:schemeClr val="accent3"/>
              </a:buClr>
              <a:buFont typeface="Arial" charset="0"/>
              <a:buChar char="•"/>
            </a:pPr>
            <a:r>
              <a:rPr lang="en-US" sz="2400" dirty="0">
                <a:latin typeface="Calibri" pitchFamily="34" charset="0"/>
              </a:rPr>
              <a:t> </a:t>
            </a:r>
            <a:r>
              <a:rPr lang="en-US" sz="2400" dirty="0">
                <a:cs typeface="Arial" charset="0"/>
              </a:rPr>
              <a:t>Critical for processing joint </a:t>
            </a:r>
            <a:r>
              <a:rPr lang="en-US" sz="2400" dirty="0" smtClean="0">
                <a:cs typeface="Arial" charset="0"/>
              </a:rPr>
              <a:t>records </a:t>
            </a:r>
          </a:p>
          <a:p>
            <a:pPr>
              <a:buClr>
                <a:schemeClr val="accent3"/>
              </a:buClr>
              <a:buFont typeface="Arial" charset="0"/>
              <a:buChar char="•"/>
            </a:pPr>
            <a:r>
              <a:rPr lang="en-US" sz="2400" dirty="0" smtClean="0">
                <a:cs typeface="Arial" charset="0"/>
              </a:rPr>
              <a:t> Premium </a:t>
            </a:r>
            <a:r>
              <a:rPr lang="en-US" sz="2400" dirty="0">
                <a:cs typeface="Arial" charset="0"/>
              </a:rPr>
              <a:t>rates</a:t>
            </a:r>
          </a:p>
          <a:p>
            <a:pPr>
              <a:buClr>
                <a:schemeClr val="accent3"/>
              </a:buClr>
              <a:buFont typeface="Arial" charset="0"/>
              <a:buChar char="•"/>
            </a:pPr>
            <a:r>
              <a:rPr lang="en-US" sz="2400" dirty="0">
                <a:cs typeface="Arial" charset="0"/>
              </a:rPr>
              <a:t> Retrocession placement</a:t>
            </a:r>
          </a:p>
          <a:p>
            <a:pPr>
              <a:buClr>
                <a:schemeClr val="accent3"/>
              </a:buClr>
              <a:buFont typeface="Arial" charset="0"/>
              <a:buChar char="•"/>
            </a:pPr>
            <a:r>
              <a:rPr lang="en-US" sz="2400" dirty="0">
                <a:cs typeface="Arial" charset="0"/>
              </a:rPr>
              <a:t> Retention </a:t>
            </a:r>
            <a:r>
              <a:rPr lang="en-US" sz="2400" dirty="0" smtClean="0">
                <a:cs typeface="Arial" charset="0"/>
              </a:rPr>
              <a:t>management</a:t>
            </a:r>
          </a:p>
          <a:p>
            <a:pPr>
              <a:buFont typeface="Arial" charset="0"/>
              <a:buChar char="•"/>
            </a:pPr>
            <a:endParaRPr lang="en-US" sz="2000" dirty="0">
              <a:cs typeface="Arial" charset="0"/>
            </a:endParaRPr>
          </a:p>
        </p:txBody>
      </p:sp>
      <p:graphicFrame>
        <p:nvGraphicFramePr>
          <p:cNvPr id="10" name="Table 9"/>
          <p:cNvGraphicFramePr>
            <a:graphicFrameLocks noGrp="1"/>
          </p:cNvGraphicFramePr>
          <p:nvPr>
            <p:extLst/>
          </p:nvPr>
        </p:nvGraphicFramePr>
        <p:xfrm>
          <a:off x="1219200" y="4038600"/>
          <a:ext cx="5184576" cy="504056"/>
        </p:xfrm>
        <a:graphic>
          <a:graphicData uri="http://schemas.openxmlformats.org/drawingml/2006/table">
            <a:tbl>
              <a:tblPr firstRow="1" bandRow="1">
                <a:tableStyleId>{5C22544A-7EE6-4342-B048-85BDC9FD1C3A}</a:tableStyleId>
              </a:tblPr>
              <a:tblGrid>
                <a:gridCol w="961506"/>
                <a:gridCol w="1198733"/>
                <a:gridCol w="432048"/>
                <a:gridCol w="1008112"/>
                <a:gridCol w="648072"/>
                <a:gridCol w="509975"/>
                <a:gridCol w="426130"/>
              </a:tblGrid>
              <a:tr h="504056">
                <a:tc>
                  <a:txBody>
                    <a:bodyPr/>
                    <a:lstStyle/>
                    <a:p>
                      <a:pPr algn="ctr" fontAlgn="b"/>
                      <a:r>
                        <a:rPr lang="en-US" sz="2400" b="0" i="0" u="none" strike="noStrike" dirty="0" smtClean="0">
                          <a:solidFill>
                            <a:srgbClr val="000000"/>
                          </a:solidFill>
                          <a:latin typeface="Arial"/>
                        </a:rPr>
                        <a:t>Bailey</a:t>
                      </a:r>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r>
                        <a:rPr lang="en-US" sz="2400" b="0" i="0" u="none" strike="noStrike" dirty="0" smtClean="0">
                          <a:solidFill>
                            <a:srgbClr val="000000"/>
                          </a:solidFill>
                          <a:latin typeface="Arial"/>
                        </a:rPr>
                        <a:t>175</a:t>
                      </a:r>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c>
                  <a:txBody>
                    <a:bodyPr/>
                    <a:lstStyle/>
                    <a:p>
                      <a:pPr algn="ctr" fontAlgn="b"/>
                      <a:r>
                        <a:rPr lang="en-US" sz="2400" b="0" i="0" u="none" strike="noStrike" dirty="0" smtClean="0">
                          <a:solidFill>
                            <a:srgbClr val="000000"/>
                          </a:solidFill>
                          <a:latin typeface="Arial"/>
                        </a:rPr>
                        <a:t>S</a:t>
                      </a:r>
                      <a:endParaRPr lang="en-US" sz="2400" b="0" i="0" u="none" strike="noStrike" dirty="0">
                        <a:solidFill>
                          <a:srgbClr val="000000"/>
                        </a:solidFill>
                        <a:latin typeface="Arial"/>
                      </a:endParaRPr>
                    </a:p>
                  </a:txBody>
                  <a:tcPr marL="9525" marR="9525" marT="9525" marB="0" anchor="b">
                    <a:solidFill>
                      <a:schemeClr val="accent1">
                        <a:lumMod val="20000"/>
                        <a:lumOff val="80000"/>
                      </a:schemeClr>
                    </a:solidFill>
                  </a:tcPr>
                </a:tc>
              </a:tr>
            </a:tbl>
          </a:graphicData>
        </a:graphic>
      </p:graphicFrame>
      <p:pic>
        <p:nvPicPr>
          <p:cNvPr id="3078" name="Picture 6" descr="http://www.pack4dreamhack.nl/wp-content/uploads/4280640-317152-important-stamp-shows-critical-information-or-docu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87489">
            <a:off x="6197536" y="4092369"/>
            <a:ext cx="2627784" cy="21898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9" name="Picture 8"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462999932"/>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72" y="762000"/>
            <a:ext cx="8229600" cy="1066800"/>
          </a:xfrm>
        </p:spPr>
        <p:txBody>
          <a:bodyPr>
            <a:normAutofit/>
          </a:bodyPr>
          <a:lstStyle/>
          <a:p>
            <a:r>
              <a:rPr lang="en-US" sz="3600" b="1" dirty="0" smtClean="0">
                <a:latin typeface="Arial" panose="020B0604020202020204" pitchFamily="34" charset="0"/>
                <a:cs typeface="Arial" panose="020B0604020202020204" pitchFamily="34" charset="0"/>
              </a:rPr>
              <a:t>A Few More Impacts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Treaty placement</a:t>
            </a:r>
          </a:p>
          <a:p>
            <a:pPr lvl="1"/>
            <a:r>
              <a:rPr lang="en-US" dirty="0" smtClean="0"/>
              <a:t>Coverage Issue Date</a:t>
            </a:r>
          </a:p>
          <a:p>
            <a:pPr lvl="1"/>
            <a:r>
              <a:rPr lang="en-US" dirty="0" smtClean="0"/>
              <a:t>State of Residence/ Resident Country</a:t>
            </a:r>
          </a:p>
          <a:p>
            <a:pPr lvl="1"/>
            <a:r>
              <a:rPr lang="en-US" dirty="0" smtClean="0"/>
              <a:t>Last Name</a:t>
            </a:r>
          </a:p>
          <a:p>
            <a:r>
              <a:rPr lang="en-US" dirty="0" smtClean="0"/>
              <a:t>Claims processing</a:t>
            </a:r>
          </a:p>
          <a:p>
            <a:pPr lvl="1"/>
            <a:r>
              <a:rPr lang="en-US" dirty="0" smtClean="0"/>
              <a:t>Paid to Date</a:t>
            </a:r>
          </a:p>
          <a:p>
            <a:pPr lvl="1"/>
            <a:r>
              <a:rPr lang="en-US" dirty="0" smtClean="0"/>
              <a:t>Date of Death</a:t>
            </a:r>
          </a:p>
          <a:p>
            <a:pPr lvl="1"/>
            <a:r>
              <a:rPr lang="en-US" dirty="0" smtClean="0"/>
              <a:t>Date of Birth</a:t>
            </a:r>
            <a:endParaRPr lang="en-US" dirty="0"/>
          </a:p>
        </p:txBody>
      </p:sp>
      <p:pic>
        <p:nvPicPr>
          <p:cNvPr id="5126" name="Picture 6" descr="https://pbs.twimg.com/profile_images/1400295509/Check_box_4779_400x4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68484"/>
            <a:ext cx="2516832"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970860">
            <a:off x="6247717" y="3745770"/>
            <a:ext cx="1908597" cy="369332"/>
          </a:xfrm>
          <a:prstGeom prst="rect">
            <a:avLst/>
          </a:prstGeom>
          <a:noFill/>
        </p:spPr>
        <p:txBody>
          <a:bodyPr wrap="square" rtlCol="0">
            <a:spAutoFit/>
          </a:bodyPr>
          <a:lstStyle/>
          <a:p>
            <a:r>
              <a:rPr lang="en-US" dirty="0" smtClean="0">
                <a:latin typeface="Brush Script Std" pitchFamily="66" charset="0"/>
              </a:rPr>
              <a:t>Treaty placement</a:t>
            </a:r>
            <a:endParaRPr lang="en-US" dirty="0">
              <a:latin typeface="Brush Script Std" pitchFamily="66" charset="0"/>
            </a:endParaRPr>
          </a:p>
        </p:txBody>
      </p:sp>
      <p:sp>
        <p:nvSpPr>
          <p:cNvPr id="8" name="TextBox 7"/>
          <p:cNvSpPr txBox="1"/>
          <p:nvPr/>
        </p:nvSpPr>
        <p:spPr>
          <a:xfrm rot="19970860">
            <a:off x="6597825" y="4345587"/>
            <a:ext cx="2102465" cy="369332"/>
          </a:xfrm>
          <a:prstGeom prst="rect">
            <a:avLst/>
          </a:prstGeom>
          <a:noFill/>
        </p:spPr>
        <p:txBody>
          <a:bodyPr wrap="square" rtlCol="0">
            <a:spAutoFit/>
          </a:bodyPr>
          <a:lstStyle/>
          <a:p>
            <a:r>
              <a:rPr lang="en-US" dirty="0" smtClean="0">
                <a:latin typeface="Brush Script Std" pitchFamily="66" charset="0"/>
              </a:rPr>
              <a:t>Claims processing</a:t>
            </a:r>
            <a:endParaRPr lang="en-US" dirty="0">
              <a:latin typeface="Brush Script Std" pitchFamily="66" charset="0"/>
            </a:endParaRPr>
          </a:p>
        </p:txBody>
      </p:sp>
      <p:sp>
        <p:nvSpPr>
          <p:cNvPr id="7" name="TextBox 6"/>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9" name="Picture 8"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593479317"/>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78" y="838200"/>
            <a:ext cx="8229600" cy="1066800"/>
          </a:xfrm>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Data Quality Tips</a:t>
            </a:r>
            <a:endParaRPr lang="en-US" sz="3600" b="1" dirty="0">
              <a:latin typeface="Arial" panose="020B0604020202020204" pitchFamily="34" charset="0"/>
              <a:cs typeface="Arial" panose="020B0604020202020204" pitchFamily="34" charset="0"/>
            </a:endParaRPr>
          </a:p>
        </p:txBody>
      </p:sp>
      <p:sp>
        <p:nvSpPr>
          <p:cNvPr id="87042" name="Content Placeholder 2"/>
          <p:cNvSpPr>
            <a:spLocks noGrp="1"/>
          </p:cNvSpPr>
          <p:nvPr>
            <p:ph idx="1"/>
          </p:nvPr>
        </p:nvSpPr>
        <p:spPr/>
        <p:txBody>
          <a:bodyPr/>
          <a:lstStyle/>
          <a:p>
            <a:pPr eaLnBrk="1" hangingPunct="1">
              <a:buFont typeface="Wingdings" pitchFamily="2" charset="2"/>
              <a:buChar char="ü"/>
            </a:pPr>
            <a:r>
              <a:rPr lang="en-US" dirty="0" smtClean="0">
                <a:solidFill>
                  <a:srgbClr val="FFC000"/>
                </a:solidFill>
                <a:latin typeface="Arial" charset="0"/>
                <a:cs typeface="Arial" charset="0"/>
              </a:rPr>
              <a:t> </a:t>
            </a:r>
            <a:r>
              <a:rPr lang="en-US" sz="2400" dirty="0" smtClean="0">
                <a:latin typeface="Arial" charset="0"/>
                <a:cs typeface="Arial" charset="0"/>
              </a:rPr>
              <a:t>Validate data for missing values</a:t>
            </a:r>
          </a:p>
          <a:p>
            <a:pPr eaLnBrk="1" hangingPunct="1">
              <a:buFont typeface="Arial" charset="0"/>
              <a:buNone/>
            </a:pPr>
            <a:endParaRPr lang="en-US" sz="2400" dirty="0" smtClean="0">
              <a:latin typeface="Arial" charset="0"/>
              <a:cs typeface="Arial" charset="0"/>
            </a:endParaRPr>
          </a:p>
          <a:p>
            <a:pPr eaLnBrk="1" hangingPunct="1">
              <a:buFont typeface="Wingdings" pitchFamily="2" charset="2"/>
              <a:buChar char="ü"/>
            </a:pPr>
            <a:r>
              <a:rPr lang="en-US" sz="2400" dirty="0" smtClean="0">
                <a:solidFill>
                  <a:srgbClr val="FFC000"/>
                </a:solidFill>
                <a:latin typeface="Arial" charset="0"/>
                <a:cs typeface="Arial" charset="0"/>
              </a:rPr>
              <a:t> </a:t>
            </a:r>
            <a:r>
              <a:rPr lang="en-US" sz="2400" dirty="0" smtClean="0">
                <a:latin typeface="Arial" charset="0"/>
                <a:cs typeface="Arial" charset="0"/>
              </a:rPr>
              <a:t>Correct data fields</a:t>
            </a:r>
          </a:p>
          <a:p>
            <a:pPr eaLnBrk="1" hangingPunct="1">
              <a:buFont typeface="Arial" charset="0"/>
              <a:buNone/>
            </a:pPr>
            <a:endParaRPr lang="en-US" sz="2400" dirty="0" smtClean="0">
              <a:latin typeface="Arial" charset="0"/>
              <a:cs typeface="Arial" charset="0"/>
            </a:endParaRPr>
          </a:p>
          <a:p>
            <a:pPr eaLnBrk="1" hangingPunct="1">
              <a:buFont typeface="Wingdings" pitchFamily="2" charset="2"/>
              <a:buChar char="ü"/>
            </a:pPr>
            <a:r>
              <a:rPr lang="en-US" sz="2400" dirty="0" smtClean="0">
                <a:solidFill>
                  <a:srgbClr val="FFC000"/>
                </a:solidFill>
                <a:latin typeface="Arial" charset="0"/>
                <a:cs typeface="Arial" charset="0"/>
              </a:rPr>
              <a:t> </a:t>
            </a:r>
            <a:r>
              <a:rPr lang="en-US" sz="2400" dirty="0" smtClean="0">
                <a:latin typeface="Arial" charset="0"/>
                <a:cs typeface="Arial" charset="0"/>
              </a:rPr>
              <a:t>Develop System controls to identify and derive missing values</a:t>
            </a:r>
          </a:p>
          <a:p>
            <a:pPr eaLnBrk="1" hangingPunct="1">
              <a:buFont typeface="Wingdings" pitchFamily="2" charset="2"/>
              <a:buChar char="ü"/>
            </a:pPr>
            <a:endParaRPr lang="en-US" sz="2400" dirty="0" smtClean="0">
              <a:solidFill>
                <a:srgbClr val="FFC000"/>
              </a:solidFill>
              <a:latin typeface="Arial" charset="0"/>
              <a:cs typeface="Arial" charset="0"/>
            </a:endParaRPr>
          </a:p>
          <a:p>
            <a:pPr eaLnBrk="1" hangingPunct="1">
              <a:buFont typeface="Wingdings" pitchFamily="2" charset="2"/>
              <a:buChar char="ü"/>
            </a:pPr>
            <a:r>
              <a:rPr lang="en-US" sz="2400" dirty="0" smtClean="0">
                <a:solidFill>
                  <a:srgbClr val="FFC000"/>
                </a:solidFill>
                <a:latin typeface="Arial" charset="0"/>
                <a:cs typeface="Arial" charset="0"/>
              </a:rPr>
              <a:t> </a:t>
            </a:r>
            <a:r>
              <a:rPr lang="en-US" sz="2400" dirty="0" smtClean="0">
                <a:latin typeface="Arial" charset="0"/>
                <a:cs typeface="Arial" charset="0"/>
              </a:rPr>
              <a:t>Proactively inform Business Partners</a:t>
            </a:r>
          </a:p>
          <a:p>
            <a:pPr eaLnBrk="1" hangingPunct="1">
              <a:buFont typeface="Arial" charset="0"/>
              <a:buNone/>
            </a:pPr>
            <a:endParaRPr lang="en-US" sz="2000" dirty="0" smtClean="0">
              <a:latin typeface="Arial" charset="0"/>
              <a:cs typeface="Arial" charset="0"/>
            </a:endParaRPr>
          </a:p>
          <a:p>
            <a:pPr eaLnBrk="1" hangingPunct="1">
              <a:buFont typeface="Wingdings" pitchFamily="2" charset="2"/>
              <a:buChar char="ü"/>
            </a:pPr>
            <a:r>
              <a:rPr lang="en-US" sz="2400" dirty="0" smtClean="0">
                <a:solidFill>
                  <a:srgbClr val="FFC000"/>
                </a:solidFill>
                <a:latin typeface="Arial" charset="0"/>
                <a:cs typeface="Arial" charset="0"/>
              </a:rPr>
              <a:t> </a:t>
            </a:r>
            <a:r>
              <a:rPr lang="en-US" sz="2400" dirty="0" smtClean="0">
                <a:latin typeface="Arial" charset="0"/>
                <a:cs typeface="Arial" charset="0"/>
              </a:rPr>
              <a:t>Work closely with your clients </a:t>
            </a:r>
          </a:p>
        </p:txBody>
      </p:sp>
      <p:pic>
        <p:nvPicPr>
          <p:cNvPr id="87043" name="Picture 2" descr="http://techcloudbd.com/wp-content/uploads/2011/08/best_quality_icon.png"/>
          <p:cNvPicPr>
            <a:picLocks noChangeAspect="1" noChangeArrowheads="1"/>
          </p:cNvPicPr>
          <p:nvPr/>
        </p:nvPicPr>
        <p:blipFill>
          <a:blip r:embed="rId3"/>
          <a:srcRect/>
          <a:stretch>
            <a:fillRect/>
          </a:stretch>
        </p:blipFill>
        <p:spPr bwMode="auto">
          <a:xfrm>
            <a:off x="6781800" y="609600"/>
            <a:ext cx="1744638" cy="2016125"/>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229986446"/>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So What’s In It for Me?</a:t>
            </a:r>
            <a:endParaRPr lang="en-US" sz="3600" b="1" dirty="0">
              <a:latin typeface="Arial" panose="020B0604020202020204" pitchFamily="34" charset="0"/>
              <a:cs typeface="Arial" panose="020B0604020202020204" pitchFamily="34" charset="0"/>
            </a:endParaRPr>
          </a:p>
        </p:txBody>
      </p:sp>
      <p:sp>
        <p:nvSpPr>
          <p:cNvPr id="89090" name="Content Placeholder 2"/>
          <p:cNvSpPr>
            <a:spLocks noGrp="1"/>
          </p:cNvSpPr>
          <p:nvPr>
            <p:ph idx="1"/>
          </p:nvPr>
        </p:nvSpPr>
        <p:spPr>
          <a:xfrm>
            <a:off x="457200" y="1676400"/>
            <a:ext cx="8229600" cy="4325112"/>
          </a:xfrm>
          <a:ln>
            <a:noFill/>
          </a:ln>
        </p:spPr>
        <p:txBody>
          <a:bodyPr/>
          <a:lstStyle/>
          <a:p>
            <a:pPr eaLnBrk="1" hangingPunct="1">
              <a:buFont typeface="Wingdings" pitchFamily="2" charset="2"/>
              <a:buChar char="ü"/>
            </a:pPr>
            <a:r>
              <a:rPr lang="en-US" dirty="0" smtClean="0">
                <a:solidFill>
                  <a:srgbClr val="FFC000"/>
                </a:solidFill>
                <a:latin typeface="Arial" charset="0"/>
                <a:cs typeface="Arial" charset="0"/>
              </a:rPr>
              <a:t> </a:t>
            </a:r>
            <a:r>
              <a:rPr lang="en-US" sz="2400" dirty="0" smtClean="0">
                <a:solidFill>
                  <a:srgbClr val="FFC000"/>
                </a:solidFill>
                <a:latin typeface="Arial" charset="0"/>
                <a:cs typeface="Arial" charset="0"/>
              </a:rPr>
              <a:t> </a:t>
            </a:r>
            <a:r>
              <a:rPr lang="en-US" sz="2400" dirty="0" smtClean="0">
                <a:cs typeface="Arial" charset="0"/>
              </a:rPr>
              <a:t>Fewer Disputes at Claim Time</a:t>
            </a:r>
          </a:p>
          <a:p>
            <a:pPr marL="0" indent="0" eaLnBrk="1" hangingPunct="1">
              <a:buNone/>
            </a:pPr>
            <a:endParaRPr lang="en-US" sz="2400" dirty="0" smtClean="0">
              <a:cs typeface="Arial" charset="0"/>
            </a:endParaRPr>
          </a:p>
          <a:p>
            <a:pPr eaLnBrk="1" hangingPunct="1">
              <a:buFont typeface="Wingdings" pitchFamily="2" charset="2"/>
              <a:buChar char="ü"/>
            </a:pPr>
            <a:r>
              <a:rPr lang="en-US" sz="2400" dirty="0" smtClean="0">
                <a:solidFill>
                  <a:srgbClr val="FFC000"/>
                </a:solidFill>
                <a:cs typeface="Arial" charset="0"/>
              </a:rPr>
              <a:t> </a:t>
            </a:r>
            <a:r>
              <a:rPr lang="en-US" sz="2400" dirty="0" smtClean="0">
                <a:cs typeface="Arial" charset="0"/>
              </a:rPr>
              <a:t>Resource Savings</a:t>
            </a:r>
          </a:p>
          <a:p>
            <a:pPr eaLnBrk="1" hangingPunct="1">
              <a:buFont typeface="Arial" charset="0"/>
              <a:buNone/>
            </a:pPr>
            <a:endParaRPr lang="en-US" sz="2400" dirty="0" smtClean="0">
              <a:cs typeface="Arial" charset="0"/>
            </a:endParaRPr>
          </a:p>
          <a:p>
            <a:pPr eaLnBrk="1" hangingPunct="1">
              <a:buFont typeface="Wingdings" pitchFamily="2" charset="2"/>
              <a:buChar char="ü"/>
            </a:pPr>
            <a:r>
              <a:rPr lang="en-US" sz="2400" dirty="0" smtClean="0">
                <a:cs typeface="Arial" charset="0"/>
              </a:rPr>
              <a:t>Better Analysis and Experience Studies</a:t>
            </a:r>
          </a:p>
          <a:p>
            <a:pPr eaLnBrk="1" hangingPunct="1">
              <a:buFont typeface="Wingdings" pitchFamily="2" charset="2"/>
              <a:buChar char="ü"/>
            </a:pPr>
            <a:endParaRPr lang="en-US" sz="2400" dirty="0" smtClean="0">
              <a:cs typeface="Arial" charset="0"/>
            </a:endParaRPr>
          </a:p>
          <a:p>
            <a:pPr eaLnBrk="1" hangingPunct="1">
              <a:buFont typeface="Wingdings" pitchFamily="2" charset="2"/>
              <a:buChar char="ü"/>
            </a:pPr>
            <a:r>
              <a:rPr lang="en-US" sz="2400" dirty="0" smtClean="0">
                <a:cs typeface="Arial" charset="0"/>
              </a:rPr>
              <a:t>Accurate Financials and Reserves</a:t>
            </a:r>
          </a:p>
          <a:p>
            <a:pPr eaLnBrk="1" hangingPunct="1">
              <a:buFont typeface="Wingdings" pitchFamily="2" charset="2"/>
              <a:buChar char="ü"/>
            </a:pPr>
            <a:endParaRPr lang="en-US" sz="2400" dirty="0" smtClean="0">
              <a:cs typeface="Arial" charset="0"/>
            </a:endParaRPr>
          </a:p>
          <a:p>
            <a:pPr eaLnBrk="1" hangingPunct="1">
              <a:buFont typeface="Wingdings" pitchFamily="2" charset="2"/>
              <a:buChar char="ü"/>
            </a:pPr>
            <a:r>
              <a:rPr lang="en-US" sz="2400" dirty="0" smtClean="0">
                <a:cs typeface="Arial" charset="0"/>
              </a:rPr>
              <a:t>Better Price?</a:t>
            </a:r>
          </a:p>
          <a:p>
            <a:pPr eaLnBrk="1" hangingPunct="1">
              <a:buFont typeface="Wingdings" pitchFamily="2" charset="2"/>
              <a:buChar char="ü"/>
            </a:pPr>
            <a:endParaRPr lang="en-US" sz="2400" dirty="0" smtClean="0">
              <a:latin typeface="Arial" charset="0"/>
              <a:cs typeface="Arial" charset="0"/>
            </a:endParaRPr>
          </a:p>
          <a:p>
            <a:pPr eaLnBrk="1" hangingPunct="1">
              <a:buFont typeface="Wingdings" pitchFamily="2" charset="2"/>
              <a:buChar char="ü"/>
            </a:pPr>
            <a:endParaRPr lang="en-US" sz="2400" dirty="0">
              <a:latin typeface="Arial" charset="0"/>
              <a:cs typeface="Arial" charset="0"/>
            </a:endParaRPr>
          </a:p>
        </p:txBody>
      </p:sp>
      <p:pic>
        <p:nvPicPr>
          <p:cNvPr id="4098" name="Picture 2" descr="http://media-cache-ec0.pinimg.com/736x/24/5d/07/245d07a7b08153f6b498b5582e7c1b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4693">
            <a:off x="5471598" y="497148"/>
            <a:ext cx="3333750" cy="33337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325311887"/>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rtlCol="0">
            <a:normAutofit/>
          </a:bodyPr>
          <a:lstStyle/>
          <a:p>
            <a:pPr eaLnBrk="1" fontAlgn="auto" hangingPunct="1">
              <a:spcAft>
                <a:spcPts val="0"/>
              </a:spcAft>
              <a:defRPr/>
            </a:pPr>
            <a:r>
              <a:rPr lang="en-US" sz="3600" b="1" dirty="0" smtClean="0">
                <a:latin typeface="Arial" panose="020B0604020202020204" pitchFamily="34" charset="0"/>
                <a:cs typeface="Arial" panose="020B0604020202020204" pitchFamily="34" charset="0"/>
              </a:rPr>
              <a:t>Question Time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918" y="1752600"/>
            <a:ext cx="8964612" cy="4525962"/>
          </a:xfrm>
        </p:spPr>
        <p:txBody>
          <a:bodyPr rtlCol="0">
            <a:normAutofit/>
          </a:bodyPr>
          <a:lstStyle/>
          <a:p>
            <a:pPr marL="514350" indent="-514350" eaLnBrk="1" fontAlgn="auto" hangingPunct="1">
              <a:spcAft>
                <a:spcPts val="0"/>
              </a:spcAft>
              <a:buFont typeface="+mj-lt"/>
              <a:buAutoNum type="alphaLcParenR"/>
              <a:defRPr/>
            </a:pPr>
            <a:r>
              <a:rPr lang="en-US" dirty="0" smtClean="0"/>
              <a:t>What missing key field impacts your company most often?</a:t>
            </a:r>
          </a:p>
          <a:p>
            <a:pPr marL="514350" indent="-514350" eaLnBrk="1" fontAlgn="auto" hangingPunct="1">
              <a:spcAft>
                <a:spcPts val="0"/>
              </a:spcAft>
              <a:buFont typeface="+mj-lt"/>
              <a:buAutoNum type="alphaLcParenR"/>
              <a:defRPr/>
            </a:pPr>
            <a:r>
              <a:rPr lang="en-US" dirty="0" smtClean="0"/>
              <a:t>Does your company create any derivations for missing key fields and tell us about one?</a:t>
            </a:r>
          </a:p>
          <a:p>
            <a:pPr marL="514350" indent="-514350" eaLnBrk="1" fontAlgn="auto" hangingPunct="1">
              <a:spcAft>
                <a:spcPts val="0"/>
              </a:spcAft>
              <a:buFont typeface="+mj-lt"/>
              <a:buAutoNum type="alphaLcParenR"/>
              <a:defRPr/>
            </a:pPr>
            <a:r>
              <a:rPr lang="en-US" dirty="0" smtClean="0"/>
              <a:t>Do you enjoy following up with clients on missing key fields?</a:t>
            </a:r>
          </a:p>
          <a:p>
            <a:pPr marL="514350" indent="-514350" eaLnBrk="1" fontAlgn="auto" hangingPunct="1">
              <a:spcAft>
                <a:spcPts val="0"/>
              </a:spcAft>
              <a:buFont typeface="+mj-lt"/>
              <a:buAutoNum type="alphaLcParenR"/>
              <a:defRPr/>
            </a:pPr>
            <a:r>
              <a:rPr lang="en-US" dirty="0" smtClean="0"/>
              <a:t>What is your process for identifying</a:t>
            </a:r>
          </a:p>
          <a:p>
            <a:pPr marL="0" indent="0" eaLnBrk="1" fontAlgn="auto" hangingPunct="1">
              <a:spcAft>
                <a:spcPts val="0"/>
              </a:spcAft>
              <a:buNone/>
              <a:defRPr/>
            </a:pPr>
            <a:r>
              <a:rPr lang="en-US" dirty="0"/>
              <a:t> </a:t>
            </a:r>
            <a:r>
              <a:rPr lang="en-US" dirty="0" smtClean="0"/>
              <a:t>      missing key data?</a:t>
            </a:r>
          </a:p>
        </p:txBody>
      </p:sp>
      <p:pic>
        <p:nvPicPr>
          <p:cNvPr id="91139" name="Picture 4" descr="http://ts2.mm.bing.net/th?id=I.5005596128051441&amp;pid=1.9"/>
          <p:cNvPicPr>
            <a:picLocks noChangeAspect="1" noChangeArrowheads="1"/>
          </p:cNvPicPr>
          <p:nvPr/>
        </p:nvPicPr>
        <p:blipFill>
          <a:blip r:embed="rId3"/>
          <a:srcRect/>
          <a:stretch>
            <a:fillRect/>
          </a:stretch>
        </p:blipFill>
        <p:spPr bwMode="auto">
          <a:xfrm>
            <a:off x="6705600" y="4495800"/>
            <a:ext cx="1800225" cy="1655763"/>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809210705"/>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dirty="0"/>
              <a:t>Welcome</a:t>
            </a:r>
          </a:p>
        </p:txBody>
      </p:sp>
      <p:sp>
        <p:nvSpPr>
          <p:cNvPr id="163843" name="Rectangle 3"/>
          <p:cNvSpPr>
            <a:spLocks noGrp="1" noChangeArrowheads="1"/>
          </p:cNvSpPr>
          <p:nvPr>
            <p:ph idx="1"/>
          </p:nvPr>
        </p:nvSpPr>
        <p:spPr>
          <a:xfrm>
            <a:off x="228600" y="1143000"/>
            <a:ext cx="8839200" cy="5257800"/>
          </a:xfrm>
        </p:spPr>
        <p:txBody>
          <a:bodyPr/>
          <a:lstStyle/>
          <a:p>
            <a:pPr>
              <a:lnSpc>
                <a:spcPct val="80000"/>
              </a:lnSpc>
              <a:buSzTx/>
              <a:buFont typeface="Wingdings" pitchFamily="2" charset="2"/>
              <a:buNone/>
            </a:pPr>
            <a:endParaRPr lang="en-US" altLang="en-US" sz="1600" dirty="0"/>
          </a:p>
          <a:p>
            <a:pPr>
              <a:lnSpc>
                <a:spcPct val="80000"/>
              </a:lnSpc>
              <a:buSzTx/>
              <a:buFont typeface="Wingdings" pitchFamily="2" charset="2"/>
              <a:buChar char="q"/>
            </a:pPr>
            <a:r>
              <a:rPr lang="en-US" altLang="en-US" sz="1600" dirty="0" smtClean="0"/>
              <a:t>Phoenix gets its name from Cambridge-educated pioneer Darrell Duppa, who saw the ruins and prehistoric canals of the Hohokam and believed another civilization would rise from the ashes.</a:t>
            </a:r>
          </a:p>
          <a:p>
            <a:pPr>
              <a:lnSpc>
                <a:spcPct val="80000"/>
              </a:lnSpc>
              <a:buSzTx/>
              <a:buFont typeface="Wingdings" pitchFamily="2" charset="2"/>
              <a:buChar char="q"/>
            </a:pPr>
            <a:endParaRPr lang="en-US" altLang="en-US" sz="1600" dirty="0" smtClean="0"/>
          </a:p>
          <a:p>
            <a:pPr>
              <a:lnSpc>
                <a:spcPct val="80000"/>
              </a:lnSpc>
              <a:buSzTx/>
              <a:buFont typeface="Wingdings" pitchFamily="2" charset="2"/>
              <a:buChar char="q"/>
            </a:pPr>
            <a:r>
              <a:rPr lang="en-US" altLang="en-US" sz="1600" dirty="0" smtClean="0"/>
              <a:t>Phoenix is the United States’ sixth-largest city with a population of over 1.4 million.</a:t>
            </a:r>
          </a:p>
          <a:p>
            <a:pPr marL="0" indent="0">
              <a:lnSpc>
                <a:spcPct val="80000"/>
              </a:lnSpc>
              <a:buSzTx/>
              <a:buNone/>
            </a:pPr>
            <a:endParaRPr lang="en-US" altLang="en-US" sz="1600" dirty="0" smtClean="0"/>
          </a:p>
          <a:p>
            <a:pPr>
              <a:lnSpc>
                <a:spcPct val="80000"/>
              </a:lnSpc>
              <a:buSzTx/>
              <a:buFont typeface="Wingdings" pitchFamily="2" charset="2"/>
              <a:buChar char="q"/>
            </a:pPr>
            <a:r>
              <a:rPr lang="en-US" altLang="en-US" sz="1600" dirty="0" smtClean="0"/>
              <a:t>Greater Phoenix (which includes, among others, the cities of Chandler, Glendale, Scottsdale and Tempe) has a population of nearly 4.3 million and covers 2,000 square miles.</a:t>
            </a:r>
          </a:p>
          <a:p>
            <a:pPr>
              <a:lnSpc>
                <a:spcPct val="80000"/>
              </a:lnSpc>
              <a:buSzTx/>
              <a:buFont typeface="Wingdings" pitchFamily="2" charset="2"/>
              <a:buChar char="q"/>
            </a:pPr>
            <a:endParaRPr lang="en-US" altLang="en-US" sz="1600" dirty="0" smtClean="0"/>
          </a:p>
          <a:p>
            <a:pPr>
              <a:lnSpc>
                <a:spcPct val="80000"/>
              </a:lnSpc>
              <a:buSzTx/>
              <a:buFont typeface="Wingdings" pitchFamily="2" charset="2"/>
              <a:buChar char="q"/>
            </a:pPr>
            <a:r>
              <a:rPr lang="en-US" altLang="en-US" sz="1600" dirty="0" smtClean="0"/>
              <a:t>Greater Phoenix is located in the Sonoran Desert, which is one of the wettest and greenest deserts in North America, thanks to 3-15 inches of annual rainfall.</a:t>
            </a:r>
          </a:p>
          <a:p>
            <a:pPr marL="0" indent="0">
              <a:lnSpc>
                <a:spcPct val="80000"/>
              </a:lnSpc>
              <a:buSzTx/>
              <a:buNone/>
            </a:pPr>
            <a:endParaRPr lang="en-US" altLang="en-US" sz="1600" dirty="0" smtClean="0"/>
          </a:p>
          <a:p>
            <a:pPr>
              <a:lnSpc>
                <a:spcPct val="80000"/>
              </a:lnSpc>
              <a:buSzTx/>
              <a:buFont typeface="Wingdings" pitchFamily="2" charset="2"/>
              <a:buChar char="q"/>
            </a:pPr>
            <a:r>
              <a:rPr lang="en-US" altLang="en-US" sz="1600" dirty="0" smtClean="0"/>
              <a:t>Greater Phoenix has more than 62,000 guest rooms at more than 450 hotels and more than 40 resort properties.</a:t>
            </a:r>
          </a:p>
          <a:p>
            <a:pPr marL="0" indent="0">
              <a:lnSpc>
                <a:spcPct val="80000"/>
              </a:lnSpc>
              <a:buSzTx/>
              <a:buNone/>
            </a:pPr>
            <a:endParaRPr lang="en-US" altLang="en-US" sz="1600" dirty="0" smtClean="0"/>
          </a:p>
          <a:p>
            <a:pPr>
              <a:lnSpc>
                <a:spcPct val="80000"/>
              </a:lnSpc>
              <a:buSzTx/>
              <a:buFont typeface="Wingdings" pitchFamily="2" charset="2"/>
              <a:buChar char="q"/>
            </a:pPr>
            <a:r>
              <a:rPr lang="en-US" altLang="en-US" sz="1600" dirty="0" smtClean="0"/>
              <a:t>Greater Phoenix is home to more than 200 golf courses.</a:t>
            </a:r>
          </a:p>
          <a:p>
            <a:pPr marL="0" indent="0">
              <a:lnSpc>
                <a:spcPct val="80000"/>
              </a:lnSpc>
              <a:buSzTx/>
              <a:buNone/>
            </a:pPr>
            <a:endParaRPr lang="en-US" altLang="en-US" sz="1600" dirty="0" smtClean="0"/>
          </a:p>
          <a:p>
            <a:pPr>
              <a:lnSpc>
                <a:spcPct val="80000"/>
              </a:lnSpc>
              <a:buSzTx/>
              <a:buFont typeface="Wingdings" pitchFamily="2" charset="2"/>
              <a:buChar char="q"/>
            </a:pPr>
            <a:r>
              <a:rPr lang="en-US" altLang="en-US" sz="1600" dirty="0" smtClean="0"/>
              <a:t>More than 16 million people visit metropolitan Phoenix each year.</a:t>
            </a:r>
          </a:p>
          <a:p>
            <a:pPr>
              <a:lnSpc>
                <a:spcPct val="80000"/>
              </a:lnSpc>
              <a:buSzTx/>
              <a:buFont typeface="Wingdings" pitchFamily="2" charset="2"/>
              <a:buChar char="q"/>
            </a:pPr>
            <a:endParaRPr lang="en-US" altLang="en-US" sz="1600" dirty="0"/>
          </a:p>
          <a:p>
            <a:pPr>
              <a:lnSpc>
                <a:spcPct val="80000"/>
              </a:lnSpc>
              <a:buSzTx/>
              <a:buFont typeface="Wingdings" pitchFamily="2" charset="2"/>
              <a:buChar char="q"/>
            </a:pPr>
            <a:r>
              <a:rPr lang="en-US" altLang="en-US" sz="1600" dirty="0" smtClean="0"/>
              <a:t>Celebrities who live in Phoenix include Charles Barkley, Alice Cooper, and Muhammad Ali.</a:t>
            </a:r>
          </a:p>
          <a:p>
            <a:pPr>
              <a:lnSpc>
                <a:spcPct val="80000"/>
              </a:lnSpc>
              <a:buSzTx/>
              <a:buFont typeface="Wingdings" pitchFamily="2" charset="2"/>
              <a:buChar char="q"/>
            </a:pPr>
            <a:endParaRPr lang="en-US" altLang="en-US" sz="1600" dirty="0" smtClean="0"/>
          </a:p>
          <a:p>
            <a:pPr>
              <a:lnSpc>
                <a:spcPct val="80000"/>
              </a:lnSpc>
              <a:buSzTx/>
              <a:buFont typeface="Wingdings" pitchFamily="2" charset="2"/>
              <a:buChar char="q"/>
            </a:pPr>
            <a:endParaRPr lang="en-US" altLang="en-US" sz="1600" dirty="0" smtClean="0"/>
          </a:p>
          <a:p>
            <a:pPr marL="0" indent="0">
              <a:lnSpc>
                <a:spcPct val="80000"/>
              </a:lnSpc>
              <a:buSzTx/>
              <a:buNone/>
            </a:pPr>
            <a:endParaRPr lang="en-US" altLang="en-US" sz="1600" dirty="0"/>
          </a:p>
          <a:p>
            <a:pPr>
              <a:lnSpc>
                <a:spcPct val="80000"/>
              </a:lnSpc>
              <a:buSzTx/>
            </a:pPr>
            <a:endParaRPr lang="en-US" altLang="en-US" sz="1600" dirty="0"/>
          </a:p>
          <a:p>
            <a:pPr>
              <a:lnSpc>
                <a:spcPct val="80000"/>
              </a:lnSpc>
              <a:buSzTx/>
              <a:buFont typeface="Wingdings" pitchFamily="2" charset="2"/>
              <a:buNone/>
            </a:pPr>
            <a:endParaRPr lang="en-US" altLang="en-US" sz="1600" dirty="0"/>
          </a:p>
          <a:p>
            <a:pPr>
              <a:lnSpc>
                <a:spcPct val="80000"/>
              </a:lnSpc>
              <a:buSzTx/>
              <a:buFont typeface="Wingdings" pitchFamily="2" charset="2"/>
              <a:buNone/>
            </a:pPr>
            <a:endParaRPr lang="en-US" altLang="en-US" sz="1600" dirty="0"/>
          </a:p>
          <a:p>
            <a:pPr>
              <a:lnSpc>
                <a:spcPct val="80000"/>
              </a:lnSpc>
              <a:buSzTx/>
              <a:buFont typeface="Wingdings" pitchFamily="2" charset="2"/>
              <a:buChar char="q"/>
            </a:pPr>
            <a:endParaRPr lang="en-US" altLang="en-US" sz="1600" dirty="0"/>
          </a:p>
          <a:p>
            <a:pPr>
              <a:lnSpc>
                <a:spcPct val="80000"/>
              </a:lnSpc>
              <a:buSzTx/>
              <a:buFont typeface="Wingdings" pitchFamily="2" charset="2"/>
              <a:buChar char="q"/>
            </a:pPr>
            <a:endParaRPr lang="en-US" altLang="en-US" sz="1600" dirty="0"/>
          </a:p>
          <a:p>
            <a:pPr>
              <a:lnSpc>
                <a:spcPct val="80000"/>
              </a:lnSpc>
              <a:buSzTx/>
              <a:buFont typeface="Wingdings" pitchFamily="2" charset="2"/>
              <a:buNone/>
            </a:pPr>
            <a:endParaRPr lang="en-US" altLang="en-US" sz="1600" dirty="0"/>
          </a:p>
          <a:p>
            <a:pPr lvl="2">
              <a:lnSpc>
                <a:spcPct val="80000"/>
              </a:lnSpc>
              <a:buFont typeface="Wingdings" pitchFamily="2" charset="2"/>
              <a:buChar char="q"/>
            </a:pPr>
            <a:endParaRPr lang="en-US" altLang="en-US" sz="1050" dirty="0"/>
          </a:p>
          <a:p>
            <a:pPr>
              <a:lnSpc>
                <a:spcPct val="80000"/>
              </a:lnSpc>
              <a:buSzTx/>
              <a:buFont typeface="Wingdings" pitchFamily="2" charset="2"/>
              <a:buChar char="q"/>
            </a:pPr>
            <a:endParaRPr lang="en-US" altLang="en-US" sz="1600" dirty="0"/>
          </a:p>
          <a:p>
            <a:pPr lvl="2">
              <a:lnSpc>
                <a:spcPct val="80000"/>
              </a:lnSpc>
              <a:buFont typeface="Wingdings" pitchFamily="2" charset="2"/>
              <a:buChar char="§"/>
            </a:pPr>
            <a:endParaRPr lang="en-US" altLang="en-US" sz="1050" dirty="0"/>
          </a:p>
        </p:txBody>
      </p:sp>
      <p:sp>
        <p:nvSpPr>
          <p:cNvPr id="7" name="Slide Number Placeholder 5"/>
          <p:cNvSpPr>
            <a:spLocks noGrp="1"/>
          </p:cNvSpPr>
          <p:nvPr>
            <p:ph type="sldNum" sz="quarter" idx="12"/>
          </p:nvPr>
        </p:nvSpPr>
        <p:spPr>
          <a:xfrm>
            <a:off x="8382000" y="1588"/>
            <a:ext cx="762000" cy="366712"/>
          </a:xfrm>
          <a:prstGeom prst="rect">
            <a:avLst/>
          </a:prstGeom>
        </p:spPr>
        <p:txBody>
          <a:bodyPr/>
          <a:lstStyle/>
          <a:p>
            <a:fld id="{0E834101-B35B-48CF-8F75-8B2587B6C6F0}" type="slidenum">
              <a:rPr lang="en-US" altLang="en-US"/>
              <a:pPr/>
              <a:t>4</a:t>
            </a:fld>
            <a:endParaRPr lang="en-US" altLang="en-US"/>
          </a:p>
        </p:txBody>
      </p:sp>
    </p:spTree>
    <p:extLst>
      <p:ext uri="{BB962C8B-B14F-4D97-AF65-F5344CB8AC3E}">
        <p14:creationId xmlns:p14="http://schemas.microsoft.com/office/powerpoint/2010/main" val="2867441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rtlCol="0">
            <a:normAutofit/>
          </a:bodyPr>
          <a:lstStyle/>
          <a:p>
            <a:r>
              <a:rPr lang="en-US" altLang="en-US" sz="3600" b="1" dirty="0">
                <a:cs typeface="Arial" charset="0"/>
              </a:rPr>
              <a:t>Conversions</a:t>
            </a:r>
          </a:p>
        </p:txBody>
      </p:sp>
      <p:sp>
        <p:nvSpPr>
          <p:cNvPr id="93186" name="Content Placeholder 2"/>
          <p:cNvSpPr>
            <a:spLocks noGrp="1"/>
          </p:cNvSpPr>
          <p:nvPr>
            <p:ph idx="1"/>
          </p:nvPr>
        </p:nvSpPr>
        <p:spPr/>
        <p:txBody>
          <a:bodyPr/>
          <a:lstStyle/>
          <a:p>
            <a:pPr marL="0" indent="0" eaLnBrk="1" hangingPunct="1">
              <a:buFont typeface="Arial" charset="0"/>
              <a:buNone/>
            </a:pPr>
            <a:endParaRPr lang="en-US" altLang="en-US" sz="4000" dirty="0" smtClean="0">
              <a:latin typeface="Arial" charset="0"/>
              <a:cs typeface="Arial" charset="0"/>
            </a:endParaRPr>
          </a:p>
          <a:p>
            <a:pPr marL="0" indent="0" eaLnBrk="1" hangingPunct="1">
              <a:buFont typeface="Arial" charset="0"/>
              <a:buNone/>
            </a:pPr>
            <a:endParaRPr lang="en-US" altLang="en-US" sz="4000" dirty="0" smtClean="0">
              <a:latin typeface="Arial" charset="0"/>
              <a:cs typeface="Arial" charset="0"/>
            </a:endParaRPr>
          </a:p>
          <a:p>
            <a:pPr marL="0" indent="0" eaLnBrk="1" hangingPunct="1">
              <a:buFont typeface="Arial" charset="0"/>
              <a:buNone/>
            </a:pPr>
            <a:endParaRPr lang="en-US" altLang="en-US" sz="4000" dirty="0" smtClean="0">
              <a:latin typeface="Arial" charset="0"/>
              <a:cs typeface="Arial" charset="0"/>
            </a:endParaRPr>
          </a:p>
          <a:p>
            <a:pPr marL="0" indent="0" eaLnBrk="1" hangingPunct="1">
              <a:buFont typeface="Arial" charset="0"/>
              <a:buNone/>
            </a:pPr>
            <a:r>
              <a:rPr lang="en-US" altLang="en-US" sz="3200" dirty="0" smtClean="0">
                <a:cs typeface="Arial" charset="0"/>
              </a:rPr>
              <a:t>Ellen Fedorowicz</a:t>
            </a:r>
          </a:p>
          <a:p>
            <a:pPr marL="0" indent="0" eaLnBrk="1" hangingPunct="1">
              <a:buFont typeface="Arial" charset="0"/>
              <a:buNone/>
            </a:pPr>
            <a:r>
              <a:rPr lang="en-US" altLang="en-US" sz="3200" dirty="0" smtClean="0">
                <a:cs typeface="Arial" charset="0"/>
              </a:rPr>
              <a:t>Reinsurance Manager</a:t>
            </a:r>
          </a:p>
          <a:p>
            <a:pPr marL="0" indent="0" eaLnBrk="1" hangingPunct="1">
              <a:buFont typeface="Arial" charset="0"/>
              <a:buNone/>
            </a:pPr>
            <a:r>
              <a:rPr lang="en-US" altLang="en-US" sz="3200" dirty="0" smtClean="0">
                <a:cs typeface="Arial" charset="0"/>
              </a:rPr>
              <a:t>Jackson National Life Insurance Company</a:t>
            </a:r>
          </a:p>
        </p:txBody>
      </p:sp>
      <p:pic>
        <p:nvPicPr>
          <p:cNvPr id="93187" name="Picture 5" descr="MC900156979[1]"/>
          <p:cNvPicPr>
            <a:picLocks noChangeAspect="1" noChangeArrowheads="1"/>
          </p:cNvPicPr>
          <p:nvPr/>
        </p:nvPicPr>
        <p:blipFill>
          <a:blip r:embed="rId3"/>
          <a:srcRect/>
          <a:stretch>
            <a:fillRect/>
          </a:stretch>
        </p:blipFill>
        <p:spPr bwMode="auto">
          <a:xfrm>
            <a:off x="5943600" y="2590800"/>
            <a:ext cx="2376488" cy="2225675"/>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042799799"/>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838200"/>
            <a:ext cx="8229600" cy="1066800"/>
          </a:xfrm>
        </p:spPr>
        <p:txBody>
          <a:bodyPr>
            <a:normAutofit/>
          </a:bodyPr>
          <a:lstStyle/>
          <a:p>
            <a:pPr eaLnBrk="1" hangingPunct="1"/>
            <a:r>
              <a:rPr lang="en-US" altLang="en-US" sz="3200" b="1" dirty="0" smtClean="0">
                <a:latin typeface="Arial" charset="0"/>
                <a:cs typeface="Arial" charset="0"/>
              </a:rPr>
              <a:t>Conversions</a:t>
            </a:r>
            <a:endParaRPr lang="en-CA" altLang="en-US" sz="3200" b="1" dirty="0" smtClean="0">
              <a:latin typeface="Arial" charset="0"/>
              <a:cs typeface="Arial" charset="0"/>
            </a:endParaRPr>
          </a:p>
        </p:txBody>
      </p:sp>
      <p:sp>
        <p:nvSpPr>
          <p:cNvPr id="94210" name="Content Placeholder 2"/>
          <p:cNvSpPr>
            <a:spLocks noGrp="1"/>
          </p:cNvSpPr>
          <p:nvPr>
            <p:ph idx="1"/>
          </p:nvPr>
        </p:nvSpPr>
        <p:spPr/>
        <p:txBody>
          <a:bodyPr/>
          <a:lstStyle/>
          <a:p>
            <a:pPr eaLnBrk="1" hangingPunct="1"/>
            <a:r>
              <a:rPr lang="en-US" altLang="en-US" sz="2800" dirty="0" smtClean="0">
                <a:latin typeface="Arial" charset="0"/>
                <a:cs typeface="Arial" charset="0"/>
              </a:rPr>
              <a:t>Types of Conversions</a:t>
            </a:r>
          </a:p>
          <a:p>
            <a:pPr eaLnBrk="1" hangingPunct="1"/>
            <a:endParaRPr lang="en-US" altLang="en-US" sz="2800" dirty="0" smtClean="0">
              <a:latin typeface="Arial" charset="0"/>
              <a:cs typeface="Arial" charset="0"/>
            </a:endParaRPr>
          </a:p>
          <a:p>
            <a:pPr eaLnBrk="1" hangingPunct="1"/>
            <a:r>
              <a:rPr lang="en-US" altLang="en-US" sz="2800" dirty="0" smtClean="0">
                <a:latin typeface="Arial" charset="0"/>
                <a:cs typeface="Arial" charset="0"/>
              </a:rPr>
              <a:t>Treaty</a:t>
            </a:r>
          </a:p>
          <a:p>
            <a:pPr eaLnBrk="1" hangingPunct="1"/>
            <a:endParaRPr lang="en-US" altLang="en-US" sz="2800" dirty="0" smtClean="0">
              <a:latin typeface="Arial" charset="0"/>
              <a:cs typeface="Arial" charset="0"/>
            </a:endParaRPr>
          </a:p>
          <a:p>
            <a:pPr eaLnBrk="1" hangingPunct="1"/>
            <a:r>
              <a:rPr lang="en-US" altLang="en-US" sz="2800" dirty="0" smtClean="0">
                <a:latin typeface="Arial" charset="0"/>
                <a:cs typeface="Arial" charset="0"/>
              </a:rPr>
              <a:t>Administration Challenges</a:t>
            </a:r>
          </a:p>
          <a:p>
            <a:pPr eaLnBrk="1" hangingPunct="1"/>
            <a:endParaRPr lang="en-US" altLang="en-US" sz="2800" dirty="0" smtClean="0">
              <a:latin typeface="Arial" charset="0"/>
              <a:cs typeface="Arial" charset="0"/>
            </a:endParaRPr>
          </a:p>
        </p:txBody>
      </p:sp>
      <p:sp>
        <p:nvSpPr>
          <p:cNvPr id="4" name="TextBox 3"/>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34167406"/>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p:cNvSpPr>
          <p:nvPr>
            <p:ph type="title"/>
          </p:nvPr>
        </p:nvSpPr>
        <p:spPr>
          <a:xfrm>
            <a:off x="381000" y="762000"/>
            <a:ext cx="8229600" cy="1066800"/>
          </a:xfrm>
        </p:spPr>
        <p:txBody>
          <a:bodyPr>
            <a:normAutofit/>
          </a:bodyPr>
          <a:lstStyle/>
          <a:p>
            <a:pPr eaLnBrk="1" hangingPunct="1"/>
            <a:r>
              <a:rPr lang="en-CA" altLang="en-US" sz="3600" b="1" dirty="0" smtClean="0">
                <a:latin typeface="Arial" charset="0"/>
                <a:cs typeface="Arial" charset="0"/>
              </a:rPr>
              <a:t>Conversions: Types</a:t>
            </a:r>
          </a:p>
        </p:txBody>
      </p:sp>
      <p:sp>
        <p:nvSpPr>
          <p:cNvPr id="96258" name="Rectangle 3"/>
          <p:cNvSpPr>
            <a:spLocks noGrp="1"/>
          </p:cNvSpPr>
          <p:nvPr>
            <p:ph idx="1"/>
          </p:nvPr>
        </p:nvSpPr>
        <p:spPr>
          <a:xfrm>
            <a:off x="179388" y="1752600"/>
            <a:ext cx="8785100" cy="4752752"/>
          </a:xfrm>
        </p:spPr>
        <p:txBody>
          <a:bodyPr/>
          <a:lstStyle/>
          <a:p>
            <a:pPr lvl="2" eaLnBrk="1" hangingPunct="1">
              <a:lnSpc>
                <a:spcPct val="80000"/>
              </a:lnSpc>
            </a:pPr>
            <a:endParaRPr lang="en-US" altLang="en-US" sz="1600" dirty="0" smtClean="0">
              <a:latin typeface="Arial" charset="0"/>
              <a:cs typeface="Arial" charset="0"/>
            </a:endParaRPr>
          </a:p>
          <a:p>
            <a:pPr lvl="1" eaLnBrk="1" hangingPunct="1">
              <a:lnSpc>
                <a:spcPct val="80000"/>
              </a:lnSpc>
              <a:buFont typeface="Arial" charset="0"/>
              <a:buChar char="•"/>
            </a:pPr>
            <a:r>
              <a:rPr lang="en-US" altLang="en-US" sz="2800" dirty="0" smtClean="0">
                <a:latin typeface="Arial" charset="0"/>
                <a:cs typeface="Arial" charset="0"/>
              </a:rPr>
              <a:t>Single Life </a:t>
            </a:r>
          </a:p>
          <a:p>
            <a:pPr lvl="2" eaLnBrk="1" hangingPunct="1">
              <a:lnSpc>
                <a:spcPct val="80000"/>
              </a:lnSpc>
              <a:buFont typeface="Arial" charset="0"/>
              <a:buChar char="‾"/>
            </a:pPr>
            <a:r>
              <a:rPr lang="en-US" altLang="en-US" dirty="0" smtClean="0">
                <a:latin typeface="Arial" charset="0"/>
                <a:cs typeface="Arial" charset="0"/>
              </a:rPr>
              <a:t>One to One, Two to One, Many to One</a:t>
            </a:r>
          </a:p>
          <a:p>
            <a:pPr lvl="1" eaLnBrk="1" hangingPunct="1">
              <a:lnSpc>
                <a:spcPct val="80000"/>
              </a:lnSpc>
              <a:buFont typeface="Arial" charset="0"/>
              <a:buChar char="•"/>
            </a:pPr>
            <a:endParaRPr lang="en-US" altLang="en-US" sz="2400" dirty="0" smtClean="0">
              <a:latin typeface="Arial" charset="0"/>
              <a:cs typeface="Arial" charset="0"/>
            </a:endParaRPr>
          </a:p>
          <a:p>
            <a:pPr lvl="1" eaLnBrk="1" hangingPunct="1">
              <a:lnSpc>
                <a:spcPct val="80000"/>
              </a:lnSpc>
              <a:buFont typeface="Arial" charset="0"/>
              <a:buChar char="•"/>
            </a:pPr>
            <a:r>
              <a:rPr lang="en-US" altLang="en-US" sz="2800" dirty="0" smtClean="0">
                <a:latin typeface="Arial" charset="0"/>
                <a:cs typeface="Arial" charset="0"/>
              </a:rPr>
              <a:t>Joint Life</a:t>
            </a:r>
          </a:p>
          <a:p>
            <a:pPr lvl="2" eaLnBrk="1" hangingPunct="1">
              <a:lnSpc>
                <a:spcPct val="80000"/>
              </a:lnSpc>
              <a:buFont typeface="Arial" charset="0"/>
              <a:buChar char="‾"/>
            </a:pPr>
            <a:r>
              <a:rPr lang="en-US" altLang="en-US" dirty="0" smtClean="0">
                <a:latin typeface="Arial" charset="0"/>
                <a:cs typeface="Arial" charset="0"/>
              </a:rPr>
              <a:t>Single with joint rider to Joint, Single to Joint, Joint to Joint with one life replacement, Joint to Single</a:t>
            </a:r>
          </a:p>
          <a:p>
            <a:pPr marL="914400" lvl="2" indent="0" eaLnBrk="1" hangingPunct="1">
              <a:lnSpc>
                <a:spcPct val="80000"/>
              </a:lnSpc>
              <a:buNone/>
            </a:pPr>
            <a:endParaRPr lang="en-US" altLang="en-US" dirty="0" smtClean="0">
              <a:latin typeface="Arial" charset="0"/>
              <a:cs typeface="Arial" charset="0"/>
            </a:endParaRPr>
          </a:p>
          <a:p>
            <a:pPr lvl="1" eaLnBrk="1" hangingPunct="1">
              <a:lnSpc>
                <a:spcPct val="80000"/>
              </a:lnSpc>
              <a:buFont typeface="Arial" charset="0"/>
              <a:buChar char="•"/>
            </a:pPr>
            <a:r>
              <a:rPr lang="en-US" altLang="en-US" sz="2800" dirty="0" smtClean="0">
                <a:latin typeface="Arial" charset="0"/>
                <a:cs typeface="Arial" charset="0"/>
              </a:rPr>
              <a:t>Products being converted or exchanged</a:t>
            </a:r>
          </a:p>
          <a:p>
            <a:pPr lvl="2" eaLnBrk="1" hangingPunct="1">
              <a:lnSpc>
                <a:spcPct val="80000"/>
              </a:lnSpc>
              <a:buFontTx/>
              <a:buChar char="-"/>
            </a:pPr>
            <a:r>
              <a:rPr lang="en-US" altLang="en-US" dirty="0" smtClean="0">
                <a:latin typeface="Arial" charset="0"/>
                <a:cs typeface="Arial" charset="0"/>
              </a:rPr>
              <a:t>Term to Perm, Term to Term</a:t>
            </a:r>
          </a:p>
          <a:p>
            <a:pPr lvl="2" eaLnBrk="1" hangingPunct="1">
              <a:lnSpc>
                <a:spcPct val="80000"/>
              </a:lnSpc>
              <a:buFontTx/>
              <a:buChar char="-"/>
            </a:pPr>
            <a:endParaRPr lang="en-US" altLang="en-US" dirty="0">
              <a:latin typeface="Arial" charset="0"/>
              <a:cs typeface="Arial" charset="0"/>
            </a:endParaRPr>
          </a:p>
          <a:p>
            <a:pPr lvl="1" eaLnBrk="1" hangingPunct="1">
              <a:lnSpc>
                <a:spcPct val="80000"/>
              </a:lnSpc>
              <a:buFont typeface="Arial" panose="020B0604020202020204" pitchFamily="34" charset="0"/>
              <a:buChar char="•"/>
            </a:pPr>
            <a:r>
              <a:rPr lang="en-US" altLang="en-US" sz="2800" dirty="0" smtClean="0">
                <a:latin typeface="Arial" charset="0"/>
                <a:cs typeface="Arial" charset="0"/>
              </a:rPr>
              <a:t>Rider to Independent</a:t>
            </a:r>
          </a:p>
          <a:p>
            <a:pPr lvl="1" eaLnBrk="1" hangingPunct="1">
              <a:lnSpc>
                <a:spcPct val="80000"/>
              </a:lnSpc>
              <a:buFont typeface="Arial" charset="0"/>
              <a:buChar char="•"/>
            </a:pPr>
            <a:endParaRPr lang="en-CA" altLang="en-US" sz="1600" dirty="0" smtClean="0">
              <a:latin typeface="Arial" charset="0"/>
              <a:cs typeface="Arial" charset="0"/>
            </a:endParaRPr>
          </a:p>
        </p:txBody>
      </p:sp>
      <p:pic>
        <p:nvPicPr>
          <p:cNvPr id="96259" name="Picture 13" descr="MC900240351[1]"/>
          <p:cNvPicPr>
            <a:picLocks noChangeAspect="1" noChangeArrowheads="1"/>
          </p:cNvPicPr>
          <p:nvPr/>
        </p:nvPicPr>
        <p:blipFill>
          <a:blip r:embed="rId3"/>
          <a:srcRect/>
          <a:stretch>
            <a:fillRect/>
          </a:stretch>
        </p:blipFill>
        <p:spPr bwMode="auto">
          <a:xfrm>
            <a:off x="7010400" y="4952999"/>
            <a:ext cx="1524000" cy="1219201"/>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755383747"/>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p:nvPr>
        </p:nvSpPr>
        <p:spPr>
          <a:xfrm>
            <a:off x="304800" y="609600"/>
            <a:ext cx="8229600" cy="1066800"/>
          </a:xfrm>
        </p:spPr>
        <p:txBody>
          <a:bodyPr>
            <a:normAutofit/>
          </a:bodyPr>
          <a:lstStyle/>
          <a:p>
            <a:pPr eaLnBrk="1" hangingPunct="1"/>
            <a:r>
              <a:rPr lang="en-CA" altLang="en-US" sz="3600" b="1" dirty="0" smtClean="0">
                <a:latin typeface="Arial" charset="0"/>
                <a:cs typeface="Arial" charset="0"/>
              </a:rPr>
              <a:t>Conversions: Treaty</a:t>
            </a:r>
          </a:p>
        </p:txBody>
      </p:sp>
      <p:sp>
        <p:nvSpPr>
          <p:cNvPr id="98306" name="Rectangle 3"/>
          <p:cNvSpPr>
            <a:spLocks noGrp="1"/>
          </p:cNvSpPr>
          <p:nvPr>
            <p:ph idx="1"/>
          </p:nvPr>
        </p:nvSpPr>
        <p:spPr>
          <a:xfrm>
            <a:off x="304800" y="1752600"/>
            <a:ext cx="8640762" cy="4679950"/>
          </a:xfrm>
        </p:spPr>
        <p:txBody>
          <a:bodyPr/>
          <a:lstStyle/>
          <a:p>
            <a:pPr lvl="1" eaLnBrk="1" hangingPunct="1">
              <a:buFont typeface="Arial" charset="0"/>
              <a:buNone/>
            </a:pPr>
            <a:endParaRPr lang="en-US" altLang="en-US" sz="1000" dirty="0" smtClean="0">
              <a:latin typeface="Arial" charset="0"/>
              <a:cs typeface="Arial" charset="0"/>
            </a:endParaRPr>
          </a:p>
          <a:p>
            <a:pPr lvl="2" eaLnBrk="1" hangingPunct="1">
              <a:buFont typeface="Arial" charset="0"/>
              <a:buChar char="‾"/>
            </a:pPr>
            <a:r>
              <a:rPr lang="en-US" altLang="en-US" dirty="0" smtClean="0">
                <a:latin typeface="Arial" charset="0"/>
                <a:cs typeface="Arial" charset="0"/>
              </a:rPr>
              <a:t>No Underwriting – remains under original pool, point in scale</a:t>
            </a:r>
            <a:endParaRPr lang="en-US" altLang="en-US" dirty="0">
              <a:latin typeface="Arial" charset="0"/>
              <a:cs typeface="Arial" charset="0"/>
            </a:endParaRPr>
          </a:p>
          <a:p>
            <a:pPr marL="914400" lvl="2" indent="0" eaLnBrk="1" hangingPunct="1">
              <a:buNone/>
            </a:pPr>
            <a:endParaRPr lang="en-US" altLang="en-US" sz="2400" dirty="0" smtClean="0">
              <a:latin typeface="Arial" charset="0"/>
              <a:cs typeface="Arial" charset="0"/>
            </a:endParaRPr>
          </a:p>
          <a:p>
            <a:pPr lvl="2" eaLnBrk="1" hangingPunct="1">
              <a:buFont typeface="Arial" charset="0"/>
              <a:buChar char="‾"/>
            </a:pPr>
            <a:r>
              <a:rPr lang="en-US" altLang="en-US" dirty="0" smtClean="0">
                <a:latin typeface="Arial" charset="0"/>
                <a:cs typeface="Arial" charset="0"/>
              </a:rPr>
              <a:t>Underwriting – new pool, 1</a:t>
            </a:r>
            <a:r>
              <a:rPr lang="en-US" altLang="en-US" baseline="30000" dirty="0" smtClean="0">
                <a:latin typeface="Arial" charset="0"/>
                <a:cs typeface="Arial" charset="0"/>
              </a:rPr>
              <a:t>st</a:t>
            </a:r>
            <a:r>
              <a:rPr lang="en-US" altLang="en-US" dirty="0" smtClean="0">
                <a:latin typeface="Arial" charset="0"/>
                <a:cs typeface="Arial" charset="0"/>
              </a:rPr>
              <a:t> year premium rates</a:t>
            </a:r>
          </a:p>
          <a:p>
            <a:pPr lvl="2" eaLnBrk="1" hangingPunct="1">
              <a:buFont typeface="Arial" charset="0"/>
              <a:buChar char="‾"/>
            </a:pPr>
            <a:endParaRPr lang="en-US" altLang="en-US" dirty="0">
              <a:latin typeface="Arial" charset="0"/>
              <a:cs typeface="Arial" charset="0"/>
            </a:endParaRPr>
          </a:p>
          <a:p>
            <a:pPr lvl="2" eaLnBrk="1" hangingPunct="1">
              <a:buFont typeface="Arial" charset="0"/>
              <a:buChar char="‾"/>
            </a:pPr>
            <a:r>
              <a:rPr lang="en-US" altLang="en-US" dirty="0" smtClean="0">
                <a:latin typeface="Arial" charset="0"/>
                <a:cs typeface="Arial" charset="0"/>
              </a:rPr>
              <a:t>Treaty to define what rates and allowances are to be used for the converted policy; reinsurer on the new policy’s plan or not</a:t>
            </a:r>
          </a:p>
        </p:txBody>
      </p:sp>
      <p:pic>
        <p:nvPicPr>
          <p:cNvPr id="98307" name="Picture 4" descr="MC900234083[1]"/>
          <p:cNvPicPr>
            <a:picLocks noChangeAspect="1" noChangeArrowheads="1"/>
          </p:cNvPicPr>
          <p:nvPr/>
        </p:nvPicPr>
        <p:blipFill>
          <a:blip r:embed="rId3"/>
          <a:srcRect/>
          <a:stretch>
            <a:fillRect/>
          </a:stretch>
        </p:blipFill>
        <p:spPr bwMode="auto">
          <a:xfrm>
            <a:off x="5867400" y="4953000"/>
            <a:ext cx="2579589" cy="1363613"/>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3431337792"/>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81000" y="685800"/>
            <a:ext cx="8229600" cy="1066800"/>
          </a:xfrm>
        </p:spPr>
        <p:txBody>
          <a:bodyPr>
            <a:noAutofit/>
          </a:bodyPr>
          <a:lstStyle/>
          <a:p>
            <a:pPr eaLnBrk="1" hangingPunct="1"/>
            <a:r>
              <a:rPr lang="en-CA" altLang="en-US" sz="3600" b="1" dirty="0" smtClean="0">
                <a:latin typeface="Arial" charset="0"/>
                <a:cs typeface="Arial" charset="0"/>
              </a:rPr>
              <a:t>Conversions: Administration Challenges</a:t>
            </a:r>
          </a:p>
        </p:txBody>
      </p:sp>
      <p:sp>
        <p:nvSpPr>
          <p:cNvPr id="100354" name="Rectangle 3"/>
          <p:cNvSpPr>
            <a:spLocks noGrp="1"/>
          </p:cNvSpPr>
          <p:nvPr>
            <p:ph idx="1"/>
          </p:nvPr>
        </p:nvSpPr>
        <p:spPr/>
        <p:txBody>
          <a:bodyPr/>
          <a:lstStyle/>
          <a:p>
            <a:pPr lvl="1" eaLnBrk="1" hangingPunct="1">
              <a:buFont typeface="Arial" charset="0"/>
              <a:buChar char="•"/>
            </a:pPr>
            <a:r>
              <a:rPr lang="en-US" altLang="en-US" sz="2800" dirty="0" smtClean="0">
                <a:latin typeface="Arial" charset="0"/>
                <a:cs typeface="Arial" charset="0"/>
              </a:rPr>
              <a:t>Various systems in use and limitations</a:t>
            </a:r>
          </a:p>
          <a:p>
            <a:pPr lvl="2" eaLnBrk="1" hangingPunct="1"/>
            <a:r>
              <a:rPr lang="en-US" altLang="en-US" dirty="0" smtClean="0">
                <a:latin typeface="Arial" charset="0"/>
                <a:cs typeface="Arial" charset="0"/>
              </a:rPr>
              <a:t>TAI</a:t>
            </a:r>
          </a:p>
          <a:p>
            <a:pPr lvl="2" eaLnBrk="1" hangingPunct="1"/>
            <a:r>
              <a:rPr lang="en-US" altLang="en-US" dirty="0" smtClean="0">
                <a:latin typeface="Arial" charset="0"/>
                <a:cs typeface="Arial" charset="0"/>
              </a:rPr>
              <a:t>Quasar</a:t>
            </a:r>
          </a:p>
          <a:p>
            <a:pPr lvl="2" eaLnBrk="1" hangingPunct="1"/>
            <a:r>
              <a:rPr lang="en-US" altLang="en-US" dirty="0" err="1" smtClean="0">
                <a:latin typeface="Arial" charset="0"/>
                <a:cs typeface="Arial" charset="0"/>
              </a:rPr>
              <a:t>Capsil</a:t>
            </a:r>
            <a:endParaRPr lang="en-US" altLang="en-US" dirty="0" smtClean="0">
              <a:latin typeface="Arial" charset="0"/>
              <a:cs typeface="Arial" charset="0"/>
            </a:endParaRPr>
          </a:p>
          <a:p>
            <a:pPr lvl="2" eaLnBrk="1" hangingPunct="1"/>
            <a:r>
              <a:rPr lang="en-US" altLang="en-US" dirty="0" smtClean="0">
                <a:latin typeface="Arial" charset="0"/>
                <a:cs typeface="Arial" charset="0"/>
              </a:rPr>
              <a:t>Home grown</a:t>
            </a:r>
          </a:p>
          <a:p>
            <a:pPr lvl="3" eaLnBrk="1" hangingPunct="1">
              <a:buFont typeface="Wingdings" pitchFamily="2" charset="2"/>
              <a:buChar char="Ø"/>
            </a:pPr>
            <a:r>
              <a:rPr lang="en-US" altLang="en-US" sz="2800" dirty="0" smtClean="0">
                <a:latin typeface="Arial" charset="0"/>
                <a:cs typeface="Arial" charset="0"/>
              </a:rPr>
              <a:t>Excel files</a:t>
            </a:r>
          </a:p>
          <a:p>
            <a:pPr lvl="3" eaLnBrk="1" hangingPunct="1">
              <a:buFont typeface="Wingdings" pitchFamily="2" charset="2"/>
              <a:buChar char="Ø"/>
            </a:pPr>
            <a:r>
              <a:rPr lang="en-US" altLang="en-US" sz="2800" dirty="0" smtClean="0">
                <a:latin typeface="Arial" charset="0"/>
                <a:cs typeface="Arial" charset="0"/>
              </a:rPr>
              <a:t>Access Database</a:t>
            </a:r>
          </a:p>
          <a:p>
            <a:pPr lvl="3" eaLnBrk="1" hangingPunct="1">
              <a:buFont typeface="Wingdings" pitchFamily="2" charset="2"/>
              <a:buChar char="Ø"/>
            </a:pPr>
            <a:r>
              <a:rPr lang="en-US" altLang="en-US" sz="2800" dirty="0" smtClean="0">
                <a:latin typeface="Arial" charset="0"/>
                <a:cs typeface="Arial" charset="0"/>
              </a:rPr>
              <a:t>Direct writer legacy systems</a:t>
            </a:r>
          </a:p>
          <a:p>
            <a:pPr lvl="3" eaLnBrk="1" hangingPunct="1">
              <a:buFont typeface="Wingdings" pitchFamily="2" charset="2"/>
              <a:buChar char="Ø"/>
            </a:pPr>
            <a:r>
              <a:rPr lang="en-US" altLang="en-US" sz="2800" dirty="0" smtClean="0">
                <a:latin typeface="Arial" charset="0"/>
                <a:cs typeface="Arial" charset="0"/>
              </a:rPr>
              <a:t>Etc.</a:t>
            </a:r>
          </a:p>
          <a:p>
            <a:pPr lvl="1" eaLnBrk="1" hangingPunct="1"/>
            <a:endParaRPr lang="en-US" altLang="en-US" dirty="0" smtClean="0">
              <a:latin typeface="Arial" charset="0"/>
              <a:cs typeface="Arial" charset="0"/>
            </a:endParaRPr>
          </a:p>
          <a:p>
            <a:pPr lvl="2" algn="r" eaLnBrk="1" hangingPunct="1">
              <a:buFont typeface="Arial" charset="0"/>
              <a:buNone/>
            </a:pPr>
            <a:endParaRPr lang="en-US" altLang="en-US" dirty="0" smtClean="0">
              <a:latin typeface="Arial" charset="0"/>
              <a:cs typeface="Arial" charset="0"/>
            </a:endParaRPr>
          </a:p>
          <a:p>
            <a:pPr lvl="1" eaLnBrk="1" hangingPunct="1"/>
            <a:endParaRPr lang="en-US" altLang="en-US" dirty="0" smtClean="0">
              <a:latin typeface="Arial" charset="0"/>
              <a:cs typeface="Arial" charset="0"/>
            </a:endParaRPr>
          </a:p>
          <a:p>
            <a:pPr lvl="1" eaLnBrk="1" hangingPunct="1"/>
            <a:endParaRPr lang="en-US" altLang="en-US" dirty="0" smtClean="0">
              <a:latin typeface="Arial" charset="0"/>
              <a:cs typeface="Arial" charset="0"/>
            </a:endParaRPr>
          </a:p>
        </p:txBody>
      </p:sp>
      <p:pic>
        <p:nvPicPr>
          <p:cNvPr id="100355" name="Picture 2" descr="C:\Program Files (x86)\Microsoft Office\MEDIA\CAGCAT10\j0300520.gif"/>
          <p:cNvPicPr>
            <a:picLocks noChangeAspect="1" noChangeArrowheads="1" noCrop="1"/>
          </p:cNvPicPr>
          <p:nvPr/>
        </p:nvPicPr>
        <p:blipFill>
          <a:blip r:embed="rId3"/>
          <a:srcRect/>
          <a:stretch>
            <a:fillRect/>
          </a:stretch>
        </p:blipFill>
        <p:spPr bwMode="auto">
          <a:xfrm>
            <a:off x="6400800" y="4114800"/>
            <a:ext cx="2057400" cy="1690688"/>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2051000981"/>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p:nvPr>
        </p:nvSpPr>
        <p:spPr>
          <a:xfrm>
            <a:off x="297053" y="714756"/>
            <a:ext cx="8229600" cy="1066800"/>
          </a:xfrm>
        </p:spPr>
        <p:txBody>
          <a:bodyPr>
            <a:noAutofit/>
          </a:bodyPr>
          <a:lstStyle/>
          <a:p>
            <a:pPr eaLnBrk="1" hangingPunct="1"/>
            <a:r>
              <a:rPr lang="en-CA" altLang="en-US" sz="3600" b="1" dirty="0" smtClean="0">
                <a:latin typeface="Arial" charset="0"/>
                <a:cs typeface="Arial" charset="0"/>
              </a:rPr>
              <a:t>Conversions: Administration Challenges</a:t>
            </a:r>
          </a:p>
        </p:txBody>
      </p:sp>
      <p:sp>
        <p:nvSpPr>
          <p:cNvPr id="102402" name="Rectangle 3"/>
          <p:cNvSpPr>
            <a:spLocks noGrp="1"/>
          </p:cNvSpPr>
          <p:nvPr>
            <p:ph idx="1"/>
          </p:nvPr>
        </p:nvSpPr>
        <p:spPr>
          <a:xfrm>
            <a:off x="381000" y="1988374"/>
            <a:ext cx="8229600" cy="4325112"/>
          </a:xfrm>
        </p:spPr>
        <p:txBody>
          <a:bodyPr/>
          <a:lstStyle/>
          <a:p>
            <a:pPr lvl="1" eaLnBrk="1" hangingPunct="1">
              <a:lnSpc>
                <a:spcPct val="90000"/>
              </a:lnSpc>
              <a:buFont typeface="Arial" charset="0"/>
              <a:buChar char="•"/>
            </a:pPr>
            <a:endParaRPr lang="en-US" altLang="en-US" sz="2800" dirty="0" smtClean="0">
              <a:latin typeface="Arial" charset="0"/>
              <a:cs typeface="Arial" charset="0"/>
            </a:endParaRPr>
          </a:p>
          <a:p>
            <a:pPr lvl="1" eaLnBrk="1" hangingPunct="1">
              <a:lnSpc>
                <a:spcPct val="90000"/>
              </a:lnSpc>
              <a:buFont typeface="Arial" charset="0"/>
              <a:buChar char="•"/>
            </a:pPr>
            <a:r>
              <a:rPr lang="en-US" altLang="en-US" sz="2800" dirty="0" smtClean="0">
                <a:latin typeface="Arial" charset="0"/>
                <a:cs typeface="Arial" charset="0"/>
              </a:rPr>
              <a:t>Data issues</a:t>
            </a:r>
          </a:p>
          <a:p>
            <a:pPr lvl="2" eaLnBrk="1" hangingPunct="1">
              <a:lnSpc>
                <a:spcPct val="90000"/>
              </a:lnSpc>
              <a:buFont typeface="Arial" charset="0"/>
              <a:buChar char="‾"/>
            </a:pPr>
            <a:r>
              <a:rPr lang="en-US" altLang="en-US" dirty="0" smtClean="0">
                <a:latin typeface="Arial" charset="0"/>
                <a:cs typeface="Arial" charset="0"/>
              </a:rPr>
              <a:t>Original policy number</a:t>
            </a:r>
          </a:p>
          <a:p>
            <a:pPr lvl="2" eaLnBrk="1" hangingPunct="1">
              <a:lnSpc>
                <a:spcPct val="90000"/>
              </a:lnSpc>
              <a:buFont typeface="Arial" charset="0"/>
              <a:buChar char="‾"/>
            </a:pPr>
            <a:r>
              <a:rPr lang="en-US" altLang="en-US" dirty="0" smtClean="0">
                <a:latin typeface="Arial" charset="0"/>
                <a:cs typeface="Arial" charset="0"/>
              </a:rPr>
              <a:t>Original issue date</a:t>
            </a:r>
          </a:p>
          <a:p>
            <a:pPr lvl="2" eaLnBrk="1" hangingPunct="1">
              <a:lnSpc>
                <a:spcPct val="90000"/>
              </a:lnSpc>
              <a:buFont typeface="Arial" charset="0"/>
              <a:buChar char="‾"/>
            </a:pPr>
            <a:r>
              <a:rPr lang="en-US" altLang="en-US" dirty="0" smtClean="0">
                <a:latin typeface="Arial" charset="0"/>
                <a:cs typeface="Arial" charset="0"/>
              </a:rPr>
              <a:t>New product does not fit Treaty parameters (i.e. Treaty only accepts Term products)</a:t>
            </a:r>
          </a:p>
          <a:p>
            <a:pPr lvl="2" eaLnBrk="1" hangingPunct="1">
              <a:lnSpc>
                <a:spcPct val="90000"/>
              </a:lnSpc>
              <a:buFont typeface="Arial" charset="0"/>
              <a:buChar char="‾"/>
            </a:pPr>
            <a:r>
              <a:rPr lang="en-US" altLang="en-US" dirty="0" smtClean="0">
                <a:latin typeface="Arial" charset="0"/>
                <a:cs typeface="Arial" charset="0"/>
              </a:rPr>
              <a:t>Termination and New Policy not being reported in same billing cycle</a:t>
            </a:r>
          </a:p>
          <a:p>
            <a:pPr lvl="2" eaLnBrk="1" hangingPunct="1">
              <a:lnSpc>
                <a:spcPct val="90000"/>
              </a:lnSpc>
              <a:buFont typeface="Arial" charset="0"/>
              <a:buChar char="‾"/>
            </a:pPr>
            <a:r>
              <a:rPr lang="en-US" altLang="en-US" dirty="0" smtClean="0">
                <a:latin typeface="Arial" charset="0"/>
                <a:cs typeface="Arial" charset="0"/>
              </a:rPr>
              <a:t>New policy reported as New Business</a:t>
            </a:r>
          </a:p>
          <a:p>
            <a:pPr lvl="2" eaLnBrk="1" hangingPunct="1">
              <a:lnSpc>
                <a:spcPct val="90000"/>
              </a:lnSpc>
              <a:buFont typeface="Arial" charset="0"/>
              <a:buChar char="‾"/>
            </a:pPr>
            <a:r>
              <a:rPr lang="en-US" altLang="en-US" dirty="0" smtClean="0">
                <a:latin typeface="Arial" charset="0"/>
                <a:cs typeface="Arial" charset="0"/>
              </a:rPr>
              <a:t>Not assigned a unique Conversion transaction code</a:t>
            </a:r>
          </a:p>
          <a:p>
            <a:pPr lvl="2" eaLnBrk="1" hangingPunct="1">
              <a:lnSpc>
                <a:spcPct val="90000"/>
              </a:lnSpc>
            </a:pPr>
            <a:endParaRPr lang="en-CA" altLang="en-US" dirty="0" smtClean="0">
              <a:latin typeface="Arial" charset="0"/>
              <a:cs typeface="Arial" charset="0"/>
            </a:endParaRPr>
          </a:p>
        </p:txBody>
      </p:sp>
      <p:pic>
        <p:nvPicPr>
          <p:cNvPr id="102403" name="Picture 4" descr="MC900390682[1]"/>
          <p:cNvPicPr>
            <a:picLocks noChangeAspect="1" noChangeArrowheads="1"/>
          </p:cNvPicPr>
          <p:nvPr/>
        </p:nvPicPr>
        <p:blipFill>
          <a:blip r:embed="rId3"/>
          <a:srcRect/>
          <a:stretch>
            <a:fillRect/>
          </a:stretch>
        </p:blipFill>
        <p:spPr bwMode="auto">
          <a:xfrm>
            <a:off x="7010400" y="1196974"/>
            <a:ext cx="1482725" cy="1546225"/>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491202058"/>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p:nvPr>
        </p:nvSpPr>
        <p:spPr>
          <a:xfrm>
            <a:off x="228600" y="457200"/>
            <a:ext cx="8229600" cy="1066800"/>
          </a:xfrm>
        </p:spPr>
        <p:txBody>
          <a:bodyPr>
            <a:normAutofit/>
          </a:bodyPr>
          <a:lstStyle/>
          <a:p>
            <a:pPr eaLnBrk="1" hangingPunct="1"/>
            <a:r>
              <a:rPr lang="en-CA" altLang="en-US" sz="3600" b="1" dirty="0" smtClean="0">
                <a:latin typeface="Arial" charset="0"/>
                <a:cs typeface="Arial" charset="0"/>
              </a:rPr>
              <a:t>Conversions: Case 1</a:t>
            </a:r>
          </a:p>
        </p:txBody>
      </p:sp>
      <p:graphicFrame>
        <p:nvGraphicFramePr>
          <p:cNvPr id="6" name="Table 5"/>
          <p:cNvGraphicFramePr>
            <a:graphicFrameLocks noGrp="1"/>
          </p:cNvGraphicFramePr>
          <p:nvPr>
            <p:extLst/>
          </p:nvPr>
        </p:nvGraphicFramePr>
        <p:xfrm>
          <a:off x="228600" y="1295400"/>
          <a:ext cx="8713090" cy="5490516"/>
        </p:xfrm>
        <a:graphic>
          <a:graphicData uri="http://schemas.openxmlformats.org/drawingml/2006/table">
            <a:tbl>
              <a:tblPr>
                <a:tableStyleId>{5C22544A-7EE6-4342-B048-85BDC9FD1C3A}</a:tableStyleId>
              </a:tblPr>
              <a:tblGrid>
                <a:gridCol w="860551"/>
                <a:gridCol w="507505"/>
                <a:gridCol w="507505"/>
                <a:gridCol w="752984"/>
                <a:gridCol w="805389"/>
                <a:gridCol w="441309"/>
                <a:gridCol w="761258"/>
                <a:gridCol w="695061"/>
                <a:gridCol w="719885"/>
                <a:gridCol w="752984"/>
                <a:gridCol w="860551"/>
                <a:gridCol w="1048108"/>
              </a:tblGrid>
              <a:tr h="232624">
                <a:tc>
                  <a:txBody>
                    <a:bodyPr/>
                    <a:lstStyle/>
                    <a:p>
                      <a:pPr algn="l" fontAlgn="b"/>
                      <a:endParaRPr lang="en-US" sz="1200" b="0"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gridSpan="7">
                  <a:txBody>
                    <a:bodyPr/>
                    <a:lstStyle/>
                    <a:p>
                      <a:pPr algn="l" fontAlgn="b"/>
                      <a:r>
                        <a:rPr lang="en-US" sz="1200" u="none" strike="noStrike">
                          <a:effectLst/>
                        </a:rPr>
                        <a:t>Case 1 - True term to perm conversion for the full face amount</a:t>
                      </a:r>
                      <a:endParaRPr lang="en-US" sz="1200" b="0" i="0" u="none" strike="noStrike">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gridSpan="2">
                  <a:txBody>
                    <a:bodyPr/>
                    <a:lstStyle/>
                    <a:p>
                      <a:pPr algn="l" fontAlgn="b"/>
                      <a:r>
                        <a:rPr lang="en-US" sz="1200" b="1" u="none" strike="noStrike" dirty="0">
                          <a:effectLst/>
                        </a:rPr>
                        <a:t>Original Policy:</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Last  </a:t>
                      </a:r>
                      <a:endParaRPr lang="en-US" sz="1200" b="1"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A112345</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James</a:t>
                      </a:r>
                      <a:endParaRPr lang="en-US" sz="1200" b="0"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Smith</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ABC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368665">
                <a:tc gridSpan="2">
                  <a:txBody>
                    <a:bodyPr/>
                    <a:lstStyle/>
                    <a:p>
                      <a:pPr algn="l" fontAlgn="b"/>
                      <a:r>
                        <a:rPr lang="en-US" sz="1200" b="1" u="none" strike="noStrike" dirty="0">
                          <a:effectLst/>
                        </a:rPr>
                        <a:t>Converted Policy:</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Last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Reported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Duration</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Pol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 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as</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Premiums</a:t>
                      </a:r>
                      <a:endParaRPr lang="en-US" sz="1200" b="1"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A123456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James</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Smith</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ABC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7028" marR="7028" marT="7028" marB="0" anchor="b">
                    <a:solidFill>
                      <a:srgbClr val="FF0000"/>
                    </a:solidFill>
                  </a:tcPr>
                </a:tc>
                <a:tc>
                  <a:txBody>
                    <a:bodyPr/>
                    <a:lstStyle/>
                    <a:p>
                      <a:pPr algn="l" fontAlgn="b"/>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7028" marR="7028" marT="7028" marB="0" anchor="b">
                    <a:solidFill>
                      <a:srgbClr val="FF0000"/>
                    </a:solidFill>
                  </a:tcPr>
                </a:tc>
                <a:tc>
                  <a:txBody>
                    <a:bodyPr/>
                    <a:lstStyle/>
                    <a:p>
                      <a:pPr algn="l" fontAlgn="b"/>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7028" marR="7028" marT="7028" marB="0" anchor="b">
                    <a:solidFill>
                      <a:srgbClr val="FF0000"/>
                    </a:solidFill>
                  </a:tcPr>
                </a:tc>
                <a:tc>
                  <a:txBody>
                    <a:bodyPr/>
                    <a:lstStyle/>
                    <a:p>
                      <a:pPr algn="l" fontAlgn="b"/>
                      <a:r>
                        <a:rPr lang="en-US" sz="1200" u="none" strike="noStrike">
                          <a:effectLst/>
                        </a:rPr>
                        <a:t>Point in Scale</a:t>
                      </a:r>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gridSpan="3">
                  <a:txBody>
                    <a:bodyPr/>
                    <a:lstStyle/>
                    <a:p>
                      <a:pPr algn="l" fontAlgn="b"/>
                      <a:r>
                        <a:rPr lang="en-US" sz="1200" b="1" u="none" strike="noStrike" dirty="0">
                          <a:effectLst/>
                        </a:rPr>
                        <a:t>Best practice set-up:  </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Last  </a:t>
                      </a:r>
                      <a:endParaRPr lang="en-US" sz="1200" b="1"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Reported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Duration</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Pol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 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as</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Premiums</a:t>
                      </a:r>
                      <a:endParaRPr lang="en-US" sz="1200" b="1"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r>
              <a:tr h="232624">
                <a:tc>
                  <a:txBody>
                    <a:bodyPr/>
                    <a:lstStyle/>
                    <a:p>
                      <a:pPr algn="l" fontAlgn="b"/>
                      <a:r>
                        <a:rPr lang="en-US" sz="1200" u="none" strike="noStrike">
                          <a:effectLst/>
                        </a:rPr>
                        <a:t>A123456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James</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Smith</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ABC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A112345</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Conversion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Point in Scale</a:t>
                      </a:r>
                      <a:endParaRPr lang="en-US" sz="1200" b="0" i="0" u="none" strike="noStrike" dirty="0">
                        <a:solidFill>
                          <a:srgbClr val="000000"/>
                        </a:solidFill>
                        <a:effectLst/>
                        <a:latin typeface="Calibri" panose="020F0502020204030204" pitchFamily="34" charset="0"/>
                      </a:endParaRPr>
                    </a:p>
                  </a:txBody>
                  <a:tcPr marL="7028" marR="7028" marT="7028" marB="0" anchor="b"/>
                </a:tc>
              </a:tr>
            </a:tbl>
          </a:graphicData>
        </a:graphic>
      </p:graphicFrame>
      <p:sp>
        <p:nvSpPr>
          <p:cNvPr id="4" name="TextBox 3"/>
          <p:cNvSpPr txBox="1"/>
          <p:nvPr/>
        </p:nvSpPr>
        <p:spPr>
          <a:xfrm>
            <a:off x="5942837" y="762000"/>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599" y="540722"/>
            <a:ext cx="733425" cy="750332"/>
          </a:xfrm>
          <a:prstGeom prst="rect">
            <a:avLst/>
          </a:prstGeom>
          <a:noFill/>
        </p:spPr>
      </p:pic>
    </p:spTree>
    <p:extLst>
      <p:ext uri="{BB962C8B-B14F-4D97-AF65-F5344CB8AC3E}">
        <p14:creationId xmlns:p14="http://schemas.microsoft.com/office/powerpoint/2010/main" val="1385121893"/>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28600" y="451103"/>
            <a:ext cx="8229600" cy="1066800"/>
          </a:xfrm>
        </p:spPr>
        <p:txBody>
          <a:bodyPr>
            <a:normAutofit/>
          </a:bodyPr>
          <a:lstStyle/>
          <a:p>
            <a:r>
              <a:rPr lang="en-CA" altLang="en-US" sz="3600" b="1" dirty="0" smtClean="0">
                <a:latin typeface="Arial" charset="0"/>
                <a:cs typeface="Arial" charset="0"/>
              </a:rPr>
              <a:t>Conversions: Case 2</a:t>
            </a:r>
            <a:endParaRPr lang="en-US" sz="3600" b="1" dirty="0" smtClean="0">
              <a:latin typeface="Arial" charset="0"/>
              <a:cs typeface="Arial" charset="0"/>
            </a:endParaRPr>
          </a:p>
        </p:txBody>
      </p:sp>
      <p:graphicFrame>
        <p:nvGraphicFramePr>
          <p:cNvPr id="8" name="Content Placeholder 3"/>
          <p:cNvGraphicFramePr>
            <a:graphicFrameLocks noGrp="1"/>
          </p:cNvGraphicFramePr>
          <p:nvPr>
            <p:ph idx="1"/>
            <p:extLst/>
          </p:nvPr>
        </p:nvGraphicFramePr>
        <p:xfrm>
          <a:off x="152400" y="1295400"/>
          <a:ext cx="8785098" cy="5474224"/>
        </p:xfrm>
        <a:graphic>
          <a:graphicData uri="http://schemas.openxmlformats.org/drawingml/2006/table">
            <a:tbl>
              <a:tblPr>
                <a:tableStyleId>{5C22544A-7EE6-4342-B048-85BDC9FD1C3A}</a:tableStyleId>
              </a:tblPr>
              <a:tblGrid>
                <a:gridCol w="733642"/>
                <a:gridCol w="486436"/>
                <a:gridCol w="797438"/>
                <a:gridCol w="725668"/>
                <a:gridCol w="773514"/>
                <a:gridCol w="425299"/>
                <a:gridCol w="733642"/>
                <a:gridCol w="669847"/>
                <a:gridCol w="691112"/>
                <a:gridCol w="725668"/>
                <a:gridCol w="1012745"/>
                <a:gridCol w="1010087"/>
              </a:tblGrid>
              <a:tr h="217487">
                <a:tc gridSpan="5">
                  <a:txBody>
                    <a:bodyPr/>
                    <a:lstStyle/>
                    <a:p>
                      <a:pPr algn="l" fontAlgn="b"/>
                      <a:r>
                        <a:rPr lang="en-US" sz="1200" u="none" strike="noStrike" dirty="0">
                          <a:effectLst/>
                        </a:rPr>
                        <a:t>Case 2 - Conversion along with a face increase</a:t>
                      </a:r>
                      <a:endParaRPr lang="en-US" sz="1200" b="0"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gridSpan="2">
                  <a:txBody>
                    <a:bodyPr/>
                    <a:lstStyle/>
                    <a:p>
                      <a:pPr algn="l" fontAlgn="b"/>
                      <a:r>
                        <a:rPr lang="en-US" sz="1200" b="1" u="none" strike="noStrike" dirty="0">
                          <a:effectLst/>
                        </a:rPr>
                        <a:t>Original Policy:</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Last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B223456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Anne</a:t>
                      </a:r>
                      <a:endParaRPr lang="en-US" sz="1200" b="0"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Thompson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ABC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gridSpan="3">
                  <a:txBody>
                    <a:bodyPr/>
                    <a:lstStyle/>
                    <a:p>
                      <a:pPr algn="l" fontAlgn="b"/>
                      <a:r>
                        <a:rPr lang="en-US" sz="1200" b="1" u="none" strike="noStrike" dirty="0">
                          <a:effectLst/>
                        </a:rPr>
                        <a:t>Converted Policy:</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Last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Reported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Duration</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Pol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 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as</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Premiums</a:t>
                      </a:r>
                      <a:endParaRPr lang="en-US" sz="1200" b="1"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B224456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Anne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Thompson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1,500,000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BCD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7028" marR="7028" marT="7028" marB="0" anchor="b">
                    <a:solidFill>
                      <a:srgbClr val="FF0000"/>
                    </a:solidFill>
                  </a:tcPr>
                </a:tc>
                <a:tc>
                  <a:txBody>
                    <a:bodyPr/>
                    <a:lstStyle/>
                    <a:p>
                      <a:pPr algn="l" fontAlgn="b"/>
                      <a:r>
                        <a:rPr lang="en-US" sz="1200" u="none" strike="noStrike" dirty="0">
                          <a:effectLst/>
                        </a:rPr>
                        <a:t> </a:t>
                      </a:r>
                      <a:endParaRPr lang="en-US" sz="1200" b="0" i="0" u="none" strike="noStrike" dirty="0">
                        <a:solidFill>
                          <a:srgbClr val="FF0000"/>
                        </a:solidFill>
                        <a:effectLst/>
                        <a:latin typeface="Calibri" panose="020F0502020204030204" pitchFamily="34" charset="0"/>
                      </a:endParaRPr>
                    </a:p>
                  </a:txBody>
                  <a:tcPr marL="7028" marR="7028" marT="7028" marB="0" anchor="b">
                    <a:solidFill>
                      <a:srgbClr val="FF0000"/>
                    </a:solidFill>
                  </a:tcPr>
                </a:tc>
                <a:tc>
                  <a:txBody>
                    <a:bodyPr/>
                    <a:lstStyle/>
                    <a:p>
                      <a:pPr algn="l" fontAlgn="b"/>
                      <a:r>
                        <a:rPr lang="en-US" sz="1200" u="none" strike="noStrike">
                          <a:effectLst/>
                        </a:rPr>
                        <a:t>New Business</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Year</a:t>
                      </a:r>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gridSpan="3">
                  <a:txBody>
                    <a:bodyPr/>
                    <a:lstStyle/>
                    <a:p>
                      <a:pPr algn="l" fontAlgn="b"/>
                      <a:r>
                        <a:rPr lang="en-US" sz="1200" b="1" u="none" strike="noStrike" dirty="0">
                          <a:effectLst/>
                        </a:rPr>
                        <a:t>Best practice set-up:  </a:t>
                      </a:r>
                      <a:endParaRPr lang="en-US" sz="1200" b="1" i="0" u="none" strike="noStrike" dirty="0">
                        <a:solidFill>
                          <a:srgbClr val="000000"/>
                        </a:solidFill>
                        <a:effectLst/>
                        <a:latin typeface="Calibri" panose="020F0502020204030204" pitchFamily="34" charset="0"/>
                      </a:endParaRPr>
                    </a:p>
                  </a:txBody>
                  <a:tcPr marL="7028" marR="7028" marT="7028"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First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Last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Issue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Pool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Original</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Reported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1"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Policy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Name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NAR </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Reinsurer</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Duration</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Pol No</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Iss date</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as</a:t>
                      </a:r>
                      <a:endParaRPr lang="en-US" sz="1200" b="1"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Premiums</a:t>
                      </a:r>
                      <a:endParaRPr lang="en-US" sz="1200" b="1"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B224456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Anne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Thompson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1,000,000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ABC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B223456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1/1/2008</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Conversion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Point in Scale</a:t>
                      </a:r>
                      <a:endParaRPr lang="en-US" sz="1200" b="0" i="0" u="none" strike="noStrike">
                        <a:solidFill>
                          <a:srgbClr val="000000"/>
                        </a:solidFill>
                        <a:effectLst/>
                        <a:latin typeface="Calibri" panose="020F0502020204030204" pitchFamily="34" charset="0"/>
                      </a:endParaRPr>
                    </a:p>
                  </a:txBody>
                  <a:tcPr marL="7028" marR="7028" marT="7028" marB="0" anchor="b"/>
                </a:tc>
              </a:tr>
              <a:tr h="232569">
                <a:tc>
                  <a:txBody>
                    <a:bodyPr/>
                    <a:lstStyle/>
                    <a:p>
                      <a:pPr algn="l" fontAlgn="b"/>
                      <a:r>
                        <a:rPr lang="en-US" sz="1200" u="none" strike="noStrike">
                          <a:effectLst/>
                        </a:rPr>
                        <a:t>B224456</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Anne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Thompson</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1/1/2013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500,000</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2013</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BCD Re</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a:effectLst/>
                        </a:rPr>
                        <a:t>New Business</a:t>
                      </a:r>
                      <a:endParaRPr lang="en-US" sz="1200" b="0" i="0" u="none" strike="noStrike">
                        <a:solidFill>
                          <a:srgbClr val="000000"/>
                        </a:solidFill>
                        <a:effectLst/>
                        <a:latin typeface="Calibri" panose="020F0502020204030204" pitchFamily="34" charset="0"/>
                      </a:endParaRPr>
                    </a:p>
                  </a:txBody>
                  <a:tcPr marL="7028" marR="7028" marT="7028" marB="0" anchor="b"/>
                </a:tc>
                <a:tc>
                  <a:txBody>
                    <a:bodyPr/>
                    <a:lstStyle/>
                    <a:p>
                      <a:pPr algn="l" fontAlgn="b"/>
                      <a:r>
                        <a:rPr lang="en-US" sz="1200" u="none" strike="noStrike" dirty="0">
                          <a:effectLst/>
                        </a:rPr>
                        <a:t>First Year</a:t>
                      </a:r>
                      <a:endParaRPr lang="en-US" sz="1200" b="0" i="0" u="none" strike="noStrike" dirty="0">
                        <a:solidFill>
                          <a:srgbClr val="000000"/>
                        </a:solidFill>
                        <a:effectLst/>
                        <a:latin typeface="Calibri" panose="020F0502020204030204" pitchFamily="34" charset="0"/>
                      </a:endParaRPr>
                    </a:p>
                  </a:txBody>
                  <a:tcPr marL="7028" marR="7028" marT="7028" marB="0" anchor="b"/>
                </a:tc>
              </a:tr>
            </a:tbl>
          </a:graphicData>
        </a:graphic>
      </p:graphicFrame>
      <p:sp>
        <p:nvSpPr>
          <p:cNvPr id="4" name="TextBox 3"/>
          <p:cNvSpPr txBox="1"/>
          <p:nvPr/>
        </p:nvSpPr>
        <p:spPr>
          <a:xfrm>
            <a:off x="5791200" y="762000"/>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0641" y="540722"/>
            <a:ext cx="733425" cy="750332"/>
          </a:xfrm>
          <a:prstGeom prst="rect">
            <a:avLst/>
          </a:prstGeom>
          <a:noFill/>
        </p:spPr>
      </p:pic>
    </p:spTree>
    <p:extLst>
      <p:ext uri="{BB962C8B-B14F-4D97-AF65-F5344CB8AC3E}">
        <p14:creationId xmlns:p14="http://schemas.microsoft.com/office/powerpoint/2010/main" val="3972392091"/>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56"/>
          <p:cNvSpPr>
            <a:spLocks noGrp="1"/>
          </p:cNvSpPr>
          <p:nvPr>
            <p:ph type="title"/>
          </p:nvPr>
        </p:nvSpPr>
        <p:spPr>
          <a:xfrm>
            <a:off x="228600" y="457200"/>
            <a:ext cx="8229600" cy="1066800"/>
          </a:xfrm>
        </p:spPr>
        <p:txBody>
          <a:bodyPr>
            <a:normAutofit/>
          </a:bodyPr>
          <a:lstStyle/>
          <a:p>
            <a:pPr eaLnBrk="1" hangingPunct="1"/>
            <a:r>
              <a:rPr lang="en-CA" altLang="en-US" sz="3600" b="1" dirty="0" smtClean="0">
                <a:latin typeface="Arial" charset="0"/>
                <a:cs typeface="Arial" charset="0"/>
              </a:rPr>
              <a:t>Conversions: Case 3</a:t>
            </a:r>
          </a:p>
        </p:txBody>
      </p:sp>
      <p:graphicFrame>
        <p:nvGraphicFramePr>
          <p:cNvPr id="6" name="Table 5"/>
          <p:cNvGraphicFramePr>
            <a:graphicFrameLocks noGrp="1"/>
          </p:cNvGraphicFramePr>
          <p:nvPr>
            <p:extLst/>
          </p:nvPr>
        </p:nvGraphicFramePr>
        <p:xfrm>
          <a:off x="152400" y="1219200"/>
          <a:ext cx="8857107" cy="5562595"/>
        </p:xfrm>
        <a:graphic>
          <a:graphicData uri="http://schemas.openxmlformats.org/drawingml/2006/table">
            <a:tbl>
              <a:tblPr>
                <a:tableStyleId>{5C22544A-7EE6-4342-B048-85BDC9FD1C3A}</a:tableStyleId>
              </a:tblPr>
              <a:tblGrid>
                <a:gridCol w="922324"/>
                <a:gridCol w="511470"/>
                <a:gridCol w="519855"/>
                <a:gridCol w="763014"/>
                <a:gridCol w="816118"/>
                <a:gridCol w="447187"/>
                <a:gridCol w="771398"/>
                <a:gridCol w="704320"/>
                <a:gridCol w="726679"/>
                <a:gridCol w="763014"/>
                <a:gridCol w="872017"/>
                <a:gridCol w="1039711"/>
              </a:tblGrid>
              <a:tr h="309033">
                <a:tc gridSpan="3">
                  <a:txBody>
                    <a:bodyPr/>
                    <a:lstStyle/>
                    <a:p>
                      <a:pPr algn="l" fontAlgn="b"/>
                      <a:r>
                        <a:rPr lang="en-US" sz="1200" u="none" strike="noStrike" dirty="0">
                          <a:effectLst/>
                          <a:latin typeface="Georgia" panose="02040502050405020303" pitchFamily="18" charset="0"/>
                        </a:rPr>
                        <a:t>Case 3 - Partial conversion</a:t>
                      </a:r>
                      <a:endParaRPr lang="en-US" sz="1200" b="0" i="0" u="none" strike="noStrike" dirty="0">
                        <a:solidFill>
                          <a:srgbClr val="000000"/>
                        </a:solidFill>
                        <a:effectLst/>
                        <a:latin typeface="Georgia" panose="02040502050405020303" pitchFamily="18" charset="0"/>
                      </a:endParaRPr>
                    </a:p>
                  </a:txBody>
                  <a:tcPr marL="8172" marR="8172" marT="8172"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gridSpan="2">
                  <a:txBody>
                    <a:bodyPr/>
                    <a:lstStyle/>
                    <a:p>
                      <a:pPr algn="l" fontAlgn="b"/>
                      <a:r>
                        <a:rPr lang="en-US" sz="1200" b="1" u="none" strike="noStrike" dirty="0">
                          <a:effectLst/>
                          <a:latin typeface="Georgia" panose="02040502050405020303" pitchFamily="18" charset="0"/>
                        </a:rPr>
                        <a:t>Original Policy:</a:t>
                      </a:r>
                      <a:endParaRPr lang="en-US" sz="1200" b="1" i="0" u="none" strike="noStrike" dirty="0">
                        <a:solidFill>
                          <a:srgbClr val="000000"/>
                        </a:solidFill>
                        <a:effectLst/>
                        <a:latin typeface="Georgia" panose="02040502050405020303" pitchFamily="18" charset="0"/>
                      </a:endParaRPr>
                    </a:p>
                  </a:txBody>
                  <a:tcPr marL="8172" marR="8172" marT="8172" marB="0" anchor="b"/>
                </a:tc>
                <a:tc hMerge="1">
                  <a:txBody>
                    <a:bodyPr/>
                    <a:lstStyle/>
                    <a:p>
                      <a:endParaRPr lang="en-US"/>
                    </a:p>
                  </a:txBody>
                  <a:tcPr/>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First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Last  </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Issue </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Pool</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dirty="0">
                          <a:effectLst/>
                          <a:latin typeface="Georgia" panose="02040502050405020303" pitchFamily="18" charset="0"/>
                        </a:rPr>
                        <a:t>Policy No</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Name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Name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Date</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NAR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Year</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Reinsurer</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C334467</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Scott</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Taylor</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dirty="0">
                          <a:effectLst/>
                          <a:latin typeface="Georgia" panose="02040502050405020303" pitchFamily="18" charset="0"/>
                        </a:rPr>
                        <a:t>1/1/2009</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2,000,000</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2009</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ABC Re</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gridSpan="3">
                  <a:txBody>
                    <a:bodyPr/>
                    <a:lstStyle/>
                    <a:p>
                      <a:pPr algn="l" fontAlgn="b"/>
                      <a:r>
                        <a:rPr lang="en-US" sz="1200" b="1" u="none" strike="noStrike" dirty="0">
                          <a:effectLst/>
                          <a:latin typeface="Georgia" panose="02040502050405020303" pitchFamily="18" charset="0"/>
                        </a:rPr>
                        <a:t>Best practice set-up:</a:t>
                      </a:r>
                      <a:endParaRPr lang="en-US" sz="1200" b="1" i="0" u="none" strike="noStrike" dirty="0">
                        <a:solidFill>
                          <a:srgbClr val="000000"/>
                        </a:solidFill>
                        <a:effectLst/>
                        <a:latin typeface="Georgia" panose="02040502050405020303" pitchFamily="18" charset="0"/>
                      </a:endParaRPr>
                    </a:p>
                  </a:txBody>
                  <a:tcPr marL="8172" marR="8172" marT="8172"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endParaRPr lang="en-US" sz="1200" b="0"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First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Last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Issue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Pool</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Original</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Original</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Reported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1"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Policy No</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Name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Name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Date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NAR </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Year</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Reinsurer</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Duration</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Pol No</a:t>
                      </a:r>
                      <a:endParaRPr lang="en-US" sz="1200" b="1"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Iss date</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as</a:t>
                      </a:r>
                      <a:endParaRPr lang="en-US" sz="1200" b="1"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Premiums</a:t>
                      </a:r>
                      <a:endParaRPr lang="en-US" sz="1200" b="1" i="0" u="none" strike="noStrike">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r>
              <a:tr h="927100">
                <a:tc>
                  <a:txBody>
                    <a:bodyPr/>
                    <a:lstStyle/>
                    <a:p>
                      <a:pPr algn="l" fontAlgn="b"/>
                      <a:r>
                        <a:rPr lang="en-US" sz="1200" u="none" strike="noStrike">
                          <a:effectLst/>
                          <a:latin typeface="Georgia" panose="02040502050405020303" pitchFamily="18" charset="0"/>
                        </a:rPr>
                        <a:t>C334467</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Scott</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Taylor</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1/1/2009</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500,000</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2009</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ABC Re</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6</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 </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Active</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Continues payable on reduced NAR</a:t>
                      </a:r>
                      <a:endParaRPr lang="en-US" sz="1200" b="0" i="0" u="none" strike="noStrike" dirty="0">
                        <a:solidFill>
                          <a:srgbClr val="000000"/>
                        </a:solidFill>
                        <a:effectLst/>
                        <a:latin typeface="Georgia" panose="02040502050405020303" pitchFamily="18" charset="0"/>
                      </a:endParaRPr>
                    </a:p>
                  </a:txBody>
                  <a:tcPr marL="8172" marR="8172" marT="8172" marB="0" anchor="b"/>
                </a:tc>
              </a:tr>
              <a:tr h="309033">
                <a:tc>
                  <a:txBody>
                    <a:bodyPr/>
                    <a:lstStyle/>
                    <a:p>
                      <a:pPr algn="l" fontAlgn="b"/>
                      <a:r>
                        <a:rPr lang="en-US" sz="1200" u="none" strike="noStrike">
                          <a:effectLst/>
                          <a:latin typeface="Georgia" panose="02040502050405020303" pitchFamily="18" charset="0"/>
                        </a:rPr>
                        <a:t>C334455</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Scott </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Taylor</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1/1/2013</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1,500,000</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2009</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ABC Re</a:t>
                      </a:r>
                      <a:endParaRPr lang="en-US" sz="1200" b="0" i="0" u="none" strike="noStrike" dirty="0">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6</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C334467</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r" fontAlgn="b"/>
                      <a:r>
                        <a:rPr lang="en-US" sz="1200" u="none" strike="noStrike">
                          <a:effectLst/>
                          <a:latin typeface="Georgia" panose="02040502050405020303" pitchFamily="18" charset="0"/>
                        </a:rPr>
                        <a:t>1/1/2009</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a:effectLst/>
                          <a:latin typeface="Georgia" panose="02040502050405020303" pitchFamily="18" charset="0"/>
                        </a:rPr>
                        <a:t>Conversion</a:t>
                      </a:r>
                      <a:endParaRPr lang="en-US" sz="1200" b="0" i="0" u="none" strike="noStrike">
                        <a:solidFill>
                          <a:srgbClr val="000000"/>
                        </a:solidFill>
                        <a:effectLst/>
                        <a:latin typeface="Georgia" panose="02040502050405020303" pitchFamily="18" charset="0"/>
                      </a:endParaRPr>
                    </a:p>
                  </a:txBody>
                  <a:tcPr marL="8172" marR="8172" marT="8172" marB="0" anchor="b"/>
                </a:tc>
                <a:tc>
                  <a:txBody>
                    <a:bodyPr/>
                    <a:lstStyle/>
                    <a:p>
                      <a:pPr algn="l" fontAlgn="b"/>
                      <a:r>
                        <a:rPr lang="en-US" sz="1200" u="none" strike="noStrike" dirty="0">
                          <a:effectLst/>
                          <a:latin typeface="Georgia" panose="02040502050405020303" pitchFamily="18" charset="0"/>
                        </a:rPr>
                        <a:t>Point in scale</a:t>
                      </a:r>
                      <a:endParaRPr lang="en-US" sz="1200" b="0" i="0" u="none" strike="noStrike" dirty="0">
                        <a:solidFill>
                          <a:srgbClr val="000000"/>
                        </a:solidFill>
                        <a:effectLst/>
                        <a:latin typeface="Georgia" panose="02040502050405020303" pitchFamily="18" charset="0"/>
                      </a:endParaRPr>
                    </a:p>
                  </a:txBody>
                  <a:tcPr marL="8172" marR="8172" marT="8172" marB="0" anchor="b"/>
                </a:tc>
              </a:tr>
            </a:tbl>
          </a:graphicData>
        </a:graphic>
      </p:graphicFrame>
      <p:sp>
        <p:nvSpPr>
          <p:cNvPr id="4" name="TextBox 3"/>
          <p:cNvSpPr txBox="1"/>
          <p:nvPr/>
        </p:nvSpPr>
        <p:spPr>
          <a:xfrm>
            <a:off x="5715000" y="762000"/>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5" name="Picture 4"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305" y="540722"/>
            <a:ext cx="733425" cy="750332"/>
          </a:xfrm>
          <a:prstGeom prst="rect">
            <a:avLst/>
          </a:prstGeom>
          <a:noFill/>
        </p:spPr>
      </p:pic>
    </p:spTree>
    <p:extLst>
      <p:ext uri="{BB962C8B-B14F-4D97-AF65-F5344CB8AC3E}">
        <p14:creationId xmlns:p14="http://schemas.microsoft.com/office/powerpoint/2010/main" val="448442430"/>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10"/>
          <p:cNvSpPr>
            <a:spLocks noGrp="1"/>
          </p:cNvSpPr>
          <p:nvPr>
            <p:ph type="title"/>
          </p:nvPr>
        </p:nvSpPr>
        <p:spPr>
          <a:xfrm>
            <a:off x="304800" y="457200"/>
            <a:ext cx="8229600" cy="1066800"/>
          </a:xfrm>
        </p:spPr>
        <p:txBody>
          <a:bodyPr>
            <a:normAutofit/>
          </a:bodyPr>
          <a:lstStyle/>
          <a:p>
            <a:pPr eaLnBrk="1" hangingPunct="1"/>
            <a:r>
              <a:rPr lang="en-CA" altLang="en-US" sz="3600" b="1" dirty="0" smtClean="0">
                <a:latin typeface="Arial" charset="0"/>
                <a:cs typeface="Arial" charset="0"/>
              </a:rPr>
              <a:t>Conversions: Case 4</a:t>
            </a:r>
          </a:p>
        </p:txBody>
      </p:sp>
      <p:graphicFrame>
        <p:nvGraphicFramePr>
          <p:cNvPr id="4" name="Table 3"/>
          <p:cNvGraphicFramePr>
            <a:graphicFrameLocks noGrp="1"/>
          </p:cNvGraphicFramePr>
          <p:nvPr>
            <p:extLst/>
          </p:nvPr>
        </p:nvGraphicFramePr>
        <p:xfrm>
          <a:off x="152400" y="1206149"/>
          <a:ext cx="8785098" cy="5575647"/>
        </p:xfrm>
        <a:graphic>
          <a:graphicData uri="http://schemas.openxmlformats.org/drawingml/2006/table">
            <a:tbl>
              <a:tblPr>
                <a:tableStyleId>{5C22544A-7EE6-4342-B048-85BDC9FD1C3A}</a:tableStyleId>
              </a:tblPr>
              <a:tblGrid>
                <a:gridCol w="661111"/>
                <a:gridCol w="453121"/>
                <a:gridCol w="465502"/>
                <a:gridCol w="675967"/>
                <a:gridCol w="723013"/>
                <a:gridCol w="396171"/>
                <a:gridCol w="683396"/>
                <a:gridCol w="623969"/>
                <a:gridCol w="643778"/>
                <a:gridCol w="675967"/>
                <a:gridCol w="1010236"/>
                <a:gridCol w="921099"/>
                <a:gridCol w="851768"/>
              </a:tblGrid>
              <a:tr h="346754">
                <a:tc gridSpan="2">
                  <a:txBody>
                    <a:bodyPr/>
                    <a:lstStyle/>
                    <a:p>
                      <a:pPr algn="l" fontAlgn="b"/>
                      <a:r>
                        <a:rPr lang="en-US" sz="1100" b="1" u="none" strike="noStrike" dirty="0">
                          <a:effectLst/>
                          <a:latin typeface="+mn-lt"/>
                        </a:rPr>
                        <a:t>Original Policy:</a:t>
                      </a:r>
                      <a:endParaRPr lang="en-US" sz="1100" b="1" i="0" u="none" strike="noStrike" dirty="0">
                        <a:solidFill>
                          <a:srgbClr val="000000"/>
                        </a:solidFill>
                        <a:effectLst/>
                        <a:latin typeface="+mn-lt"/>
                      </a:endParaRPr>
                    </a:p>
                  </a:txBody>
                  <a:tcPr marL="6735" marR="6735" marT="6735" marB="0" anchor="b"/>
                </a:tc>
                <a:tc hMerge="1">
                  <a:txBody>
                    <a:bodyPr/>
                    <a:lstStyle/>
                    <a:p>
                      <a:endParaRPr lang="en-US"/>
                    </a:p>
                  </a:txBody>
                  <a:tcPr/>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dirty="0">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First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Last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Issue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Pool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Policy No</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Date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NAR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dirty="0">
                          <a:effectLst/>
                          <a:latin typeface="+mn-lt"/>
                        </a:rPr>
                        <a:t>Year</a:t>
                      </a:r>
                      <a:endParaRPr lang="en-US" sz="1100" b="1" i="0" u="none" strike="noStrike" dirty="0">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Reinsurer</a:t>
                      </a:r>
                      <a:endParaRPr lang="en-US" sz="1100" b="1"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C334467</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Scott</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Taylor</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1/1/2009</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2,000,000</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ABC Re</a:t>
                      </a:r>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gridSpan="3">
                  <a:txBody>
                    <a:bodyPr/>
                    <a:lstStyle/>
                    <a:p>
                      <a:pPr algn="l" fontAlgn="b"/>
                      <a:r>
                        <a:rPr lang="en-US" sz="1100" b="1" u="none" strike="noStrike" dirty="0">
                          <a:effectLst/>
                          <a:latin typeface="+mn-lt"/>
                        </a:rPr>
                        <a:t>Converted policy:</a:t>
                      </a:r>
                      <a:endParaRPr lang="en-US" sz="1100" b="1" i="0" u="none" strike="noStrike" dirty="0">
                        <a:solidFill>
                          <a:srgbClr val="000000"/>
                        </a:solidFill>
                        <a:effectLst/>
                        <a:latin typeface="+mn-lt"/>
                      </a:endParaRPr>
                    </a:p>
                  </a:txBody>
                  <a:tcPr marL="6735" marR="6735" marT="673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dirty="0">
                        <a:solidFill>
                          <a:srgbClr val="000000"/>
                        </a:solidFill>
                        <a:effectLst/>
                        <a:latin typeface="+mn-lt"/>
                      </a:endParaRPr>
                    </a:p>
                  </a:txBody>
                  <a:tcPr marL="6735" marR="6735" marT="6735" marB="0" anchor="b"/>
                </a:tc>
              </a:tr>
              <a:tr h="224064">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First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Last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Issue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Pool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Original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Original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Reported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Billing </a:t>
                      </a:r>
                      <a:endParaRPr lang="en-US" sz="1100" b="1"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Policy No</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dirty="0">
                          <a:effectLst/>
                          <a:latin typeface="+mn-lt"/>
                        </a:rPr>
                        <a:t>Date</a:t>
                      </a:r>
                      <a:endParaRPr lang="en-US" sz="1100" b="1" i="0" u="none" strike="noStrike" dirty="0">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NAR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Year</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Reinsurer</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Duration</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Pol No</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Iss date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as</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Premiums</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Period</a:t>
                      </a:r>
                      <a:endParaRPr lang="en-US" sz="1100" b="1"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r>
              <a:tr h="448130">
                <a:tc>
                  <a:txBody>
                    <a:bodyPr/>
                    <a:lstStyle/>
                    <a:p>
                      <a:pPr algn="l" fontAlgn="b"/>
                      <a:r>
                        <a:rPr lang="en-US" sz="1100" u="none" strike="noStrike">
                          <a:effectLst/>
                          <a:latin typeface="+mn-lt"/>
                        </a:rPr>
                        <a:t>C334467</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Scott</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Taylor</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1/1/2009</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2,000,000</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ABC Re</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6</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b="1" u="none" strike="noStrike" dirty="0">
                          <a:effectLst/>
                          <a:latin typeface="+mn-lt"/>
                        </a:rPr>
                        <a:t>Conversion Off</a:t>
                      </a:r>
                      <a:endParaRPr lang="en-US" sz="1100" b="1" i="0" u="none" strike="noStrike" dirty="0">
                        <a:solidFill>
                          <a:srgbClr val="000000"/>
                        </a:solidFill>
                        <a:effectLst/>
                        <a:latin typeface="+mn-lt"/>
                      </a:endParaRPr>
                    </a:p>
                  </a:txBody>
                  <a:tcPr marL="6735" marR="6735" marT="6735" marB="0" anchor="b">
                    <a:solidFill>
                      <a:srgbClr val="FF0000"/>
                    </a:solidFill>
                  </a:tcPr>
                </a:tc>
                <a:tc>
                  <a:txBody>
                    <a:bodyPr/>
                    <a:lstStyle/>
                    <a:p>
                      <a:pPr algn="l" fontAlgn="b"/>
                      <a:r>
                        <a:rPr lang="en-US" sz="1100" u="none" strike="noStrike" dirty="0">
                          <a:effectLst/>
                          <a:latin typeface="+mn-lt"/>
                        </a:rPr>
                        <a:t>Terminated</a:t>
                      </a:r>
                      <a:endParaRPr lang="en-US" sz="1100" b="0" i="0" u="none" strike="noStrike" dirty="0">
                        <a:solidFill>
                          <a:srgbClr val="000000"/>
                        </a:solidFill>
                        <a:effectLst/>
                        <a:latin typeface="+mn-lt"/>
                      </a:endParaRPr>
                    </a:p>
                  </a:txBody>
                  <a:tcPr marL="6735" marR="6735" marT="6735" marB="0" anchor="b"/>
                </a:tc>
                <a:tc>
                  <a:txBody>
                    <a:bodyPr/>
                    <a:lstStyle/>
                    <a:p>
                      <a:pPr algn="l" fontAlgn="b"/>
                      <a:r>
                        <a:rPr lang="en-US" sz="1100" b="1" u="none" strike="noStrike" dirty="0">
                          <a:effectLst/>
                          <a:latin typeface="+mn-lt"/>
                        </a:rPr>
                        <a:t>1st Quarter</a:t>
                      </a:r>
                      <a:endParaRPr lang="en-US" sz="1100" b="1" i="0" u="none" strike="noStrike" dirty="0">
                        <a:solidFill>
                          <a:srgbClr val="000000"/>
                        </a:solidFill>
                        <a:effectLst/>
                        <a:latin typeface="+mn-lt"/>
                      </a:endParaRPr>
                    </a:p>
                  </a:txBody>
                  <a:tcPr marL="6735" marR="6735" marT="6735" marB="0" anchor="b">
                    <a:solidFill>
                      <a:srgbClr val="FF0000"/>
                    </a:solidFill>
                  </a:tcPr>
                </a:tc>
              </a:tr>
              <a:tr h="346754">
                <a:tc>
                  <a:txBody>
                    <a:bodyPr/>
                    <a:lstStyle/>
                    <a:p>
                      <a:pPr algn="l" fontAlgn="b"/>
                      <a:r>
                        <a:rPr lang="en-US" sz="1100" u="none" strike="noStrike">
                          <a:effectLst/>
                          <a:latin typeface="+mn-lt"/>
                        </a:rPr>
                        <a:t>C334455</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Scott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Taylor</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dirty="0">
                          <a:effectLst/>
                          <a:latin typeface="+mn-lt"/>
                        </a:rPr>
                        <a:t>1/1/2013</a:t>
                      </a:r>
                      <a:endParaRPr lang="en-US" sz="1100" b="0" i="0" u="none" strike="noStrike" dirty="0">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2,000,000</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ABC Re</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6</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C334467</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1/1/2009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b="1" u="none" strike="noStrike" dirty="0">
                          <a:effectLst/>
                          <a:latin typeface="+mn-lt"/>
                        </a:rPr>
                        <a:t>Conversion On</a:t>
                      </a:r>
                      <a:endParaRPr lang="en-US" sz="1100" b="1" i="0" u="none" strike="noStrike" dirty="0">
                        <a:solidFill>
                          <a:srgbClr val="000000"/>
                        </a:solidFill>
                        <a:effectLst/>
                        <a:latin typeface="+mn-lt"/>
                      </a:endParaRPr>
                    </a:p>
                  </a:txBody>
                  <a:tcPr marL="6735" marR="6735" marT="6735" marB="0" anchor="b">
                    <a:solidFill>
                      <a:srgbClr val="FF0000"/>
                    </a:solidFill>
                  </a:tcPr>
                </a:tc>
                <a:tc>
                  <a:txBody>
                    <a:bodyPr/>
                    <a:lstStyle/>
                    <a:p>
                      <a:pPr algn="l" fontAlgn="b"/>
                      <a:r>
                        <a:rPr lang="en-US" sz="1100" u="none" strike="noStrike">
                          <a:effectLst/>
                          <a:latin typeface="+mn-lt"/>
                        </a:rPr>
                        <a:t>Point in scale</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b="1" u="none" strike="noStrike" dirty="0">
                          <a:effectLst/>
                          <a:latin typeface="+mn-lt"/>
                        </a:rPr>
                        <a:t>2nd Quarter</a:t>
                      </a:r>
                      <a:endParaRPr lang="en-US" sz="1100" b="1" i="0" u="none" strike="noStrike" dirty="0">
                        <a:solidFill>
                          <a:srgbClr val="000000"/>
                        </a:solidFill>
                        <a:effectLst/>
                        <a:latin typeface="+mn-lt"/>
                      </a:endParaRPr>
                    </a:p>
                  </a:txBody>
                  <a:tcPr marL="6735" marR="6735" marT="6735" marB="0" anchor="b">
                    <a:solidFill>
                      <a:srgbClr val="FF0000"/>
                    </a:solidFill>
                  </a:tcPr>
                </a:tc>
              </a:tr>
              <a:tr h="224064">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dirty="0">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gridSpan="3">
                  <a:txBody>
                    <a:bodyPr/>
                    <a:lstStyle/>
                    <a:p>
                      <a:pPr algn="l" fontAlgn="b"/>
                      <a:r>
                        <a:rPr lang="en-US" sz="1100" b="1" u="none" strike="noStrike" dirty="0">
                          <a:effectLst/>
                          <a:latin typeface="+mn-lt"/>
                        </a:rPr>
                        <a:t>Best practice set-up:</a:t>
                      </a:r>
                      <a:endParaRPr lang="en-US" sz="1100" b="1" i="0" u="none" strike="noStrike" dirty="0">
                        <a:solidFill>
                          <a:srgbClr val="000000"/>
                        </a:solidFill>
                        <a:effectLst/>
                        <a:latin typeface="+mn-lt"/>
                      </a:endParaRPr>
                    </a:p>
                  </a:txBody>
                  <a:tcPr marL="6735" marR="6735" marT="673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c>
                  <a:txBody>
                    <a:bodyPr/>
                    <a:lstStyle/>
                    <a:p>
                      <a:pPr algn="l" fontAlgn="b"/>
                      <a:endParaRPr lang="en-US" sz="1100" b="0"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First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Last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Issue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Pool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Original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Original</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Reported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Billing </a:t>
                      </a:r>
                      <a:endParaRPr lang="en-US" sz="1100" b="1" i="0" u="none" strike="noStrike">
                        <a:solidFill>
                          <a:srgbClr val="000000"/>
                        </a:solidFill>
                        <a:effectLst/>
                        <a:latin typeface="+mn-lt"/>
                      </a:endParaRPr>
                    </a:p>
                  </a:txBody>
                  <a:tcPr marL="6735" marR="6735" marT="6735" marB="0" anchor="b"/>
                </a:tc>
              </a:tr>
              <a:tr h="224064">
                <a:tc>
                  <a:txBody>
                    <a:bodyPr/>
                    <a:lstStyle/>
                    <a:p>
                      <a:pPr algn="l" fontAlgn="b"/>
                      <a:r>
                        <a:rPr lang="en-US" sz="1100" u="none" strike="noStrike" dirty="0">
                          <a:effectLst/>
                          <a:latin typeface="+mn-lt"/>
                        </a:rPr>
                        <a:t>Policy No</a:t>
                      </a:r>
                      <a:endParaRPr lang="en-US" sz="1100" b="1" i="0" u="none" strike="noStrike" dirty="0">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Name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Date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NAR </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Year</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Reinsurer</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Duration</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Pol No</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Iss date</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as</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Premiums</a:t>
                      </a:r>
                      <a:endParaRPr lang="en-US" sz="1100" b="1" i="0" u="none" strike="noStrike">
                        <a:solidFill>
                          <a:srgbClr val="000000"/>
                        </a:solidFill>
                        <a:effectLst/>
                        <a:latin typeface="+mn-lt"/>
                      </a:endParaRPr>
                    </a:p>
                  </a:txBody>
                  <a:tcPr marL="6735" marR="6735" marT="6735" marB="0" anchor="b"/>
                </a:tc>
                <a:tc>
                  <a:txBody>
                    <a:bodyPr/>
                    <a:lstStyle/>
                    <a:p>
                      <a:pPr algn="l" fontAlgn="b"/>
                      <a:r>
                        <a:rPr lang="en-US" sz="1100" u="none" strike="noStrike" dirty="0">
                          <a:effectLst/>
                          <a:latin typeface="+mn-lt"/>
                        </a:rPr>
                        <a:t>Period</a:t>
                      </a:r>
                      <a:endParaRPr lang="en-US" sz="1100" b="1" i="0" u="none" strike="noStrike" dirty="0">
                        <a:solidFill>
                          <a:srgbClr val="000000"/>
                        </a:solidFill>
                        <a:effectLst/>
                        <a:latin typeface="+mn-lt"/>
                      </a:endParaRPr>
                    </a:p>
                  </a:txBody>
                  <a:tcPr marL="6735" marR="6735" marT="6735" marB="0" anchor="b"/>
                </a:tc>
              </a:tr>
              <a:tr h="224064">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r>
              <a:tr h="448130">
                <a:tc>
                  <a:txBody>
                    <a:bodyPr/>
                    <a:lstStyle/>
                    <a:p>
                      <a:pPr algn="l" fontAlgn="b"/>
                      <a:r>
                        <a:rPr lang="en-US" sz="1100" u="none" strike="noStrike">
                          <a:effectLst/>
                          <a:latin typeface="+mn-lt"/>
                        </a:rPr>
                        <a:t>C334467</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Scott</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Taylor</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1/1/2009</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2,000,000</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ABC Re</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dirty="0">
                          <a:effectLst/>
                          <a:latin typeface="+mn-lt"/>
                        </a:rPr>
                        <a:t>6</a:t>
                      </a:r>
                      <a:endParaRPr lang="en-US" sz="1100" b="0" i="0" u="none" strike="noStrike" dirty="0">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Conversion Off</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Terminated</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1st Quarter</a:t>
                      </a:r>
                      <a:endParaRPr lang="en-US" sz="1100" b="0" i="0" u="none" strike="noStrike">
                        <a:solidFill>
                          <a:srgbClr val="000000"/>
                        </a:solidFill>
                        <a:effectLst/>
                        <a:latin typeface="+mn-lt"/>
                      </a:endParaRPr>
                    </a:p>
                  </a:txBody>
                  <a:tcPr marL="6735" marR="6735" marT="6735" marB="0" anchor="b"/>
                </a:tc>
              </a:tr>
              <a:tr h="176791">
                <a:tc>
                  <a:txBody>
                    <a:bodyPr/>
                    <a:lstStyle/>
                    <a:p>
                      <a:pPr algn="l" fontAlgn="b"/>
                      <a:r>
                        <a:rPr lang="en-US" sz="1100" u="none" strike="noStrike">
                          <a:effectLst/>
                          <a:latin typeface="+mn-lt"/>
                        </a:rPr>
                        <a:t>C334455</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Scott </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Taylor</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dirty="0">
                          <a:effectLst/>
                          <a:latin typeface="+mn-lt"/>
                        </a:rPr>
                        <a:t>1/1/2013</a:t>
                      </a:r>
                      <a:endParaRPr lang="en-US" sz="1100" b="0" i="0" u="none" strike="noStrike" dirty="0">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2,000,000</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ABC Re</a:t>
                      </a:r>
                      <a:endParaRPr lang="en-US" sz="1100" b="0" i="0" u="none" strike="noStrike">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6</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dirty="0">
                          <a:effectLst/>
                          <a:latin typeface="+mn-lt"/>
                        </a:rPr>
                        <a:t>C334467</a:t>
                      </a:r>
                      <a:endParaRPr lang="en-US" sz="1100" b="0" i="0" u="none" strike="noStrike" dirty="0">
                        <a:solidFill>
                          <a:srgbClr val="000000"/>
                        </a:solidFill>
                        <a:effectLst/>
                        <a:latin typeface="+mn-lt"/>
                      </a:endParaRPr>
                    </a:p>
                  </a:txBody>
                  <a:tcPr marL="6735" marR="6735" marT="6735" marB="0" anchor="b"/>
                </a:tc>
                <a:tc>
                  <a:txBody>
                    <a:bodyPr/>
                    <a:lstStyle/>
                    <a:p>
                      <a:pPr algn="r" fontAlgn="b"/>
                      <a:r>
                        <a:rPr lang="en-US" sz="1100" u="none" strike="noStrike">
                          <a:effectLst/>
                          <a:latin typeface="+mn-lt"/>
                        </a:rPr>
                        <a:t>1/1/2009</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Conversion On</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a:effectLst/>
                          <a:latin typeface="+mn-lt"/>
                        </a:rPr>
                        <a:t>Point in scale</a:t>
                      </a:r>
                      <a:endParaRPr lang="en-US" sz="1100" b="0" i="0" u="none" strike="noStrike">
                        <a:solidFill>
                          <a:srgbClr val="000000"/>
                        </a:solidFill>
                        <a:effectLst/>
                        <a:latin typeface="+mn-lt"/>
                      </a:endParaRPr>
                    </a:p>
                  </a:txBody>
                  <a:tcPr marL="6735" marR="6735" marT="6735" marB="0" anchor="b"/>
                </a:tc>
                <a:tc>
                  <a:txBody>
                    <a:bodyPr/>
                    <a:lstStyle/>
                    <a:p>
                      <a:pPr algn="l" fontAlgn="b"/>
                      <a:r>
                        <a:rPr lang="en-US" sz="1100" u="none" strike="noStrike" dirty="0">
                          <a:effectLst/>
                          <a:latin typeface="+mn-lt"/>
                        </a:rPr>
                        <a:t>1st Quarter</a:t>
                      </a:r>
                      <a:endParaRPr lang="en-US" sz="1100" b="0" i="0" u="none" strike="noStrike" dirty="0">
                        <a:solidFill>
                          <a:srgbClr val="000000"/>
                        </a:solidFill>
                        <a:effectLst/>
                        <a:latin typeface="+mn-lt"/>
                      </a:endParaRPr>
                    </a:p>
                  </a:txBody>
                  <a:tcPr marL="6735" marR="6735" marT="6735" marB="0" anchor="b"/>
                </a:tc>
              </a:tr>
            </a:tbl>
          </a:graphicData>
        </a:graphic>
      </p:graphicFrame>
      <p:sp>
        <p:nvSpPr>
          <p:cNvPr id="5" name="TextBox 4"/>
          <p:cNvSpPr txBox="1"/>
          <p:nvPr/>
        </p:nvSpPr>
        <p:spPr>
          <a:xfrm>
            <a:off x="5715000" y="762000"/>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305" y="540722"/>
            <a:ext cx="733425" cy="750332"/>
          </a:xfrm>
          <a:prstGeom prst="rect">
            <a:avLst/>
          </a:prstGeom>
          <a:noFill/>
        </p:spPr>
      </p:pic>
    </p:spTree>
    <p:extLst>
      <p:ext uri="{BB962C8B-B14F-4D97-AF65-F5344CB8AC3E}">
        <p14:creationId xmlns:p14="http://schemas.microsoft.com/office/powerpoint/2010/main" val="2071343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Executive and </a:t>
            </a:r>
            <a:r>
              <a:rPr lang="en-US" altLang="en-US" dirty="0" smtClean="0"/>
              <a:t>Initiative Chairs</a:t>
            </a:r>
            <a:endParaRPr lang="en-US" dirty="0"/>
          </a:p>
        </p:txBody>
      </p:sp>
      <p:sp>
        <p:nvSpPr>
          <p:cNvPr id="3" name="Text Placeholder 2"/>
          <p:cNvSpPr>
            <a:spLocks noGrp="1"/>
          </p:cNvSpPr>
          <p:nvPr>
            <p:ph type="body" idx="1"/>
          </p:nvPr>
        </p:nvSpPr>
        <p:spPr>
          <a:xfrm>
            <a:off x="0" y="1219200"/>
            <a:ext cx="8686800" cy="5181600"/>
          </a:xfrm>
        </p:spPr>
        <p:txBody>
          <a:bodyPr/>
          <a:lstStyle/>
          <a:p>
            <a:pPr lvl="1"/>
            <a:r>
              <a:rPr lang="en-US" sz="2800" dirty="0" smtClean="0"/>
              <a:t>Greg LaRochelle – Chair</a:t>
            </a:r>
          </a:p>
          <a:p>
            <a:pPr lvl="1"/>
            <a:r>
              <a:rPr lang="en-US" sz="2800" dirty="0" smtClean="0"/>
              <a:t>Shaun Downey – Past Chair</a:t>
            </a:r>
          </a:p>
          <a:p>
            <a:pPr lvl="1"/>
            <a:r>
              <a:rPr lang="en-US" sz="2800" dirty="0" smtClean="0"/>
              <a:t>Kim </a:t>
            </a:r>
            <a:r>
              <a:rPr lang="en-US" sz="2800" dirty="0" err="1" smtClean="0"/>
              <a:t>Langstaff</a:t>
            </a:r>
            <a:r>
              <a:rPr lang="en-US" sz="2800" dirty="0" smtClean="0"/>
              <a:t> – Treasurer</a:t>
            </a:r>
          </a:p>
          <a:p>
            <a:pPr lvl="1"/>
            <a:r>
              <a:rPr lang="en-US" sz="2800" dirty="0" smtClean="0"/>
              <a:t>Susan Whitehead – Secretary</a:t>
            </a:r>
          </a:p>
          <a:p>
            <a:pPr lvl="1"/>
            <a:r>
              <a:rPr lang="en-US" sz="2800" dirty="0" smtClean="0"/>
              <a:t>Stephanie Williams – Planning Chair</a:t>
            </a:r>
          </a:p>
          <a:p>
            <a:pPr lvl="1"/>
            <a:r>
              <a:rPr lang="en-US" sz="2800" dirty="0" smtClean="0"/>
              <a:t>Karen Rotondi – Communications Chair</a:t>
            </a:r>
          </a:p>
          <a:p>
            <a:pPr lvl="1"/>
            <a:r>
              <a:rPr lang="en-US" sz="2800" dirty="0" smtClean="0"/>
              <a:t>Genevra Pflaum – Data Initiative</a:t>
            </a:r>
          </a:p>
          <a:p>
            <a:pPr lvl="1"/>
            <a:r>
              <a:rPr lang="en-US" sz="2800" dirty="0" smtClean="0"/>
              <a:t>Dalia Khoury – Education Initiative </a:t>
            </a:r>
          </a:p>
          <a:p>
            <a:pPr lvl="1"/>
            <a:r>
              <a:rPr lang="en-US" sz="2800" dirty="0" smtClean="0"/>
              <a:t>Garfield McIntyre – Risk Management Initiative </a:t>
            </a:r>
            <a:endParaRPr lang="en-US" sz="2800" dirty="0"/>
          </a:p>
          <a:p>
            <a:pPr lvl="1"/>
            <a:endParaRPr lang="en-US" sz="2800" dirty="0"/>
          </a:p>
          <a:p>
            <a:pPr lvl="1"/>
            <a:endParaRPr lang="en-US" sz="2800" dirty="0"/>
          </a:p>
        </p:txBody>
      </p:sp>
    </p:spTree>
    <p:extLst>
      <p:ext uri="{BB962C8B-B14F-4D97-AF65-F5344CB8AC3E}">
        <p14:creationId xmlns:p14="http://schemas.microsoft.com/office/powerpoint/2010/main" val="3682114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normAutofit/>
          </a:bodyPr>
          <a:lstStyle/>
          <a:p>
            <a:r>
              <a:rPr lang="en-US" sz="3600" dirty="0" smtClean="0"/>
              <a:t>Question Time</a:t>
            </a:r>
            <a:endParaRPr lang="en-US" sz="3600" dirty="0"/>
          </a:p>
        </p:txBody>
      </p:sp>
      <p:sp>
        <p:nvSpPr>
          <p:cNvPr id="5" name="Content Placeholder 4"/>
          <p:cNvSpPr>
            <a:spLocks noGrp="1"/>
          </p:cNvSpPr>
          <p:nvPr>
            <p:ph idx="1"/>
          </p:nvPr>
        </p:nvSpPr>
        <p:spPr/>
        <p:txBody>
          <a:bodyPr/>
          <a:lstStyle/>
          <a:p>
            <a:pPr marL="514350" indent="-514350">
              <a:buAutoNum type="alphaLcParenR"/>
            </a:pPr>
            <a:r>
              <a:rPr lang="en-US" dirty="0" smtClean="0"/>
              <a:t>What is your biggest problem or concern in dealing with conversions?</a:t>
            </a:r>
          </a:p>
          <a:p>
            <a:pPr marL="514350" indent="-514350">
              <a:buAutoNum type="alphaLcParenR"/>
            </a:pPr>
            <a:r>
              <a:rPr lang="en-US" dirty="0" smtClean="0"/>
              <a:t>What scenarios do you typically deal with?</a:t>
            </a:r>
          </a:p>
          <a:p>
            <a:pPr marL="514350" indent="-514350">
              <a:buAutoNum type="alphaLcParenR"/>
            </a:pPr>
            <a:r>
              <a:rPr lang="en-US" dirty="0" smtClean="0"/>
              <a:t>How do you feel communication can be better accomplished?</a:t>
            </a:r>
            <a:endParaRPr lang="en-US" dirty="0"/>
          </a:p>
        </p:txBody>
      </p:sp>
      <p:pic>
        <p:nvPicPr>
          <p:cNvPr id="4" name="Picture 4" descr="MC900442038[1]"/>
          <p:cNvPicPr>
            <a:picLocks noChangeAspect="1" noChangeArrowheads="1"/>
          </p:cNvPicPr>
          <p:nvPr/>
        </p:nvPicPr>
        <p:blipFill>
          <a:blip r:embed="rId3"/>
          <a:srcRect/>
          <a:stretch>
            <a:fillRect/>
          </a:stretch>
        </p:blipFill>
        <p:spPr bwMode="auto">
          <a:xfrm>
            <a:off x="6629400" y="4495800"/>
            <a:ext cx="1593850" cy="1752600"/>
          </a:xfrm>
          <a:prstGeom prst="rect">
            <a:avLst/>
          </a:prstGeom>
          <a:noFill/>
          <a:ln w="9525">
            <a:noFill/>
            <a:miter lim="800000"/>
            <a:headEnd/>
            <a:tailEnd/>
          </a:ln>
        </p:spPr>
      </p:pic>
      <p:sp>
        <p:nvSpPr>
          <p:cNvPr id="6" name="TextBox 5"/>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7" name="Picture 6"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496521393"/>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304800" y="762000"/>
            <a:ext cx="8229600" cy="1066800"/>
          </a:xfrm>
        </p:spPr>
        <p:txBody>
          <a:bodyPr>
            <a:normAutofit/>
          </a:bodyPr>
          <a:lstStyle/>
          <a:p>
            <a:r>
              <a:rPr lang="en-US" sz="3600" b="1" dirty="0" smtClean="0">
                <a:latin typeface="Arial" charset="0"/>
                <a:cs typeface="Arial" charset="0"/>
              </a:rPr>
              <a:t>RAPA Data Initiative</a:t>
            </a:r>
          </a:p>
        </p:txBody>
      </p:sp>
      <p:sp>
        <p:nvSpPr>
          <p:cNvPr id="113666" name="Content Placeholder 2"/>
          <p:cNvSpPr>
            <a:spLocks noGrp="1"/>
          </p:cNvSpPr>
          <p:nvPr>
            <p:ph idx="1"/>
          </p:nvPr>
        </p:nvSpPr>
        <p:spPr/>
        <p:txBody>
          <a:bodyPr>
            <a:normAutofit lnSpcReduction="10000"/>
          </a:bodyPr>
          <a:lstStyle/>
          <a:p>
            <a:r>
              <a:rPr lang="en-US" sz="2800" dirty="0" smtClean="0">
                <a:latin typeface="Arial" charset="0"/>
                <a:cs typeface="Arial" charset="0"/>
              </a:rPr>
              <a:t>RAPA Data Initiative underway to provide a document that can be used for guidelines and best practices for data and </a:t>
            </a:r>
            <a:r>
              <a:rPr lang="en-US" dirty="0">
                <a:latin typeface="Arial" charset="0"/>
                <a:cs typeface="Arial" charset="0"/>
              </a:rPr>
              <a:t>reporting - </a:t>
            </a:r>
            <a:r>
              <a:rPr lang="en-US" dirty="0">
                <a:solidFill>
                  <a:schemeClr val="accent2"/>
                </a:solidFill>
                <a:latin typeface="Arial" charset="0"/>
                <a:cs typeface="Arial" charset="0"/>
              </a:rPr>
              <a:t>Reinsurance Reporting Guidelines and Best Practices </a:t>
            </a:r>
            <a:r>
              <a:rPr lang="en-US" dirty="0" smtClean="0">
                <a:solidFill>
                  <a:schemeClr val="accent2"/>
                </a:solidFill>
                <a:latin typeface="Arial" charset="0"/>
                <a:cs typeface="Arial" charset="0"/>
              </a:rPr>
              <a:t>– Version </a:t>
            </a:r>
            <a:r>
              <a:rPr lang="en-US" dirty="0" smtClean="0">
                <a:solidFill>
                  <a:schemeClr val="accent2"/>
                </a:solidFill>
                <a:latin typeface="Arial" charset="0"/>
                <a:cs typeface="Arial" charset="0"/>
              </a:rPr>
              <a:t>3</a:t>
            </a:r>
            <a:endParaRPr lang="en-US" dirty="0" smtClean="0">
              <a:solidFill>
                <a:schemeClr val="accent2"/>
              </a:solidFill>
              <a:latin typeface="Arial" charset="0"/>
              <a:cs typeface="Arial" charset="0"/>
            </a:endParaRPr>
          </a:p>
          <a:p>
            <a:endParaRPr lang="en-US" dirty="0" smtClean="0">
              <a:solidFill>
                <a:schemeClr val="accent2"/>
              </a:solidFill>
              <a:latin typeface="Arial" charset="0"/>
              <a:cs typeface="Arial" charset="0"/>
            </a:endParaRPr>
          </a:p>
          <a:p>
            <a:r>
              <a:rPr lang="en-US" dirty="0" smtClean="0">
                <a:solidFill>
                  <a:schemeClr val="accent2"/>
                </a:solidFill>
                <a:latin typeface="Arial" charset="0"/>
                <a:cs typeface="Arial" charset="0"/>
              </a:rPr>
              <a:t>Communicating </a:t>
            </a:r>
            <a:r>
              <a:rPr lang="en-US" dirty="0">
                <a:solidFill>
                  <a:schemeClr val="accent2"/>
                </a:solidFill>
                <a:latin typeface="Arial" charset="0"/>
                <a:cs typeface="Arial" charset="0"/>
              </a:rPr>
              <a:t>System, Data, or Administration Changes to Business </a:t>
            </a:r>
            <a:r>
              <a:rPr lang="en-US" dirty="0" smtClean="0">
                <a:solidFill>
                  <a:schemeClr val="accent2"/>
                </a:solidFill>
                <a:latin typeface="Arial" charset="0"/>
                <a:cs typeface="Arial" charset="0"/>
              </a:rPr>
              <a:t>Partners</a:t>
            </a:r>
          </a:p>
          <a:p>
            <a:endParaRPr lang="en-US" dirty="0">
              <a:solidFill>
                <a:schemeClr val="accent2"/>
              </a:solidFill>
              <a:latin typeface="Arial" charset="0"/>
              <a:cs typeface="Arial" charset="0"/>
            </a:endParaRPr>
          </a:p>
          <a:p>
            <a:r>
              <a:rPr lang="en-US" dirty="0" smtClean="0">
                <a:solidFill>
                  <a:schemeClr val="accent2"/>
                </a:solidFill>
                <a:latin typeface="Arial" charset="0"/>
                <a:cs typeface="Arial" charset="0"/>
                <a:hlinkClick r:id="rId3" action="ppaction://hlinksldjump"/>
              </a:rPr>
              <a:t>www.reinsadmin.org</a:t>
            </a:r>
            <a:endParaRPr lang="en-US" dirty="0" smtClean="0">
              <a:solidFill>
                <a:schemeClr val="accent2"/>
              </a:solidFill>
              <a:latin typeface="Arial" charset="0"/>
              <a:cs typeface="Arial" charset="0"/>
            </a:endParaRPr>
          </a:p>
        </p:txBody>
      </p:sp>
      <p:sp>
        <p:nvSpPr>
          <p:cNvPr id="6" name="TextBox 5"/>
          <p:cNvSpPr txBox="1"/>
          <p:nvPr/>
        </p:nvSpPr>
        <p:spPr>
          <a:xfrm>
            <a:off x="5867400" y="6324300"/>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7" name="Picture 6" descr="rapalogo5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53764423"/>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rtlCol="0">
            <a:normAutofit/>
          </a:bodyPr>
          <a:lstStyle/>
          <a:p>
            <a:pPr eaLnBrk="1" fontAlgn="auto" hangingPunct="1">
              <a:spcAft>
                <a:spcPts val="0"/>
              </a:spcAft>
              <a:defRPr/>
            </a:pPr>
            <a:r>
              <a:rPr lang="en-US" b="1" dirty="0" smtClean="0"/>
              <a:t>The End</a:t>
            </a:r>
            <a:endParaRPr lang="en-US" b="1" dirty="0"/>
          </a:p>
        </p:txBody>
      </p:sp>
      <p:sp>
        <p:nvSpPr>
          <p:cNvPr id="3" name="Content Placeholder 2"/>
          <p:cNvSpPr>
            <a:spLocks noGrp="1"/>
          </p:cNvSpPr>
          <p:nvPr>
            <p:ph idx="1"/>
          </p:nvPr>
        </p:nvSpPr>
        <p:spPr>
          <a:xfrm>
            <a:off x="838200" y="2667000"/>
            <a:ext cx="8640960" cy="4525963"/>
          </a:xfrm>
        </p:spPr>
        <p:txBody>
          <a:bodyPr rtlCol="0">
            <a:normAutofit/>
          </a:bodyPr>
          <a:lstStyle/>
          <a:p>
            <a:pPr eaLnBrk="1" fontAlgn="auto" hangingPunct="1">
              <a:spcAft>
                <a:spcPts val="0"/>
              </a:spcAft>
              <a:buFont typeface="Arial" pitchFamily="34" charset="0"/>
              <a:buChar char="•"/>
              <a:defRPr/>
            </a:pPr>
            <a:endParaRPr lang="en-US" dirty="0" smtClean="0"/>
          </a:p>
          <a:p>
            <a:pPr marL="2286000" lvl="5" indent="0">
              <a:buFont typeface="Arial" pitchFamily="34" charset="0"/>
              <a:buNone/>
              <a:defRPr/>
            </a:pPr>
            <a:r>
              <a:rPr lang="en-US" sz="5400" dirty="0" smtClean="0">
                <a:latin typeface="Arial" panose="020B0604020202020204" pitchFamily="34" charset="0"/>
                <a:cs typeface="Arial" panose="020B0604020202020204" pitchFamily="34" charset="0"/>
              </a:rPr>
              <a:t>                         Questions?</a:t>
            </a:r>
            <a:endParaRPr lang="en-US" sz="5400" dirty="0">
              <a:latin typeface="Arial" panose="020B0604020202020204" pitchFamily="34" charset="0"/>
              <a:cs typeface="Arial" panose="020B0604020202020204" pitchFamily="34" charset="0"/>
            </a:endParaRPr>
          </a:p>
        </p:txBody>
      </p:sp>
      <p:pic>
        <p:nvPicPr>
          <p:cNvPr id="112643" name="Picture 2"/>
          <p:cNvPicPr>
            <a:picLocks noChangeAspect="1" noChangeArrowheads="1"/>
          </p:cNvPicPr>
          <p:nvPr/>
        </p:nvPicPr>
        <p:blipFill>
          <a:blip r:embed="rId2"/>
          <a:srcRect/>
          <a:stretch>
            <a:fillRect/>
          </a:stretch>
        </p:blipFill>
        <p:spPr bwMode="auto">
          <a:xfrm>
            <a:off x="1042988" y="1905000"/>
            <a:ext cx="7200900" cy="4248150"/>
          </a:xfrm>
          <a:prstGeom prst="rect">
            <a:avLst/>
          </a:prstGeom>
          <a:noFill/>
          <a:ln w="9525">
            <a:noFill/>
            <a:miter lim="800000"/>
            <a:headEnd/>
            <a:tailEnd/>
          </a:ln>
        </p:spPr>
      </p:pic>
      <p:sp>
        <p:nvSpPr>
          <p:cNvPr id="5" name="TextBox 4"/>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pic>
        <p:nvPicPr>
          <p:cNvPr id="6" name="Picture 5"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Tree>
    <p:extLst>
      <p:ext uri="{BB962C8B-B14F-4D97-AF65-F5344CB8AC3E}">
        <p14:creationId xmlns:p14="http://schemas.microsoft.com/office/powerpoint/2010/main" val="1007765347"/>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Break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209800"/>
            <a:ext cx="2286000" cy="2286000"/>
          </a:xfrm>
          <a:prstGeom prst="rect">
            <a:avLst/>
          </a:prstGeom>
        </p:spPr>
      </p:pic>
      <p:sp>
        <p:nvSpPr>
          <p:cNvPr id="5" name="TextBox 4"/>
          <p:cNvSpPr txBox="1"/>
          <p:nvPr/>
        </p:nvSpPr>
        <p:spPr>
          <a:xfrm>
            <a:off x="3886200" y="2772407"/>
            <a:ext cx="3352800" cy="381000"/>
          </a:xfrm>
          <a:prstGeom prst="rect">
            <a:avLst/>
          </a:prstGeom>
          <a:noFill/>
        </p:spPr>
        <p:txBody>
          <a:bodyPr wrap="square" rtlCol="0">
            <a:spAutoFit/>
          </a:bodyPr>
          <a:lstStyle/>
          <a:p>
            <a:r>
              <a:rPr lang="en-US" dirty="0" smtClean="0">
                <a:latin typeface="+mj-lt"/>
              </a:rPr>
              <a:t>Sponsored by</a:t>
            </a:r>
            <a:endParaRPr lang="en-US" dirty="0">
              <a:latin typeface="+mj-lt"/>
            </a:endParaRPr>
          </a:p>
        </p:txBody>
      </p:sp>
    </p:spTree>
    <p:extLst>
      <p:ext uri="{BB962C8B-B14F-4D97-AF65-F5344CB8AC3E}">
        <p14:creationId xmlns:p14="http://schemas.microsoft.com/office/powerpoint/2010/main" val="1240532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0" y="5649590"/>
            <a:ext cx="9144000" cy="70008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685800"/>
            <a:ext cx="9144000" cy="707886"/>
          </a:xfrm>
          <a:prstGeom prst="rect">
            <a:avLst/>
          </a:prstGeom>
          <a:noFill/>
        </p:spPr>
        <p:txBody>
          <a:bodyPr wrap="square" rtlCol="0">
            <a:spAutoFit/>
          </a:bodyPr>
          <a:lstStyle/>
          <a:p>
            <a:pPr algn="ctr"/>
            <a:r>
              <a:rPr lang="en-US" sz="4000" b="1" dirty="0" smtClean="0">
                <a:solidFill>
                  <a:schemeClr val="accent2">
                    <a:lumMod val="75000"/>
                  </a:schemeClr>
                </a:solidFill>
                <a:latin typeface="Arial" panose="020B0604020202020204" pitchFamily="34" charset="0"/>
                <a:cs typeface="Arial" panose="020B0604020202020204" pitchFamily="34" charset="0"/>
              </a:rPr>
              <a:t>Unleashing the Power of People</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pic>
        <p:nvPicPr>
          <p:cNvPr id="7" name="Picture 6"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294" y="2819400"/>
            <a:ext cx="2157412" cy="1905000"/>
          </a:xfrm>
          <a:prstGeom prst="rect">
            <a:avLst/>
          </a:prstGeom>
          <a:noFill/>
        </p:spPr>
      </p:pic>
      <p:sp>
        <p:nvSpPr>
          <p:cNvPr id="10" name="Title 1"/>
          <p:cNvSpPr>
            <a:spLocks noGrp="1"/>
          </p:cNvSpPr>
          <p:nvPr>
            <p:ph type="title"/>
          </p:nvPr>
        </p:nvSpPr>
        <p:spPr>
          <a:xfrm>
            <a:off x="685800" y="1393686"/>
            <a:ext cx="8229600" cy="1143000"/>
          </a:xfrm>
        </p:spPr>
        <p:txBody>
          <a:bodyPr>
            <a:normAutofit/>
          </a:bodyPr>
          <a:lstStyle/>
          <a:p>
            <a:r>
              <a:rPr lang="en-US" sz="3200" dirty="0" smtClean="0">
                <a:solidFill>
                  <a:srgbClr val="1B7775"/>
                </a:solidFill>
                <a:latin typeface="Arial" pitchFamily="34" charset="0"/>
                <a:cs typeface="Arial" pitchFamily="34" charset="0"/>
              </a:rPr>
              <a:t>Tonya Blackmore CEO, APEXA</a:t>
            </a:r>
            <a:br>
              <a:rPr lang="en-US" sz="3200" dirty="0" smtClean="0">
                <a:solidFill>
                  <a:srgbClr val="1B7775"/>
                </a:solidFill>
                <a:latin typeface="Arial" pitchFamily="34" charset="0"/>
                <a:cs typeface="Arial" pitchFamily="34" charset="0"/>
              </a:rPr>
            </a:br>
            <a:r>
              <a:rPr lang="en-US" sz="3200" i="1" dirty="0" smtClean="0">
                <a:solidFill>
                  <a:srgbClr val="1B7775"/>
                </a:solidFill>
                <a:latin typeface="Arial" pitchFamily="34" charset="0"/>
                <a:cs typeface="Arial" pitchFamily="34" charset="0"/>
              </a:rPr>
              <a:t>LOGiQ</a:t>
            </a:r>
            <a:r>
              <a:rPr lang="en-US" sz="3200" i="1" baseline="30000" dirty="0" smtClean="0">
                <a:solidFill>
                  <a:srgbClr val="1B7775"/>
                </a:solidFill>
                <a:latin typeface="Arial" pitchFamily="34" charset="0"/>
                <a:cs typeface="Arial" pitchFamily="34" charset="0"/>
              </a:rPr>
              <a:t>3</a:t>
            </a:r>
            <a:r>
              <a:rPr lang="en-US" sz="3200" i="1" dirty="0" smtClean="0">
                <a:solidFill>
                  <a:srgbClr val="1B7775"/>
                </a:solidFill>
                <a:latin typeface="Arial" pitchFamily="34" charset="0"/>
                <a:cs typeface="Arial" pitchFamily="34" charset="0"/>
              </a:rPr>
              <a:t> Group</a:t>
            </a:r>
            <a:endParaRPr lang="en-US" sz="3200" i="1" dirty="0">
              <a:solidFill>
                <a:srgbClr val="1B7775"/>
              </a:solidFill>
              <a:latin typeface="Arial" pitchFamily="34" charset="0"/>
              <a:cs typeface="Arial" pitchFamily="34" charset="0"/>
            </a:endParaRPr>
          </a:p>
        </p:txBody>
      </p:sp>
    </p:spTree>
    <p:extLst>
      <p:ext uri="{BB962C8B-B14F-4D97-AF65-F5344CB8AC3E}">
        <p14:creationId xmlns:p14="http://schemas.microsoft.com/office/powerpoint/2010/main" val="3058639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People are our Most Valuable Asset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9825" y="2249488"/>
            <a:ext cx="4324350" cy="4324350"/>
          </a:xfrm>
        </p:spPr>
      </p:pic>
    </p:spTree>
    <p:extLst>
      <p:ext uri="{BB962C8B-B14F-4D97-AF65-F5344CB8AC3E}">
        <p14:creationId xmlns:p14="http://schemas.microsoft.com/office/powerpoint/2010/main" val="2837042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798279"/>
            <a:ext cx="8229600" cy="762000"/>
          </a:xfrm>
        </p:spPr>
        <p:txBody>
          <a:bodyPr>
            <a:normAutofit/>
          </a:bodyPr>
          <a:lstStyle/>
          <a:p>
            <a:r>
              <a:rPr lang="en-US" dirty="0" smtClean="0">
                <a:latin typeface="Arial" pitchFamily="34" charset="0"/>
                <a:cs typeface="Arial" pitchFamily="34" charset="0"/>
              </a:rPr>
              <a:t>The Power of People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Gallup Employee Engagement Assessment</a:t>
            </a:r>
          </a:p>
          <a:p>
            <a:pPr lvl="1">
              <a:buClrTx/>
            </a:pPr>
            <a:r>
              <a:rPr lang="en-US" dirty="0" smtClean="0">
                <a:latin typeface="Arial" panose="020B0604020202020204" pitchFamily="34" charset="0"/>
                <a:cs typeface="Arial" panose="020B0604020202020204" pitchFamily="34" charset="0"/>
              </a:rPr>
              <a:t>Highly engaged teams outperformed by:</a:t>
            </a:r>
          </a:p>
          <a:p>
            <a:pPr lvl="2">
              <a:buClrTx/>
            </a:pPr>
            <a:r>
              <a:rPr lang="en-US" dirty="0" smtClean="0">
                <a:latin typeface="Arial" panose="020B0604020202020204" pitchFamily="34" charset="0"/>
                <a:cs typeface="Arial" panose="020B0604020202020204" pitchFamily="34" charset="0"/>
              </a:rPr>
              <a:t>10% customer ratings</a:t>
            </a:r>
          </a:p>
          <a:p>
            <a:pPr lvl="2">
              <a:buClrTx/>
            </a:pPr>
            <a:r>
              <a:rPr lang="en-US" dirty="0" smtClean="0">
                <a:latin typeface="Arial" panose="020B0604020202020204" pitchFamily="34" charset="0"/>
                <a:cs typeface="Arial" panose="020B0604020202020204" pitchFamily="34" charset="0"/>
              </a:rPr>
              <a:t>22% profitability</a:t>
            </a:r>
          </a:p>
          <a:p>
            <a:pPr lvl="2">
              <a:buClrTx/>
            </a:pPr>
            <a:r>
              <a:rPr lang="en-US" dirty="0" smtClean="0">
                <a:latin typeface="Arial" panose="020B0604020202020204" pitchFamily="34" charset="0"/>
                <a:cs typeface="Arial" panose="020B0604020202020204" pitchFamily="34" charset="0"/>
              </a:rPr>
              <a:t>21%productivity</a:t>
            </a:r>
          </a:p>
          <a:p>
            <a:pPr lvl="2">
              <a:buClrTx/>
            </a:pPr>
            <a:r>
              <a:rPr lang="en-US" dirty="0" smtClean="0">
                <a:latin typeface="Arial" panose="020B0604020202020204" pitchFamily="34" charset="0"/>
                <a:cs typeface="Arial" panose="020B0604020202020204" pitchFamily="34" charset="0"/>
              </a:rPr>
              <a:t>65% lower turnover</a:t>
            </a:r>
          </a:p>
          <a:p>
            <a:pPr lvl="2">
              <a:buClrTx/>
            </a:pPr>
            <a:r>
              <a:rPr lang="en-US" dirty="0" smtClean="0">
                <a:latin typeface="Arial" panose="020B0604020202020204" pitchFamily="34" charset="0"/>
                <a:cs typeface="Arial" panose="020B0604020202020204" pitchFamily="34" charset="0"/>
              </a:rPr>
              <a:t>37% lower absenteeism</a:t>
            </a:r>
          </a:p>
          <a:p>
            <a:pPr lvl="2">
              <a:buClrTx/>
            </a:pPr>
            <a:r>
              <a:rPr lang="en-US" dirty="0" smtClean="0">
                <a:latin typeface="Arial" panose="020B0604020202020204" pitchFamily="34" charset="0"/>
                <a:cs typeface="Arial" panose="020B0604020202020204" pitchFamily="34" charset="0"/>
              </a:rPr>
              <a:t>41% fewer quality defects</a:t>
            </a:r>
          </a:p>
          <a:p>
            <a:pPr marL="704088" lvl="2" indent="0">
              <a:buClrTx/>
              <a:buNone/>
            </a:pP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1400762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47800"/>
            <a:ext cx="9048974" cy="3733800"/>
          </a:xfrm>
        </p:spPr>
      </p:pic>
    </p:spTree>
    <p:extLst>
      <p:ext uri="{BB962C8B-B14F-4D97-AF65-F5344CB8AC3E}">
        <p14:creationId xmlns:p14="http://schemas.microsoft.com/office/powerpoint/2010/main" val="2800049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7" y="914400"/>
            <a:ext cx="8229600" cy="762000"/>
          </a:xfrm>
        </p:spPr>
        <p:txBody>
          <a:bodyPr>
            <a:normAutofit/>
          </a:bodyPr>
          <a:lstStyle/>
          <a:p>
            <a:r>
              <a:rPr lang="en-US" dirty="0" smtClean="0">
                <a:latin typeface="Arial" pitchFamily="34" charset="0"/>
                <a:cs typeface="Arial" pitchFamily="34" charset="0"/>
              </a:rPr>
              <a:t>‘Say’ may not = Engagement</a:t>
            </a:r>
            <a:endParaRPr lang="en-US" dirty="0">
              <a:latin typeface="Arial" pitchFamily="34" charset="0"/>
              <a:cs typeface="Arial" pitchFamily="34" charset="0"/>
            </a:endParaRPr>
          </a:p>
        </p:txBody>
      </p:sp>
      <p:sp>
        <p:nvSpPr>
          <p:cNvPr id="3" name="Content Placeholder 2"/>
          <p:cNvSpPr>
            <a:spLocks noGrp="1"/>
          </p:cNvSpPr>
          <p:nvPr>
            <p:ph idx="1"/>
          </p:nvPr>
        </p:nvSpPr>
        <p:spPr>
          <a:xfrm>
            <a:off x="465667" y="1733820"/>
            <a:ext cx="8229600" cy="4796658"/>
          </a:xfrm>
        </p:spPr>
        <p:txBody>
          <a:bodyPr>
            <a:normAutofit fontScale="92500" lnSpcReduction="10000"/>
          </a:bodyPr>
          <a:lstStyle/>
          <a:p>
            <a:pPr>
              <a:buClrTx/>
            </a:pPr>
            <a:endParaRPr lang="en-US" b="1"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Why people who say positive things about their company may not be engaged:</a:t>
            </a:r>
          </a:p>
          <a:p>
            <a:pPr marL="109728" indent="0">
              <a:buClrTx/>
              <a:buNone/>
            </a:pPr>
            <a:endParaRPr lang="en-US" dirty="0" smtClean="0">
              <a:latin typeface="Arial" panose="020B0604020202020204" pitchFamily="34" charset="0"/>
              <a:cs typeface="Arial" panose="020B0604020202020204" pitchFamily="34" charset="0"/>
            </a:endParaRPr>
          </a:p>
          <a:p>
            <a:pPr lvl="1">
              <a:buClrTx/>
            </a:pPr>
            <a:r>
              <a:rPr lang="en-US" dirty="0" smtClean="0">
                <a:latin typeface="Arial" panose="020B0604020202020204" pitchFamily="34" charset="0"/>
                <a:cs typeface="Arial" panose="020B0604020202020204" pitchFamily="34" charset="0"/>
              </a:rPr>
              <a:t>Core beliefs &amp; values</a:t>
            </a:r>
          </a:p>
          <a:p>
            <a:pPr lvl="1">
              <a:buClrTx/>
            </a:pPr>
            <a:r>
              <a:rPr lang="en-US" dirty="0" smtClean="0">
                <a:latin typeface="Arial" panose="020B0604020202020204" pitchFamily="34" charset="0"/>
                <a:cs typeface="Arial" panose="020B0604020202020204" pitchFamily="34" charset="0"/>
              </a:rPr>
              <a:t>Social </a:t>
            </a:r>
          </a:p>
          <a:p>
            <a:pPr lvl="1">
              <a:buClrTx/>
            </a:pPr>
            <a:r>
              <a:rPr lang="en-US" dirty="0" smtClean="0">
                <a:latin typeface="Arial" panose="020B0604020202020204" pitchFamily="34" charset="0"/>
                <a:cs typeface="Arial" panose="020B0604020202020204" pitchFamily="34" charset="0"/>
              </a:rPr>
              <a:t>Culture </a:t>
            </a:r>
          </a:p>
          <a:p>
            <a:pPr lvl="1">
              <a:buClrTx/>
            </a:pPr>
            <a:r>
              <a:rPr lang="en-US" dirty="0" smtClean="0">
                <a:latin typeface="Arial" panose="020B0604020202020204" pitchFamily="34" charset="0"/>
                <a:cs typeface="Arial" panose="020B0604020202020204" pitchFamily="34" charset="0"/>
              </a:rPr>
              <a:t>Management</a:t>
            </a:r>
          </a:p>
          <a:p>
            <a:pPr lvl="1">
              <a:buClrTx/>
            </a:pPr>
            <a:r>
              <a:rPr lang="en-US" dirty="0" smtClean="0">
                <a:latin typeface="Arial" panose="020B0604020202020204" pitchFamily="34" charset="0"/>
                <a:cs typeface="Arial" panose="020B0604020202020204" pitchFamily="34" charset="0"/>
              </a:rPr>
              <a:t>Pride</a:t>
            </a:r>
          </a:p>
          <a:p>
            <a:pPr marL="109728" indent="0">
              <a:buClrTx/>
              <a:buNone/>
            </a:pPr>
            <a:endParaRPr lang="en-US" dirty="0" smtClean="0">
              <a:latin typeface="Arial" panose="020B0604020202020204" pitchFamily="34" charset="0"/>
              <a:cs typeface="Arial" panose="020B0604020202020204" pitchFamily="34" charset="0"/>
            </a:endParaRPr>
          </a:p>
          <a:p>
            <a:pPr>
              <a:buClrTx/>
            </a:pPr>
            <a:endParaRPr lang="en-US" dirty="0">
              <a:latin typeface="Arial" panose="020B0604020202020204" pitchFamily="34" charset="0"/>
              <a:cs typeface="Arial" panose="020B0604020202020204" pitchFamily="34" charset="0"/>
            </a:endParaRPr>
          </a:p>
          <a:p>
            <a:pPr marL="704088" lvl="2" indent="0">
              <a:buClrTx/>
              <a:buNone/>
            </a:pP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1745761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r>
              <a:rPr lang="en-US" dirty="0" smtClean="0">
                <a:latin typeface="Arial" pitchFamily="34" charset="0"/>
                <a:cs typeface="Arial" pitchFamily="34" charset="0"/>
              </a:rPr>
              <a:t>‘Stay’ may not = Engagement</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796658"/>
          </a:xfrm>
        </p:spPr>
        <p:txBody>
          <a:bodyPr/>
          <a:lstStyle/>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Why people stay when they are not engaged: </a:t>
            </a:r>
          </a:p>
          <a:p>
            <a:pPr lvl="1">
              <a:buClrTx/>
            </a:pPr>
            <a:r>
              <a:rPr lang="en-US" dirty="0" smtClean="0">
                <a:latin typeface="Arial" panose="020B0604020202020204" pitchFamily="34" charset="0"/>
                <a:cs typeface="Arial" panose="020B0604020202020204" pitchFamily="34" charset="0"/>
              </a:rPr>
              <a:t>Benefits</a:t>
            </a:r>
          </a:p>
          <a:p>
            <a:pPr lvl="1">
              <a:buClrTx/>
            </a:pPr>
            <a:r>
              <a:rPr lang="en-US" dirty="0" smtClean="0">
                <a:latin typeface="Arial" panose="020B0604020202020204" pitchFamily="34" charset="0"/>
                <a:cs typeface="Arial" panose="020B0604020202020204" pitchFamily="34" charset="0"/>
              </a:rPr>
              <a:t>Close to home</a:t>
            </a:r>
          </a:p>
          <a:p>
            <a:pPr lvl="1">
              <a:buClrTx/>
            </a:pPr>
            <a:r>
              <a:rPr lang="en-US" dirty="0" smtClean="0">
                <a:latin typeface="Arial" panose="020B0604020202020204" pitchFamily="34" charset="0"/>
                <a:cs typeface="Arial" panose="020B0604020202020204" pitchFamily="34" charset="0"/>
              </a:rPr>
              <a:t>Hours fit lifestyle</a:t>
            </a:r>
          </a:p>
          <a:p>
            <a:pPr lvl="1">
              <a:buClrTx/>
            </a:pPr>
            <a:r>
              <a:rPr lang="en-US" dirty="0" smtClean="0">
                <a:latin typeface="Arial" panose="020B0604020202020204" pitchFamily="34" charset="0"/>
                <a:cs typeface="Arial" panose="020B0604020202020204" pitchFamily="34" charset="0"/>
              </a:rPr>
              <a:t>Would have to move to get an equivalent job</a:t>
            </a:r>
          </a:p>
          <a:p>
            <a:pPr lvl="1">
              <a:buClrTx/>
            </a:pPr>
            <a:r>
              <a:rPr lang="en-US" dirty="0" smtClean="0">
                <a:latin typeface="Arial" panose="020B0604020202020204" pitchFamily="34" charset="0"/>
                <a:cs typeface="Arial" panose="020B0604020202020204" pitchFamily="34" charset="0"/>
              </a:rPr>
              <a:t>Seniority</a:t>
            </a:r>
          </a:p>
          <a:p>
            <a:pPr lvl="1">
              <a:buClrTx/>
            </a:pPr>
            <a:r>
              <a:rPr lang="en-US" dirty="0" smtClean="0">
                <a:latin typeface="Arial" panose="020B0604020202020204" pitchFamily="34" charset="0"/>
                <a:cs typeface="Arial" panose="020B0604020202020204" pitchFamily="34" charset="0"/>
              </a:rPr>
              <a:t>Comfort</a:t>
            </a:r>
          </a:p>
          <a:p>
            <a:pPr lvl="1">
              <a:buClrTx/>
            </a:pPr>
            <a:r>
              <a:rPr lang="en-US" dirty="0" smtClean="0">
                <a:latin typeface="Arial" panose="020B0604020202020204" pitchFamily="34" charset="0"/>
                <a:cs typeface="Arial" panose="020B0604020202020204" pitchFamily="34" charset="0"/>
              </a:rPr>
              <a:t>Responsibility</a:t>
            </a:r>
          </a:p>
          <a:p>
            <a:pPr marL="704088" lvl="2" indent="0">
              <a:buClrTx/>
              <a:buNone/>
            </a:pPr>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291278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RAPA Organization update</a:t>
            </a:r>
            <a:endParaRPr lang="en-US" dirty="0"/>
          </a:p>
        </p:txBody>
      </p:sp>
      <p:sp>
        <p:nvSpPr>
          <p:cNvPr id="3" name="Text Placeholder 2"/>
          <p:cNvSpPr>
            <a:spLocks noGrp="1"/>
          </p:cNvSpPr>
          <p:nvPr>
            <p:ph type="body" idx="1"/>
          </p:nvPr>
        </p:nvSpPr>
        <p:spPr>
          <a:xfrm>
            <a:off x="-152400" y="1219200"/>
            <a:ext cx="8229600" cy="4302125"/>
          </a:xfrm>
        </p:spPr>
        <p:txBody>
          <a:bodyPr/>
          <a:lstStyle/>
          <a:p>
            <a:pPr lvl="1"/>
            <a:r>
              <a:rPr lang="en-US" sz="2800" dirty="0" smtClean="0"/>
              <a:t>Membership – 117 members </a:t>
            </a:r>
          </a:p>
          <a:p>
            <a:pPr marL="471487" lvl="1" indent="0">
              <a:buNone/>
            </a:pPr>
            <a:endParaRPr lang="en-US" sz="2800" dirty="0" smtClean="0"/>
          </a:p>
          <a:p>
            <a:pPr lvl="1"/>
            <a:r>
              <a:rPr lang="en-US" sz="2800" dirty="0" smtClean="0"/>
              <a:t>Fall Conference – 105 attendees</a:t>
            </a:r>
          </a:p>
          <a:p>
            <a:pPr marL="471487" lvl="1" indent="0">
              <a:buNone/>
            </a:pPr>
            <a:endParaRPr lang="en-US" sz="2800" dirty="0" smtClean="0"/>
          </a:p>
          <a:p>
            <a:pPr lvl="1"/>
            <a:r>
              <a:rPr lang="en-US" sz="2800" dirty="0" smtClean="0"/>
              <a:t>Website Improvements</a:t>
            </a:r>
          </a:p>
          <a:p>
            <a:pPr lvl="2"/>
            <a:r>
              <a:rPr lang="en-US" sz="2400" b="1" i="1" dirty="0" smtClean="0"/>
              <a:t>Payments online:  </a:t>
            </a:r>
            <a:r>
              <a:rPr lang="en-US" sz="2400" dirty="0" smtClean="0"/>
              <a:t>Conference Registration, Membership Renewals</a:t>
            </a:r>
          </a:p>
          <a:p>
            <a:pPr lvl="2"/>
            <a:r>
              <a:rPr lang="en-US" sz="2400" b="1" i="1" dirty="0" smtClean="0"/>
              <a:t>Social Media: </a:t>
            </a:r>
            <a:r>
              <a:rPr lang="en-US" sz="2400" dirty="0" smtClean="0"/>
              <a:t>Facebook, Twitter, LinkedIn</a:t>
            </a:r>
          </a:p>
          <a:p>
            <a:pPr lvl="2"/>
            <a:r>
              <a:rPr lang="en-US" sz="2400" dirty="0" smtClean="0"/>
              <a:t>Initiative </a:t>
            </a:r>
            <a:r>
              <a:rPr lang="en-US" sz="2400" dirty="0"/>
              <a:t>u</a:t>
            </a:r>
            <a:r>
              <a:rPr lang="en-US" sz="2400" dirty="0" smtClean="0"/>
              <a:t>pdates + material online</a:t>
            </a:r>
          </a:p>
          <a:p>
            <a:pPr lvl="2"/>
            <a:endParaRPr lang="en-US" sz="2400" dirty="0" smtClean="0"/>
          </a:p>
          <a:p>
            <a:pPr marL="909637" lvl="2" indent="0">
              <a:buNone/>
            </a:pPr>
            <a:endParaRPr lang="en-US" sz="2400" dirty="0" smtClean="0"/>
          </a:p>
          <a:p>
            <a:pPr lvl="1"/>
            <a:endParaRPr lang="en-US" sz="2800" dirty="0" smtClean="0"/>
          </a:p>
        </p:txBody>
      </p:sp>
    </p:spTree>
    <p:extLst>
      <p:ext uri="{BB962C8B-B14F-4D97-AF65-F5344CB8AC3E}">
        <p14:creationId xmlns:p14="http://schemas.microsoft.com/office/powerpoint/2010/main" val="2991445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Strive: Best Indication of Engagement</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9311" y="2252432"/>
            <a:ext cx="3545378" cy="4318462"/>
          </a:xfrm>
        </p:spPr>
      </p:pic>
    </p:spTree>
    <p:extLst>
      <p:ext uri="{BB962C8B-B14F-4D97-AF65-F5344CB8AC3E}">
        <p14:creationId xmlns:p14="http://schemas.microsoft.com/office/powerpoint/2010/main" val="4229246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Attract Strivers</a:t>
            </a:r>
            <a:endParaRPr lang="en-US" dirty="0"/>
          </a:p>
        </p:txBody>
      </p:sp>
      <p:sp>
        <p:nvSpPr>
          <p:cNvPr id="3" name="Content Placeholder 2"/>
          <p:cNvSpPr>
            <a:spLocks noGrp="1"/>
          </p:cNvSpPr>
          <p:nvPr>
            <p:ph idx="1"/>
          </p:nvPr>
        </p:nvSpPr>
        <p:spPr/>
        <p:txBody>
          <a:bodyPr/>
          <a:lstStyle/>
          <a:p>
            <a:pPr>
              <a:buClrTx/>
            </a:pPr>
            <a:r>
              <a:rPr lang="en-US" dirty="0">
                <a:latin typeface="Arial" panose="020B0604020202020204" pitchFamily="34" charset="0"/>
                <a:cs typeface="Arial" panose="020B0604020202020204" pitchFamily="34" charset="0"/>
              </a:rPr>
              <a:t>Organizational Health Check</a:t>
            </a:r>
          </a:p>
          <a:p>
            <a:pPr lvl="1">
              <a:buClrTx/>
            </a:pPr>
            <a:r>
              <a:rPr lang="en-US" dirty="0" smtClean="0">
                <a:latin typeface="Arial" panose="020B0604020202020204" pitchFamily="34" charset="0"/>
                <a:cs typeface="Arial" panose="020B0604020202020204" pitchFamily="34" charset="0"/>
              </a:rPr>
              <a:t>Culture </a:t>
            </a:r>
            <a:endParaRPr lang="en-US" dirty="0">
              <a:latin typeface="Arial" panose="020B0604020202020204" pitchFamily="34" charset="0"/>
              <a:cs typeface="Arial" panose="020B0604020202020204" pitchFamily="34" charset="0"/>
            </a:endParaRPr>
          </a:p>
          <a:p>
            <a:pPr lvl="1">
              <a:buClrTx/>
            </a:pPr>
            <a:r>
              <a:rPr lang="en-US" dirty="0">
                <a:latin typeface="Arial" panose="020B0604020202020204" pitchFamily="34" charset="0"/>
                <a:cs typeface="Arial" panose="020B0604020202020204" pitchFamily="34" charset="0"/>
              </a:rPr>
              <a:t>Pay &amp; Benefits</a:t>
            </a:r>
          </a:p>
          <a:p>
            <a:pPr lvl="1">
              <a:buClrTx/>
            </a:pPr>
            <a:r>
              <a:rPr lang="en-US" dirty="0">
                <a:latin typeface="Arial" panose="020B0604020202020204" pitchFamily="34" charset="0"/>
                <a:cs typeface="Arial" panose="020B0604020202020204" pitchFamily="34" charset="0"/>
              </a:rPr>
              <a:t>Quality of </a:t>
            </a:r>
            <a:r>
              <a:rPr lang="en-US" dirty="0" smtClean="0">
                <a:latin typeface="Arial" panose="020B0604020202020204" pitchFamily="34" charset="0"/>
                <a:cs typeface="Arial" panose="020B0604020202020204" pitchFamily="34" charset="0"/>
              </a:rPr>
              <a:t>Team – Strivers like Strivers</a:t>
            </a:r>
            <a:endParaRPr lang="en-US" dirty="0">
              <a:latin typeface="Arial" panose="020B0604020202020204" pitchFamily="34" charset="0"/>
              <a:cs typeface="Arial" panose="020B0604020202020204" pitchFamily="34" charset="0"/>
            </a:endParaRPr>
          </a:p>
          <a:p>
            <a:pPr lvl="1">
              <a:buClrTx/>
            </a:pPr>
            <a:r>
              <a:rPr lang="en-US" dirty="0">
                <a:latin typeface="Arial" panose="020B0604020202020204" pitchFamily="34" charset="0"/>
                <a:cs typeface="Arial" panose="020B0604020202020204" pitchFamily="34" charset="0"/>
              </a:rPr>
              <a:t>Development Opportunities</a:t>
            </a:r>
          </a:p>
          <a:p>
            <a:endParaRPr lang="en-US" dirty="0"/>
          </a:p>
        </p:txBody>
      </p:sp>
      <p:sp>
        <p:nvSpPr>
          <p:cNvPr id="5" name="TextBox 4"/>
          <p:cNvSpPr txBox="1"/>
          <p:nvPr/>
        </p:nvSpPr>
        <p:spPr>
          <a:xfrm>
            <a:off x="647700" y="4953000"/>
            <a:ext cx="7848600" cy="707886"/>
          </a:xfrm>
          <a:prstGeom prst="rect">
            <a:avLst/>
          </a:prstGeom>
          <a:noFill/>
        </p:spPr>
        <p:txBody>
          <a:bodyPr wrap="square" rtlCol="0">
            <a:spAutoFit/>
          </a:bodyPr>
          <a:lstStyle/>
          <a:p>
            <a:r>
              <a:rPr lang="en-US" sz="2000" i="1" dirty="0">
                <a:solidFill>
                  <a:schemeClr val="accent2">
                    <a:lumMod val="75000"/>
                  </a:schemeClr>
                </a:solidFill>
              </a:rPr>
              <a:t>If you do not manage culture, it manages you, and you may not even be aware of the extent to which this is happening</a:t>
            </a:r>
          </a:p>
        </p:txBody>
      </p:sp>
    </p:spTree>
    <p:extLst>
      <p:ext uri="{BB962C8B-B14F-4D97-AF65-F5344CB8AC3E}">
        <p14:creationId xmlns:p14="http://schemas.microsoft.com/office/powerpoint/2010/main" val="19622024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69" y="1124446"/>
            <a:ext cx="8229600" cy="762000"/>
          </a:xfrm>
        </p:spPr>
        <p:txBody>
          <a:bodyPr>
            <a:normAutofit/>
          </a:bodyPr>
          <a:lstStyle/>
          <a:p>
            <a:r>
              <a:rPr lang="en-US" dirty="0" smtClean="0">
                <a:latin typeface="Arial" pitchFamily="34" charset="0"/>
                <a:cs typeface="Arial" pitchFamily="34" charset="0"/>
              </a:rPr>
              <a:t>How to Select Strivers</a:t>
            </a:r>
            <a:endParaRPr lang="en-US" dirty="0">
              <a:latin typeface="Arial" pitchFamily="34" charset="0"/>
              <a:cs typeface="Arial" pitchFamily="34" charset="0"/>
            </a:endParaRPr>
          </a:p>
        </p:txBody>
      </p:sp>
      <p:sp>
        <p:nvSpPr>
          <p:cNvPr id="3" name="Content Placeholder 2"/>
          <p:cNvSpPr>
            <a:spLocks noGrp="1"/>
          </p:cNvSpPr>
          <p:nvPr>
            <p:ph idx="1"/>
          </p:nvPr>
        </p:nvSpPr>
        <p:spPr>
          <a:xfrm>
            <a:off x="468312" y="1775589"/>
            <a:ext cx="8229600" cy="4796658"/>
          </a:xfrm>
        </p:spPr>
        <p:txBody>
          <a:bodyPr>
            <a:normAutofit/>
          </a:bodyPr>
          <a:lstStyle/>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Recruiting</a:t>
            </a:r>
          </a:p>
          <a:p>
            <a:pPr lvl="1">
              <a:buClrTx/>
            </a:pPr>
            <a:r>
              <a:rPr lang="en-US" dirty="0" smtClean="0">
                <a:latin typeface="Arial" panose="020B0604020202020204" pitchFamily="34" charset="0"/>
                <a:cs typeface="Arial" panose="020B0604020202020204" pitchFamily="34" charset="0"/>
              </a:rPr>
              <a:t>Accomplishments trump experience</a:t>
            </a:r>
          </a:p>
          <a:p>
            <a:pPr lvl="1">
              <a:buClrTx/>
            </a:pPr>
            <a:r>
              <a:rPr lang="en-US" dirty="0" smtClean="0">
                <a:latin typeface="Arial" panose="020B0604020202020204" pitchFamily="34" charset="0"/>
                <a:cs typeface="Arial" panose="020B0604020202020204" pitchFamily="34" charset="0"/>
              </a:rPr>
              <a:t>Test them</a:t>
            </a:r>
          </a:p>
          <a:p>
            <a:pPr lvl="1">
              <a:buClrTx/>
            </a:pPr>
            <a:r>
              <a:rPr lang="en-US" dirty="0" smtClean="0">
                <a:latin typeface="Arial" panose="020B0604020202020204" pitchFamily="34" charset="0"/>
                <a:cs typeface="Arial" panose="020B0604020202020204" pitchFamily="34" charset="0"/>
              </a:rPr>
              <a:t>Non-work accomplishments</a:t>
            </a:r>
          </a:p>
          <a:p>
            <a:pPr marL="411480" lvl="1" indent="0">
              <a:buClrTx/>
              <a:buNone/>
            </a:pPr>
            <a:endParaRPr lang="en-US" dirty="0">
              <a:latin typeface="Arial" panose="020B0604020202020204" pitchFamily="34" charset="0"/>
              <a:cs typeface="Arial" panose="020B0604020202020204" pitchFamily="34" charset="0"/>
            </a:endParaRPr>
          </a:p>
          <a:p>
            <a:pPr marL="411480" lvl="1" indent="0">
              <a:buClrTx/>
              <a:buNone/>
            </a:pPr>
            <a:r>
              <a:rPr lang="en-US" sz="2000" i="1" dirty="0"/>
              <a:t>Those who believe they can do something and those who believe they can't are both right.</a:t>
            </a:r>
            <a:br>
              <a:rPr lang="en-US" sz="2000" i="1" dirty="0"/>
            </a:br>
            <a:r>
              <a:rPr lang="en-US" sz="2000" i="1" dirty="0"/>
              <a:t>- Henry Ford</a:t>
            </a:r>
            <a:endParaRPr lang="en-US" sz="2000" dirty="0">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Fall Conference</a:t>
            </a:r>
            <a:endParaRPr lang="en-US" sz="1400" dirty="0"/>
          </a:p>
        </p:txBody>
      </p:sp>
    </p:spTree>
    <p:extLst>
      <p:ext uri="{BB962C8B-B14F-4D97-AF65-F5344CB8AC3E}">
        <p14:creationId xmlns:p14="http://schemas.microsoft.com/office/powerpoint/2010/main" val="1861200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8229600" cy="1066800"/>
          </a:xfrm>
        </p:spPr>
        <p:txBody>
          <a:bodyPr/>
          <a:lstStyle/>
          <a:p>
            <a:r>
              <a:rPr lang="en-US" dirty="0" smtClean="0"/>
              <a:t>How to Keep Strivers</a:t>
            </a:r>
            <a:endParaRPr lang="en-US" dirty="0"/>
          </a:p>
        </p:txBody>
      </p:sp>
      <p:sp>
        <p:nvSpPr>
          <p:cNvPr id="5" name="Title 1"/>
          <p:cNvSpPr txBox="1">
            <a:spLocks/>
          </p:cNvSpPr>
          <p:nvPr/>
        </p:nvSpPr>
        <p:spPr>
          <a:xfrm>
            <a:off x="1981200" y="5670599"/>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Leadership Matters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0333"/>
            <a:ext cx="5095875" cy="3825900"/>
          </a:xfrm>
          <a:prstGeom prst="rect">
            <a:avLst/>
          </a:prstGeom>
        </p:spPr>
      </p:pic>
    </p:spTree>
    <p:extLst>
      <p:ext uri="{BB962C8B-B14F-4D97-AF65-F5344CB8AC3E}">
        <p14:creationId xmlns:p14="http://schemas.microsoft.com/office/powerpoint/2010/main" val="31690401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smtClean="0"/>
              <a:t>How to Keep Strivers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1447800"/>
            <a:ext cx="4245486" cy="4324350"/>
          </a:xfrm>
        </p:spPr>
      </p:pic>
      <p:sp>
        <p:nvSpPr>
          <p:cNvPr id="5" name="Title 1"/>
          <p:cNvSpPr txBox="1">
            <a:spLocks/>
          </p:cNvSpPr>
          <p:nvPr/>
        </p:nvSpPr>
        <p:spPr>
          <a:xfrm>
            <a:off x="1828800" y="5789083"/>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#1 Meaningful Work</a:t>
            </a:r>
            <a:endParaRPr lang="en-US" dirty="0"/>
          </a:p>
        </p:txBody>
      </p:sp>
    </p:spTree>
    <p:extLst>
      <p:ext uri="{BB962C8B-B14F-4D97-AF65-F5344CB8AC3E}">
        <p14:creationId xmlns:p14="http://schemas.microsoft.com/office/powerpoint/2010/main" val="21761532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Keep Strivers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1200"/>
            <a:ext cx="6448989" cy="4038600"/>
          </a:xfrm>
          <a:prstGeom prst="rect">
            <a:avLst/>
          </a:prstGeom>
        </p:spPr>
      </p:pic>
    </p:spTree>
    <p:extLst>
      <p:ext uri="{BB962C8B-B14F-4D97-AF65-F5344CB8AC3E}">
        <p14:creationId xmlns:p14="http://schemas.microsoft.com/office/powerpoint/2010/main" val="344401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45" y="944798"/>
            <a:ext cx="8229600" cy="762000"/>
          </a:xfrm>
        </p:spPr>
        <p:txBody>
          <a:bodyPr>
            <a:normAutofit/>
          </a:bodyPr>
          <a:lstStyle/>
          <a:p>
            <a:r>
              <a:rPr lang="en-US" dirty="0" smtClean="0">
                <a:latin typeface="Arial" pitchFamily="34" charset="0"/>
                <a:cs typeface="Arial" pitchFamily="34" charset="0"/>
              </a:rPr>
              <a:t>Tracking Engagement </a:t>
            </a:r>
            <a:endParaRPr lang="en-US" dirty="0">
              <a:latin typeface="Arial" pitchFamily="34" charset="0"/>
              <a:cs typeface="Arial" pitchFamily="34" charset="0"/>
            </a:endParaRPr>
          </a:p>
        </p:txBody>
      </p:sp>
      <p:sp>
        <p:nvSpPr>
          <p:cNvPr id="3" name="Content Placeholder 2"/>
          <p:cNvSpPr>
            <a:spLocks noGrp="1"/>
          </p:cNvSpPr>
          <p:nvPr>
            <p:ph idx="1"/>
          </p:nvPr>
        </p:nvSpPr>
        <p:spPr>
          <a:xfrm>
            <a:off x="442912" y="1706798"/>
            <a:ext cx="8229600" cy="4796658"/>
          </a:xfrm>
        </p:spPr>
        <p:txBody>
          <a:bodyPr>
            <a:normAutofit/>
          </a:bodyPr>
          <a:lstStyle/>
          <a:p>
            <a:pPr marL="411480" lvl="1" indent="0">
              <a:buClrTx/>
              <a:buNone/>
            </a:pPr>
            <a:endParaRPr lang="en-US" dirty="0">
              <a:latin typeface="Arial" panose="020B0604020202020204" pitchFamily="34" charset="0"/>
              <a:cs typeface="Arial" panose="020B0604020202020204" pitchFamily="34" charset="0"/>
            </a:endParaRPr>
          </a:p>
          <a:p>
            <a:pPr lvl="1">
              <a:buClrTx/>
            </a:pPr>
            <a:r>
              <a:rPr lang="en-US" dirty="0" smtClean="0">
                <a:latin typeface="Arial" panose="020B0604020202020204" pitchFamily="34" charset="0"/>
                <a:cs typeface="Arial" panose="020B0604020202020204" pitchFamily="34" charset="0"/>
              </a:rPr>
              <a:t>Say – employee surveys</a:t>
            </a:r>
          </a:p>
          <a:p>
            <a:pPr marL="411480" lvl="1" indent="0">
              <a:buClrTx/>
              <a:buNone/>
            </a:pPr>
            <a:endParaRPr lang="en-US" dirty="0" smtClean="0">
              <a:latin typeface="Arial" panose="020B0604020202020204" pitchFamily="34" charset="0"/>
              <a:cs typeface="Arial" panose="020B0604020202020204" pitchFamily="34" charset="0"/>
            </a:endParaRPr>
          </a:p>
          <a:p>
            <a:pPr lvl="1">
              <a:buClrTx/>
            </a:pPr>
            <a:r>
              <a:rPr lang="en-US" dirty="0" smtClean="0">
                <a:latin typeface="Arial" panose="020B0604020202020204" pitchFamily="34" charset="0"/>
                <a:cs typeface="Arial" panose="020B0604020202020204" pitchFamily="34" charset="0"/>
              </a:rPr>
              <a:t>Stay – turnover statistics</a:t>
            </a:r>
          </a:p>
          <a:p>
            <a:pPr marL="411480" lvl="1" indent="0">
              <a:buClrTx/>
              <a:buNone/>
            </a:pPr>
            <a:endParaRPr lang="en-US" dirty="0" smtClean="0">
              <a:latin typeface="Arial" panose="020B0604020202020204" pitchFamily="34" charset="0"/>
              <a:cs typeface="Arial" panose="020B0604020202020204" pitchFamily="34" charset="0"/>
            </a:endParaRPr>
          </a:p>
          <a:p>
            <a:pPr lvl="1">
              <a:buClrTx/>
            </a:pPr>
            <a:r>
              <a:rPr lang="en-US" dirty="0" smtClean="0">
                <a:latin typeface="Arial" panose="020B0604020202020204" pitchFamily="34" charset="0"/>
                <a:cs typeface="Arial" panose="020B0604020202020204" pitchFamily="34" charset="0"/>
              </a:rPr>
              <a:t>Strive </a:t>
            </a:r>
          </a:p>
          <a:p>
            <a:pPr lvl="2">
              <a:buClrTx/>
            </a:pPr>
            <a:r>
              <a:rPr lang="en-US" dirty="0" smtClean="0">
                <a:latin typeface="Arial" panose="020B0604020202020204" pitchFamily="34" charset="0"/>
                <a:cs typeface="Arial" panose="020B0604020202020204" pitchFamily="34" charset="0"/>
              </a:rPr>
              <a:t>You can name them</a:t>
            </a:r>
          </a:p>
          <a:p>
            <a:pPr lvl="2">
              <a:buClrTx/>
            </a:pPr>
            <a:r>
              <a:rPr lang="en-US" dirty="0" smtClean="0">
                <a:latin typeface="Arial" panose="020B0604020202020204" pitchFamily="34" charset="0"/>
                <a:cs typeface="Arial" panose="020B0604020202020204" pitchFamily="34" charset="0"/>
              </a:rPr>
              <a:t>Plot your organization</a:t>
            </a:r>
          </a:p>
          <a:p>
            <a:pPr lvl="2">
              <a:buClrTx/>
            </a:pPr>
            <a:r>
              <a:rPr lang="en-US" dirty="0" smtClean="0">
                <a:latin typeface="Arial" panose="020B0604020202020204" pitchFamily="34" charset="0"/>
                <a:cs typeface="Arial" panose="020B0604020202020204" pitchFamily="34" charset="0"/>
              </a:rPr>
              <a:t>Track and increase your percentage</a:t>
            </a:r>
          </a:p>
          <a:p>
            <a:pPr lvl="1">
              <a:buClrTx/>
            </a:pPr>
            <a:endParaRPr lang="en-US" dirty="0" smtClean="0">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spTree>
    <p:extLst>
      <p:ext uri="{BB962C8B-B14F-4D97-AF65-F5344CB8AC3E}">
        <p14:creationId xmlns:p14="http://schemas.microsoft.com/office/powerpoint/2010/main" val="2906862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96658"/>
          </a:xfrm>
        </p:spPr>
        <p:txBody>
          <a:bodyPr>
            <a:normAutofit/>
          </a:bodyPr>
          <a:lstStyle/>
          <a:p>
            <a:pPr marL="411480" lvl="1" indent="0">
              <a:buClrTx/>
              <a:buNone/>
            </a:pPr>
            <a:endParaRPr lang="en-US" dirty="0">
              <a:latin typeface="Arial" panose="020B0604020202020204" pitchFamily="34" charset="0"/>
              <a:cs typeface="Arial" panose="020B0604020202020204" pitchFamily="34" charset="0"/>
            </a:endParaRPr>
          </a:p>
          <a:p>
            <a:pPr lvl="1">
              <a:buClrTx/>
            </a:pPr>
            <a:endParaRPr lang="en-US" dirty="0" smtClean="0">
              <a:latin typeface="Arial" panose="020B0604020202020204" pitchFamily="34" charset="0"/>
              <a:cs typeface="Arial" panose="020B0604020202020204" pitchFamily="34" charset="0"/>
            </a:endParaRPr>
          </a:p>
          <a:p>
            <a:pPr lvl="1">
              <a:buClrTx/>
            </a:pPr>
            <a:endParaRPr lang="en-US" dirty="0" smtClean="0">
              <a:latin typeface="Arial" panose="020B0604020202020204" pitchFamily="34" charset="0"/>
              <a:cs typeface="Arial" panose="020B0604020202020204" pitchFamily="34" charset="0"/>
            </a:endParaRPr>
          </a:p>
        </p:txBody>
      </p:sp>
      <p:pic>
        <p:nvPicPr>
          <p:cNvPr id="4" name="Picture 3" descr="rapalogo5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smtClean="0"/>
              <a:t>RAPA 2015 </a:t>
            </a:r>
            <a:r>
              <a:rPr lang="en-US" sz="1400" dirty="0" smtClean="0"/>
              <a:t>Fall Conference</a:t>
            </a: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802" y="1029290"/>
            <a:ext cx="5181600" cy="3364676"/>
          </a:xfrm>
          <a:prstGeom prst="rect">
            <a:avLst/>
          </a:prstGeom>
        </p:spPr>
      </p:pic>
      <p:sp>
        <p:nvSpPr>
          <p:cNvPr id="8" name="TextBox 7"/>
          <p:cNvSpPr txBox="1"/>
          <p:nvPr/>
        </p:nvSpPr>
        <p:spPr>
          <a:xfrm>
            <a:off x="2286000" y="4660076"/>
            <a:ext cx="5943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Now Go Unleash It!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1768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Grp="1" noChangeArrowheads="1"/>
          </p:cNvSpPr>
          <p:nvPr>
            <p:ph type="ctrTitle"/>
          </p:nvPr>
        </p:nvSpPr>
        <p:spPr/>
        <p:txBody>
          <a:bodyPr>
            <a:normAutofit/>
          </a:bodyPr>
          <a:lstStyle/>
          <a:p>
            <a:pPr eaLnBrk="1" hangingPunct="1"/>
            <a:r>
              <a:rPr lang="en-US" altLang="en-US" dirty="0" smtClean="0"/>
              <a:t>Emerging Trends:  </a:t>
            </a:r>
            <a:br>
              <a:rPr lang="en-US" altLang="en-US" dirty="0" smtClean="0"/>
            </a:br>
            <a:r>
              <a:rPr lang="en-US" altLang="en-US" dirty="0" smtClean="0"/>
              <a:t>What Are People Talking About?</a:t>
            </a:r>
          </a:p>
        </p:txBody>
      </p:sp>
      <p:sp>
        <p:nvSpPr>
          <p:cNvPr id="4099" name="Rectangle 16"/>
          <p:cNvSpPr>
            <a:spLocks noGrp="1" noChangeArrowheads="1"/>
          </p:cNvSpPr>
          <p:nvPr>
            <p:ph type="subTitle" idx="1"/>
          </p:nvPr>
        </p:nvSpPr>
        <p:spPr/>
        <p:txBody>
          <a:bodyPr/>
          <a:lstStyle/>
          <a:p>
            <a:pPr eaLnBrk="1" hangingPunct="1"/>
            <a:r>
              <a:rPr lang="en-US" altLang="en-US" smtClean="0"/>
              <a:t>Stephen Cooley</a:t>
            </a:r>
          </a:p>
          <a:p>
            <a:pPr eaLnBrk="1" hangingPunct="1"/>
            <a:r>
              <a:rPr lang="en-US" altLang="en-US" smtClean="0"/>
              <a:t>Chief Administrative Officer</a:t>
            </a:r>
          </a:p>
          <a:p>
            <a:pPr eaLnBrk="1" hangingPunct="1"/>
            <a:endParaRPr lang="en-US" alt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smtClean="0"/>
              <a:t>Topics to cover</a:t>
            </a:r>
          </a:p>
        </p:txBody>
      </p:sp>
      <p:sp>
        <p:nvSpPr>
          <p:cNvPr id="6147" name="Content Placeholder 2"/>
          <p:cNvSpPr>
            <a:spLocks noGrp="1"/>
          </p:cNvSpPr>
          <p:nvPr>
            <p:ph idx="1"/>
          </p:nvPr>
        </p:nvSpPr>
        <p:spPr/>
        <p:txBody>
          <a:bodyPr/>
          <a:lstStyle/>
          <a:p>
            <a:pPr marL="342900" indent="-342900">
              <a:buFontTx/>
              <a:buChar char="•"/>
            </a:pPr>
            <a:endParaRPr lang="en-CA" altLang="en-US" smtClean="0"/>
          </a:p>
          <a:p>
            <a:pPr marL="342900" indent="-342900">
              <a:buFontTx/>
              <a:buChar char="•"/>
            </a:pPr>
            <a:r>
              <a:rPr lang="en-CA" altLang="en-US" smtClean="0"/>
              <a:t>What’s In The Cloud?</a:t>
            </a:r>
          </a:p>
          <a:p>
            <a:pPr marL="342900" indent="-342900">
              <a:buFontTx/>
              <a:buChar char="•"/>
            </a:pPr>
            <a:r>
              <a:rPr lang="en-CA" altLang="en-US" smtClean="0"/>
              <a:t>What The Heck Is Cyber-Insurance?</a:t>
            </a:r>
          </a:p>
          <a:p>
            <a:pPr marL="342900" indent="-342900">
              <a:buFontTx/>
              <a:buChar char="•"/>
            </a:pPr>
            <a:r>
              <a:rPr lang="en-CA" altLang="en-US" smtClean="0"/>
              <a:t>Predictive Modeling – What is it?</a:t>
            </a:r>
          </a:p>
          <a:p>
            <a:pPr marL="342900" indent="-342900">
              <a:buFontTx/>
              <a:buChar char="•"/>
            </a:pPr>
            <a:r>
              <a:rPr lang="en-CA" altLang="en-US" smtClean="0"/>
              <a:t>Wearable Technology – A New Fashion Trend?</a:t>
            </a:r>
          </a:p>
          <a:p>
            <a:pPr marL="342900" indent="-342900">
              <a:buFontTx/>
              <a:buChar char="•"/>
            </a:pPr>
            <a:r>
              <a:rPr lang="en-CA" altLang="en-US" smtClean="0"/>
              <a:t>Marijuana – Smoker or Non-Smoker?</a:t>
            </a:r>
          </a:p>
          <a:p>
            <a:pPr marL="342900" indent="-342900">
              <a:buFontTx/>
              <a:buChar char="•"/>
            </a:pPr>
            <a:endParaRPr lang="en-CA"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8229600" cy="1143000"/>
          </a:xfrm>
        </p:spPr>
        <p:txBody>
          <a:bodyPr/>
          <a:lstStyle/>
          <a:p>
            <a:r>
              <a:rPr lang="en-US" altLang="en-US" b="1" dirty="0"/>
              <a:t>Treasurer's Report</a:t>
            </a:r>
            <a:endParaRPr lang="en-CA" altLang="en-US" b="1" dirty="0"/>
          </a:p>
        </p:txBody>
      </p:sp>
      <p:graphicFrame>
        <p:nvGraphicFramePr>
          <p:cNvPr id="7" name="Table 6"/>
          <p:cNvGraphicFramePr>
            <a:graphicFrameLocks noGrp="1"/>
          </p:cNvGraphicFramePr>
          <p:nvPr>
            <p:extLst>
              <p:ext uri="{D42A27DB-BD31-4B8C-83A1-F6EECF244321}">
                <p14:modId xmlns:p14="http://schemas.microsoft.com/office/powerpoint/2010/main" val="2891184106"/>
              </p:ext>
            </p:extLst>
          </p:nvPr>
        </p:nvGraphicFramePr>
        <p:xfrm>
          <a:off x="1409700" y="1219200"/>
          <a:ext cx="5867400" cy="5561590"/>
        </p:xfrm>
        <a:graphic>
          <a:graphicData uri="http://schemas.openxmlformats.org/drawingml/2006/table">
            <a:tbl>
              <a:tblPr firstRow="1" bandRow="1">
                <a:tableStyleId>{EB9631B5-78F2-41C9-869B-9F39066F8104}</a:tableStyleId>
              </a:tblPr>
              <a:tblGrid>
                <a:gridCol w="3086100"/>
                <a:gridCol w="952500"/>
                <a:gridCol w="990600"/>
                <a:gridCol w="838200"/>
              </a:tblGrid>
              <a:tr h="304800">
                <a:tc>
                  <a:txBody>
                    <a:bodyPr/>
                    <a:lstStyle/>
                    <a:p>
                      <a:pPr algn="l" fontAlgn="b"/>
                      <a:r>
                        <a:rPr lang="en-US" sz="800" u="none" strike="noStrike" dirty="0">
                          <a:effectLst/>
                        </a:rPr>
                        <a:t>Reinsurance Administration Professionals Association       </a:t>
                      </a:r>
                      <a:endParaRPr lang="en-US" sz="8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r>
              <a:tr h="185175">
                <a:tc>
                  <a:txBody>
                    <a:bodyPr/>
                    <a:lstStyle/>
                    <a:p>
                      <a:pPr algn="l" fontAlgn="b"/>
                      <a:r>
                        <a:rPr lang="en-US" sz="800" u="none" strike="noStrike" dirty="0">
                          <a:effectLst/>
                        </a:rPr>
                        <a:t>2015 Treasurer's Report as of October 14, 2015</a:t>
                      </a:r>
                      <a:endParaRPr lang="en-US" sz="800" b="1" i="0" u="none" strike="noStrike" dirty="0">
                        <a:solidFill>
                          <a:srgbClr val="000000"/>
                        </a:solidFill>
                        <a:effectLst/>
                        <a:latin typeface="SwissReSans"/>
                      </a:endParaRPr>
                    </a:p>
                  </a:txBody>
                  <a:tcPr marL="9525" marR="9525" marT="9525" marB="0" anchor="b"/>
                </a:tc>
                <a:tc>
                  <a:txBody>
                    <a:bodyPr/>
                    <a:lstStyle/>
                    <a:p>
                      <a:pPr algn="ctr" fontAlgn="b"/>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Totals US$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dirty="0">
                          <a:effectLst/>
                        </a:rPr>
                        <a:t>Balance forward from April 8, 2015</a:t>
                      </a:r>
                      <a:endParaRPr lang="en-US" sz="800" b="1"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28,742.78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28,742.78 </a:t>
                      </a:r>
                      <a:endParaRPr lang="en-US" sz="800" b="0" i="0" u="none" strike="noStrike" dirty="0">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Total Credits</a:t>
                      </a:r>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52,832.04 </a:t>
                      </a:r>
                      <a:endParaRPr lang="en-US" sz="800" b="0" i="0" u="none" strike="noStrike" dirty="0">
                        <a:solidFill>
                          <a:srgbClr val="000000"/>
                        </a:solidFill>
                        <a:effectLst/>
                        <a:latin typeface="SwissReSans"/>
                      </a:endParaRPr>
                    </a:p>
                  </a:txBody>
                  <a:tcPr marL="9525" marR="9525" marT="9525" marB="0" anchor="b"/>
                </a:tc>
                <a:tc>
                  <a:txBody>
                    <a:bodyPr/>
                    <a:lstStyle/>
                    <a:p>
                      <a:pPr algn="l" fontAlgn="b"/>
                      <a:r>
                        <a:rPr lang="en-US" sz="800" u="none" strike="noStrike">
                          <a:effectLst/>
                        </a:rPr>
                        <a:t> $  81,574.82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dirty="0">
                          <a:effectLst/>
                        </a:rPr>
                        <a:t>Total Debits</a:t>
                      </a:r>
                      <a:endParaRPr lang="en-US" sz="800" b="1" i="0" u="none" strike="noStrike" dirty="0">
                        <a:solidFill>
                          <a:srgbClr val="000000"/>
                        </a:solidFill>
                        <a:effectLst/>
                        <a:latin typeface="SwissReSans"/>
                      </a:endParaRPr>
                    </a:p>
                  </a:txBody>
                  <a:tcPr marL="9525" marR="9525" marT="9525" marB="0" anchor="b"/>
                </a:tc>
                <a:tc>
                  <a:txBody>
                    <a:bodyPr/>
                    <a:lstStyle/>
                    <a:p>
                      <a:pPr algn="l" fontAlgn="b"/>
                      <a:r>
                        <a:rPr lang="en-US" sz="800" u="none" strike="noStrike">
                          <a:effectLst/>
                        </a:rPr>
                        <a:t> $ (20,906.04)</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sng" strike="noStrike">
                          <a:effectLst/>
                        </a:rPr>
                        <a:t> $  60,668.78 </a:t>
                      </a:r>
                      <a:endParaRPr lang="en-US" sz="800" b="0" i="0" u="sng"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Ending Balance as of October 14, 2015</a:t>
                      </a:r>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60,668.78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9525" marR="9525" marT="9525" marB="0" anchor="b"/>
                </a:tc>
              </a:tr>
              <a:tr h="130135">
                <a:tc>
                  <a:txBody>
                    <a:bodyPr/>
                    <a:lstStyle/>
                    <a:p>
                      <a:pPr algn="l" fontAlgn="b"/>
                      <a:r>
                        <a:rPr lang="en-US" sz="800" u="none" strike="noStrike" dirty="0">
                          <a:effectLst/>
                        </a:rPr>
                        <a:t>Income </a:t>
                      </a:r>
                      <a:endParaRPr lang="en-US" sz="800" b="1"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Deposits - Membership fees</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2,852.04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2,852.04 </a:t>
                      </a:r>
                      <a:endParaRPr lang="en-US" sz="800" b="0" i="0" u="none" strike="noStrike">
                        <a:solidFill>
                          <a:srgbClr val="000000"/>
                        </a:solidFill>
                        <a:effectLst/>
                        <a:latin typeface="SwissReSans"/>
                      </a:endParaRPr>
                    </a:p>
                  </a:txBody>
                  <a:tcPr marL="9525" marR="9525" marT="9525" marB="0" anchor="b"/>
                </a:tc>
              </a:tr>
              <a:tr h="179827">
                <a:tc>
                  <a:txBody>
                    <a:bodyPr/>
                    <a:lstStyle/>
                    <a:p>
                      <a:pPr algn="l" fontAlgn="b"/>
                      <a:r>
                        <a:rPr lang="en-US" sz="800" u="none" strike="noStrike">
                          <a:effectLst/>
                        </a:rPr>
                        <a:t>Deposits - Transfers from Deposit Account to Checking Account</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dirty="0">
                        <a:solidFill>
                          <a:srgbClr val="000000"/>
                        </a:solidFill>
                        <a:effectLst/>
                        <a:latin typeface="SwissReSans"/>
                      </a:endParaRPr>
                    </a:p>
                  </a:txBody>
                  <a:tcPr marL="9525" marR="9525" marT="9525" marB="0" anchor="b"/>
                </a:tc>
                <a:tc>
                  <a:txBody>
                    <a:bodyPr/>
                    <a:lstStyle/>
                    <a:p>
                      <a:pPr algn="l" fontAlgn="b"/>
                      <a:r>
                        <a:rPr lang="en-US" sz="800" u="none" strike="noStrike">
                          <a:effectLst/>
                        </a:rPr>
                        <a:t> $   10,000.00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12,852.04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Deposits - 2015 RAPA Conference fees</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32,480.00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45,332.04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Deposits - 2015 RAPA Sponsorships</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7,500.00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52,832.04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Expenses </a:t>
                      </a:r>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r>
              <a:tr h="238655">
                <a:tc>
                  <a:txBody>
                    <a:bodyPr/>
                    <a:lstStyle/>
                    <a:p>
                      <a:pPr algn="l" fontAlgn="b"/>
                      <a:r>
                        <a:rPr lang="en-US" sz="800" u="none" strike="noStrike">
                          <a:effectLst/>
                        </a:rPr>
                        <a:t>Bank Account Fees (credit card processing and monthly maintenance fees)</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(1,649.75)</a:t>
                      </a:r>
                      <a:endParaRPr lang="en-US" sz="800" b="0"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(1,649.75)</a:t>
                      </a:r>
                      <a:endParaRPr lang="en-US" sz="800" b="0" i="0" u="none" strike="noStrike">
                        <a:solidFill>
                          <a:srgbClr val="000000"/>
                        </a:solidFill>
                        <a:effectLst/>
                        <a:latin typeface="SwissReSans"/>
                      </a:endParaRPr>
                    </a:p>
                  </a:txBody>
                  <a:tcPr marL="9525" marR="9525" marT="9525" marB="0" anchor="b"/>
                </a:tc>
              </a:tr>
              <a:tr h="179827">
                <a:tc>
                  <a:txBody>
                    <a:bodyPr/>
                    <a:lstStyle/>
                    <a:p>
                      <a:pPr algn="l" fontAlgn="b"/>
                      <a:r>
                        <a:rPr lang="en-US" sz="800" u="none" strike="noStrike">
                          <a:effectLst/>
                        </a:rPr>
                        <a:t>Reimbursement for Spring Meeting Lunch (Pac Life)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(1,367.25)</a:t>
                      </a:r>
                      <a:endParaRPr lang="en-US" sz="800" b="0"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(3,017.00)</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RAPA Website updates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(2,540.00)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(5,557.00)</a:t>
                      </a:r>
                      <a:endParaRPr lang="en-US" sz="800" b="0" i="0" u="none" strike="noStrike">
                        <a:solidFill>
                          <a:srgbClr val="000000"/>
                        </a:solidFill>
                        <a:effectLst/>
                        <a:latin typeface="SwissReSans"/>
                      </a:endParaRPr>
                    </a:p>
                  </a:txBody>
                  <a:tcPr marL="9525" marR="9525" marT="9525" marB="0" anchor="b"/>
                </a:tc>
              </a:tr>
              <a:tr h="179827">
                <a:tc>
                  <a:txBody>
                    <a:bodyPr/>
                    <a:lstStyle/>
                    <a:p>
                      <a:pPr algn="l" fontAlgn="b"/>
                      <a:r>
                        <a:rPr lang="en-US" sz="800" u="none" strike="noStrike">
                          <a:effectLst/>
                        </a:rPr>
                        <a:t>Transfer from Deposit Account to Checking Account</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(10,000.00)</a:t>
                      </a:r>
                      <a:endParaRPr lang="en-US" sz="800" b="0"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(15,557.00)</a:t>
                      </a:r>
                      <a:endParaRPr lang="en-US" sz="800" b="0" i="0" u="none" strike="noStrike">
                        <a:solidFill>
                          <a:srgbClr val="000000"/>
                        </a:solidFill>
                        <a:effectLst/>
                        <a:latin typeface="SwissReSans"/>
                      </a:endParaRPr>
                    </a:p>
                  </a:txBody>
                  <a:tcPr marL="9525" marR="9525" marT="9525" marB="0" anchor="b"/>
                </a:tc>
              </a:tr>
              <a:tr h="238655">
                <a:tc>
                  <a:txBody>
                    <a:bodyPr/>
                    <a:lstStyle/>
                    <a:p>
                      <a:pPr algn="l" fontAlgn="b"/>
                      <a:r>
                        <a:rPr lang="en-US" sz="800" u="none" strike="noStrike">
                          <a:effectLst/>
                        </a:rPr>
                        <a:t>Reimbursements (overpayment of membership/conference fees)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(349.00)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(15,906.00)</a:t>
                      </a:r>
                      <a:endParaRPr lang="en-US" sz="800" b="0" i="0" u="none" strike="noStrike">
                        <a:solidFill>
                          <a:srgbClr val="000000"/>
                        </a:solidFill>
                        <a:effectLst/>
                        <a:latin typeface="SwissReSans"/>
                      </a:endParaRPr>
                    </a:p>
                  </a:txBody>
                  <a:tcPr marL="9525" marR="9525" marT="9525" marB="0" anchor="b"/>
                </a:tc>
              </a:tr>
              <a:tr h="179827">
                <a:tc>
                  <a:txBody>
                    <a:bodyPr/>
                    <a:lstStyle/>
                    <a:p>
                      <a:pPr algn="l" fontAlgn="b"/>
                      <a:r>
                        <a:rPr lang="en-US" sz="800" u="none" strike="noStrike">
                          <a:effectLst/>
                        </a:rPr>
                        <a:t>2015 Conference Hotel Deposit Marriott Buttes - Phoenix, AZ</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(5,000.00)</a:t>
                      </a:r>
                      <a:endParaRPr lang="en-US" sz="800" b="0" i="0" u="none" strike="noStrike" dirty="0">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(20,906.00)</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Totals</a:t>
                      </a:r>
                      <a:endParaRPr lang="en-US" sz="800" b="1"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 (20,906.00)</a:t>
                      </a:r>
                      <a:endParaRPr lang="en-US" sz="800" b="1" i="0" u="none" strike="noStrike" dirty="0">
                        <a:solidFill>
                          <a:srgbClr val="000000"/>
                        </a:solidFill>
                        <a:effectLst/>
                        <a:latin typeface="SwissReSans"/>
                      </a:endParaRPr>
                    </a:p>
                  </a:txBody>
                  <a:tcPr marL="9525" marR="9525" marT="9525" marB="0" anchor="b"/>
                </a:tc>
                <a:tc>
                  <a:txBody>
                    <a:bodyPr/>
                    <a:lstStyle/>
                    <a:p>
                      <a:pPr algn="l" fontAlgn="b"/>
                      <a:r>
                        <a:rPr lang="en-US" sz="800" u="none" strike="noStrike">
                          <a:effectLst/>
                        </a:rPr>
                        <a:t> $   52,832.04 </a:t>
                      </a:r>
                      <a:endParaRPr lang="en-US" sz="800" b="1"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60,668.78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1"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Less known future credits and debits:</a:t>
                      </a:r>
                      <a:endParaRPr lang="en-US" sz="800" b="1"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2015 RAPA Conference fees to be paid</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800" u="none" strike="noStrike">
                          <a:effectLst/>
                        </a:rPr>
                        <a:t>$1,050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61,718.78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Aurigen Re 2015 Sponsorship</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800" u="none" strike="noStrike">
                          <a:effectLst/>
                        </a:rPr>
                        <a:t>$2,500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64,218.78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Munich Re 2015 Sponsorship</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800" u="none" strike="noStrike">
                          <a:effectLst/>
                        </a:rPr>
                        <a:t>$2,500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66,718.78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Speaker Gifts/Door Prizes</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(820.90)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  65,897.88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Refunds for Conference fees</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(750.00)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dirty="0">
                        <a:solidFill>
                          <a:srgbClr val="000000"/>
                        </a:solidFill>
                        <a:effectLst/>
                        <a:latin typeface="SwissReSans"/>
                      </a:endParaRPr>
                    </a:p>
                  </a:txBody>
                  <a:tcPr marL="9525" marR="9525" marT="9525" marB="0" anchor="b"/>
                </a:tc>
                <a:tc>
                  <a:txBody>
                    <a:bodyPr/>
                    <a:lstStyle/>
                    <a:p>
                      <a:pPr algn="l" fontAlgn="b"/>
                      <a:r>
                        <a:rPr lang="en-US" sz="800" u="none" strike="noStrike">
                          <a:effectLst/>
                        </a:rPr>
                        <a:t> $  65,147.88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2015 Registered Agent Fee</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(149.00)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64,998.88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Balance due for website upgrades</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(2,635.00)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62,363.88 </a:t>
                      </a:r>
                      <a:endParaRPr lang="en-US" sz="800" b="0" i="0" u="none" strike="noStrike">
                        <a:solidFill>
                          <a:srgbClr val="000000"/>
                        </a:solidFill>
                        <a:effectLst/>
                        <a:latin typeface="SwissReSans"/>
                      </a:endParaRPr>
                    </a:p>
                  </a:txBody>
                  <a:tcPr marL="9525" marR="9525" marT="9525" marB="0" anchor="b"/>
                </a:tc>
              </a:tr>
              <a:tr h="179827">
                <a:tc>
                  <a:txBody>
                    <a:bodyPr/>
                    <a:lstStyle/>
                    <a:p>
                      <a:pPr algn="l" fontAlgn="b"/>
                      <a:r>
                        <a:rPr lang="en-US" sz="800" u="none" strike="noStrike">
                          <a:effectLst/>
                        </a:rPr>
                        <a:t>RAPA Monthly Website Maintenance Fee (October 2015)</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(95.00)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62,268.88 </a:t>
                      </a:r>
                      <a:endParaRPr lang="en-US" sz="800" b="0" i="0" u="none"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Estimate for remaining hotel conference fees</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(35,000.00)</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sng" strike="noStrike">
                          <a:effectLst/>
                        </a:rPr>
                        <a:t> $  27,268.88 </a:t>
                      </a:r>
                      <a:endParaRPr lang="en-US" sz="800" b="0" i="0" u="sng" strike="noStrike">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Estimated Balance after additional costs</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  27,268.88 </a:t>
                      </a:r>
                      <a:endParaRPr lang="en-US" sz="800" b="1" i="0" u="none" strike="noStrike">
                        <a:solidFill>
                          <a:srgbClr val="000000"/>
                        </a:solidFill>
                        <a:effectLst/>
                        <a:latin typeface="SwissReSans"/>
                      </a:endParaRPr>
                    </a:p>
                  </a:txBody>
                  <a:tcPr marL="9525" marR="9525" marT="9525" marB="0" anchor="b"/>
                </a:tc>
              </a:tr>
              <a:tr h="130135">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9525" marR="9525" marT="9525" marB="0" anchor="b"/>
                </a:tc>
              </a:tr>
              <a:tr h="130135">
                <a:tc>
                  <a:txBody>
                    <a:bodyPr/>
                    <a:lstStyle/>
                    <a:p>
                      <a:pPr algn="l" fontAlgn="b"/>
                      <a:r>
                        <a:rPr lang="en-US" sz="800" u="none" strike="noStrike">
                          <a:effectLst/>
                        </a:rPr>
                        <a:t>Created By: Kim Langstaff</a:t>
                      </a:r>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a:t>
                      </a:r>
                      <a:endParaRPr lang="en-US" sz="800" b="0" i="0" u="none" strike="noStrike" dirty="0">
                        <a:solidFill>
                          <a:srgbClr val="000000"/>
                        </a:solidFill>
                        <a:effectLst/>
                        <a:latin typeface="SwissReSans"/>
                      </a:endParaRPr>
                    </a:p>
                  </a:txBody>
                  <a:tcPr marL="9525" marR="9525" marT="9525" marB="0" anchor="b"/>
                </a:tc>
              </a:tr>
              <a:tr h="130135">
                <a:tc>
                  <a:txBody>
                    <a:bodyPr/>
                    <a:lstStyle/>
                    <a:p>
                      <a:pPr algn="l" fontAlgn="b"/>
                      <a:r>
                        <a:rPr lang="en-US" sz="800" u="none" strike="noStrike">
                          <a:effectLst/>
                        </a:rPr>
                        <a:t>Treasurer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a:effectLst/>
                        </a:rPr>
                        <a:t> </a:t>
                      </a:r>
                      <a:endParaRPr lang="en-US" sz="800" b="0" i="0" u="none" strike="noStrike">
                        <a:solidFill>
                          <a:srgbClr val="000000"/>
                        </a:solidFill>
                        <a:effectLst/>
                        <a:latin typeface="SwissReSans"/>
                      </a:endParaRPr>
                    </a:p>
                  </a:txBody>
                  <a:tcPr marL="9525" marR="9525" marT="9525" marB="0" anchor="b"/>
                </a:tc>
                <a:tc>
                  <a:txBody>
                    <a:bodyPr/>
                    <a:lstStyle/>
                    <a:p>
                      <a:pPr algn="l" fontAlgn="b"/>
                      <a:r>
                        <a:rPr lang="en-US" sz="800" u="none" strike="noStrike" dirty="0">
                          <a:effectLst/>
                        </a:rPr>
                        <a:t> </a:t>
                      </a:r>
                      <a:endParaRPr lang="en-US" sz="800" b="0" i="0" u="none" strike="noStrike" dirty="0">
                        <a:solidFill>
                          <a:srgbClr val="000000"/>
                        </a:solidFill>
                        <a:effectLst/>
                        <a:latin typeface="SwissReSans"/>
                      </a:endParaRPr>
                    </a:p>
                  </a:txBody>
                  <a:tcPr marL="9525" marR="9525" marT="9525" marB="0" anchor="b"/>
                </a:tc>
              </a:tr>
            </a:tbl>
          </a:graphicData>
        </a:graphic>
      </p:graphicFrame>
    </p:spTree>
    <p:extLst>
      <p:ext uri="{BB962C8B-B14F-4D97-AF65-F5344CB8AC3E}">
        <p14:creationId xmlns:p14="http://schemas.microsoft.com/office/powerpoint/2010/main" val="1988692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idx="1"/>
          </p:nvPr>
        </p:nvSpPr>
        <p:spPr/>
        <p:txBody>
          <a:bodyPr/>
          <a:lstStyle/>
          <a:p>
            <a:r>
              <a:rPr lang="en-CA" altLang="en-US" sz="6000" smtClean="0"/>
              <a:t>What’s in the Cloud?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smtClean="0"/>
              <a:t>The Cloud		</a:t>
            </a:r>
          </a:p>
        </p:txBody>
      </p:sp>
      <p:sp>
        <p:nvSpPr>
          <p:cNvPr id="8195" name="Content Placeholder 2"/>
          <p:cNvSpPr>
            <a:spLocks noGrp="1"/>
          </p:cNvSpPr>
          <p:nvPr>
            <p:ph idx="1"/>
          </p:nvPr>
        </p:nvSpPr>
        <p:spPr/>
        <p:txBody>
          <a:bodyPr>
            <a:normAutofit/>
          </a:bodyPr>
          <a:lstStyle/>
          <a:p>
            <a:pPr marL="0" indent="0"/>
            <a:r>
              <a:rPr lang="en-CA" altLang="en-US" smtClean="0"/>
              <a:t>National Institute of Standards and Technology                  </a:t>
            </a:r>
            <a:r>
              <a:rPr lang="en-CA" altLang="en-US" sz="1400" smtClean="0"/>
              <a:t>US Department of Commerce                                                                                                    September 2011                                                       </a:t>
            </a:r>
          </a:p>
          <a:p>
            <a:pPr marL="0" indent="0"/>
            <a:r>
              <a:rPr lang="en-CA" altLang="en-US" smtClean="0"/>
              <a:t>Cloud computing is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is composed of five essential characteristics</a:t>
            </a:r>
            <a:r>
              <a:rPr lang="en-CA" altLang="en-US" b="1" smtClean="0"/>
              <a:t>, </a:t>
            </a:r>
            <a:r>
              <a:rPr lang="en-CA" altLang="en-US" smtClean="0"/>
              <a:t>three service models, and four deployment models.   </a:t>
            </a:r>
          </a:p>
          <a:p>
            <a:pPr marL="0" indent="0"/>
            <a:endParaRPr lang="en-CA" altLang="en-US" sz="1200" smtClean="0"/>
          </a:p>
          <a:p>
            <a:pPr marL="0" indent="0"/>
            <a:r>
              <a:rPr lang="en-CA" altLang="en-US" sz="1200" smtClean="0"/>
              <a:t>csrc.nist.gov/publications/nistpubs/800-145/SP800-145.pdf</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mtClean="0"/>
              <a:t>The Cloud		</a:t>
            </a:r>
          </a:p>
        </p:txBody>
      </p:sp>
      <p:sp>
        <p:nvSpPr>
          <p:cNvPr id="17411" name="Content Placeholder 2"/>
          <p:cNvSpPr>
            <a:spLocks noGrp="1"/>
          </p:cNvSpPr>
          <p:nvPr>
            <p:ph idx="1"/>
          </p:nvPr>
        </p:nvSpPr>
        <p:spPr/>
        <p:txBody>
          <a:bodyPr/>
          <a:lstStyle/>
          <a:p>
            <a:pPr marL="0" indent="0">
              <a:defRPr/>
            </a:pPr>
            <a:r>
              <a:rPr lang="en-CA" altLang="en-US" dirty="0" smtClean="0"/>
              <a:t>Essential Characteristics</a:t>
            </a:r>
          </a:p>
          <a:p>
            <a:pPr marL="0" indent="0">
              <a:buFontTx/>
              <a:buAutoNum type="romanLcPeriod"/>
              <a:defRPr/>
            </a:pPr>
            <a:r>
              <a:rPr lang="en-CA" altLang="en-US" sz="1600" dirty="0" smtClean="0"/>
              <a:t>On-demand self service</a:t>
            </a:r>
          </a:p>
          <a:p>
            <a:pPr marL="623887" lvl="1" indent="-342900">
              <a:buFont typeface="Arial" panose="020B0604020202020204" pitchFamily="34" charset="0"/>
              <a:buChar char="•"/>
              <a:defRPr/>
            </a:pPr>
            <a:r>
              <a:rPr lang="en-CA" altLang="en-US" sz="1600" dirty="0" smtClean="0"/>
              <a:t>Once set up human intervention is not required</a:t>
            </a:r>
          </a:p>
          <a:p>
            <a:pPr marL="0" indent="0">
              <a:buFontTx/>
              <a:buAutoNum type="romanLcPeriod"/>
              <a:defRPr/>
            </a:pPr>
            <a:r>
              <a:rPr lang="en-CA" altLang="en-US" sz="1600" dirty="0" smtClean="0"/>
              <a:t>Broad network access</a:t>
            </a:r>
          </a:p>
          <a:p>
            <a:pPr marL="623887" lvl="1" indent="-342900">
              <a:buFont typeface="Arial" panose="020B0604020202020204" pitchFamily="34" charset="0"/>
              <a:buChar char="•"/>
              <a:defRPr/>
            </a:pPr>
            <a:r>
              <a:rPr lang="en-CA" altLang="en-US" sz="1600" dirty="0" smtClean="0"/>
              <a:t>Available through multiple platforms – mobile phones, tablets, laptops, workstations</a:t>
            </a:r>
          </a:p>
          <a:p>
            <a:pPr marL="0" indent="0">
              <a:buFontTx/>
              <a:buAutoNum type="romanLcPeriod"/>
              <a:defRPr/>
            </a:pPr>
            <a:r>
              <a:rPr lang="en-CA" altLang="en-US" sz="1600" dirty="0" smtClean="0"/>
              <a:t>Resource pooling</a:t>
            </a:r>
          </a:p>
          <a:p>
            <a:pPr marL="623887" lvl="1" indent="-342900">
              <a:buFont typeface="Arial" panose="020B0604020202020204" pitchFamily="34" charset="0"/>
              <a:buChar char="•"/>
              <a:defRPr/>
            </a:pPr>
            <a:r>
              <a:rPr lang="en-CA" altLang="en-US" sz="1600" dirty="0" smtClean="0"/>
              <a:t>Storage, processing, memory, bandwidth</a:t>
            </a:r>
          </a:p>
          <a:p>
            <a:pPr marL="0" indent="0">
              <a:buFontTx/>
              <a:buAutoNum type="romanLcPeriod"/>
              <a:defRPr/>
            </a:pPr>
            <a:r>
              <a:rPr lang="en-CA" altLang="en-US" sz="1600" dirty="0" smtClean="0"/>
              <a:t>Rapid elasticity</a:t>
            </a:r>
          </a:p>
          <a:p>
            <a:pPr marL="623887" lvl="1" indent="-342900">
              <a:buFont typeface="Arial" panose="020B0604020202020204" pitchFamily="34" charset="0"/>
              <a:buChar char="•"/>
              <a:defRPr/>
            </a:pPr>
            <a:r>
              <a:rPr lang="en-CA" altLang="en-US" sz="1600" dirty="0" smtClean="0"/>
              <a:t>Scale outward and inward on demand</a:t>
            </a:r>
          </a:p>
          <a:p>
            <a:pPr marL="0" indent="0">
              <a:buFontTx/>
              <a:buAutoNum type="romanLcPeriod"/>
              <a:defRPr/>
            </a:pPr>
            <a:r>
              <a:rPr lang="en-CA" altLang="en-US" sz="1600" dirty="0" smtClean="0"/>
              <a:t>Measured service</a:t>
            </a:r>
          </a:p>
          <a:p>
            <a:pPr marL="566737" lvl="1" indent="-285750">
              <a:buFont typeface="Arial" panose="020B0604020202020204" pitchFamily="34" charset="0"/>
              <a:buChar char="•"/>
              <a:defRPr/>
            </a:pPr>
            <a:r>
              <a:rPr lang="en-CA" altLang="en-US" sz="1600" dirty="0" smtClean="0"/>
              <a:t>Usage can be monitored, controlled and reported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altLang="en-US" smtClean="0"/>
              <a:t>The Cloud	</a:t>
            </a:r>
          </a:p>
        </p:txBody>
      </p:sp>
      <p:sp>
        <p:nvSpPr>
          <p:cNvPr id="10243" name="Content Placeholder 2"/>
          <p:cNvSpPr>
            <a:spLocks noGrp="1"/>
          </p:cNvSpPr>
          <p:nvPr>
            <p:ph idx="1"/>
          </p:nvPr>
        </p:nvSpPr>
        <p:spPr/>
        <p:txBody>
          <a:bodyPr/>
          <a:lstStyle/>
          <a:p>
            <a:pPr marL="0" indent="0"/>
            <a:r>
              <a:rPr lang="en-CA" altLang="en-US" smtClean="0"/>
              <a:t>Service Models</a:t>
            </a:r>
          </a:p>
          <a:p>
            <a:pPr marL="0" indent="0">
              <a:buFontTx/>
              <a:buAutoNum type="romanLcPeriod"/>
            </a:pPr>
            <a:r>
              <a:rPr lang="en-CA" altLang="en-US" sz="1600" smtClean="0"/>
              <a:t>Software as a Service (SaaS)</a:t>
            </a:r>
          </a:p>
          <a:p>
            <a:pPr marL="622300" lvl="1" indent="-342900">
              <a:buFont typeface="Arial" panose="020B0604020202020204" pitchFamily="34" charset="0"/>
              <a:buChar char="•"/>
            </a:pPr>
            <a:r>
              <a:rPr lang="en-CA" altLang="en-US" sz="1600" smtClean="0"/>
              <a:t>Access to the providers applications in a cloud</a:t>
            </a:r>
          </a:p>
          <a:p>
            <a:pPr marL="622300" lvl="1" indent="-342900">
              <a:buFont typeface="Arial" panose="020B0604020202020204" pitchFamily="34" charset="0"/>
              <a:buChar char="•"/>
            </a:pPr>
            <a:r>
              <a:rPr lang="en-CA" altLang="en-US" sz="1600" smtClean="0"/>
              <a:t>GoToMeeting, Google Apps</a:t>
            </a:r>
          </a:p>
          <a:p>
            <a:pPr marL="0" indent="0">
              <a:buFontTx/>
              <a:buAutoNum type="romanLcPeriod"/>
            </a:pPr>
            <a:r>
              <a:rPr lang="en-CA" altLang="en-US" sz="1600" smtClean="0"/>
              <a:t>Platform as a Service (PaaS)</a:t>
            </a:r>
          </a:p>
          <a:p>
            <a:pPr marL="622300" lvl="1" indent="-342900">
              <a:buFont typeface="Arial" panose="020B0604020202020204" pitchFamily="34" charset="0"/>
              <a:buChar char="•"/>
            </a:pPr>
            <a:r>
              <a:rPr lang="en-CA" altLang="en-US" sz="1600" smtClean="0"/>
              <a:t>Customer deploys and manages their services and tools to cloud</a:t>
            </a:r>
          </a:p>
          <a:p>
            <a:pPr marL="622300" lvl="1" indent="-342900">
              <a:buFont typeface="Arial" panose="020B0604020202020204" pitchFamily="34" charset="0"/>
              <a:buChar char="•"/>
            </a:pPr>
            <a:r>
              <a:rPr lang="en-CA" altLang="en-US" sz="1600" smtClean="0"/>
              <a:t>Cloud has underlying infrastructure that the customer does not manage</a:t>
            </a:r>
          </a:p>
          <a:p>
            <a:pPr marL="622300" lvl="1" indent="-342900">
              <a:buFont typeface="Arial" panose="020B0604020202020204" pitchFamily="34" charset="0"/>
              <a:buChar char="•"/>
            </a:pPr>
            <a:r>
              <a:rPr lang="en-CA" altLang="en-US" sz="1600" smtClean="0"/>
              <a:t>Apprenda, Google App Engine </a:t>
            </a:r>
          </a:p>
          <a:p>
            <a:pPr marL="0" indent="0">
              <a:buFontTx/>
              <a:buAutoNum type="romanLcPeriod"/>
            </a:pPr>
            <a:r>
              <a:rPr lang="en-CA" altLang="en-US" sz="1600" smtClean="0"/>
              <a:t>Infrastructure as a Service (IaaS)</a:t>
            </a:r>
          </a:p>
          <a:p>
            <a:pPr marL="622300" lvl="1" indent="-342900">
              <a:buFont typeface="Arial" panose="020B0604020202020204" pitchFamily="34" charset="0"/>
              <a:buChar char="•"/>
            </a:pPr>
            <a:r>
              <a:rPr lang="en-CA" altLang="en-US" sz="1600" smtClean="0"/>
              <a:t>Customers entire network is in a cloud</a:t>
            </a:r>
          </a:p>
          <a:p>
            <a:pPr marL="622300" lvl="1" indent="-342900">
              <a:buFont typeface="Arial" panose="020B0604020202020204" pitchFamily="34" charset="0"/>
              <a:buChar char="•"/>
            </a:pPr>
            <a:r>
              <a:rPr lang="en-CA" altLang="en-US" sz="1600" smtClean="0"/>
              <a:t>Customer manages applications and data</a:t>
            </a:r>
          </a:p>
          <a:p>
            <a:pPr marL="622300" lvl="1" indent="-342900">
              <a:buFont typeface="Arial" panose="020B0604020202020204" pitchFamily="34" charset="0"/>
              <a:buChar char="•"/>
            </a:pPr>
            <a:r>
              <a:rPr lang="en-CA" altLang="en-US" sz="1600" smtClean="0"/>
              <a:t>Amazon Web Services, Google Compute Engine</a:t>
            </a:r>
          </a:p>
          <a:p>
            <a:pPr marL="622300" lvl="1" indent="-342900">
              <a:buFont typeface="Wingdings" panose="05000000000000000000" pitchFamily="2" charset="2"/>
              <a:buNone/>
            </a:pPr>
            <a:endParaRPr lang="en-CA" altLang="en-US" sz="1600" smtClean="0"/>
          </a:p>
          <a:p>
            <a:pPr marL="0" indent="0">
              <a:buFontTx/>
              <a:buAutoNum type="romanLcPeriod"/>
            </a:pPr>
            <a:endParaRPr lang="en-CA" altLang="en-US" sz="1600" smtClean="0"/>
          </a:p>
          <a:p>
            <a:pPr marL="622300" lvl="1" indent="-342900">
              <a:buFont typeface="Arial" panose="020B0604020202020204" pitchFamily="34" charset="0"/>
              <a:buChar char="•"/>
            </a:pPr>
            <a:endParaRPr lang="en-CA" alt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smtClean="0"/>
              <a:t>The Cloud	</a:t>
            </a:r>
          </a:p>
        </p:txBody>
      </p:sp>
      <p:sp>
        <p:nvSpPr>
          <p:cNvPr id="18435" name="Content Placeholder 2"/>
          <p:cNvSpPr>
            <a:spLocks noGrp="1"/>
          </p:cNvSpPr>
          <p:nvPr>
            <p:ph idx="1"/>
          </p:nvPr>
        </p:nvSpPr>
        <p:spPr/>
        <p:txBody>
          <a:bodyPr/>
          <a:lstStyle/>
          <a:p>
            <a:pPr marL="0" indent="0">
              <a:defRPr/>
            </a:pPr>
            <a:r>
              <a:rPr lang="en-CA" altLang="en-US" dirty="0" smtClean="0"/>
              <a:t>Deployment Models</a:t>
            </a:r>
          </a:p>
          <a:p>
            <a:pPr marL="0" indent="0">
              <a:buFontTx/>
              <a:buAutoNum type="romanLcPeriod"/>
              <a:defRPr/>
            </a:pPr>
            <a:r>
              <a:rPr lang="en-CA" altLang="en-US" sz="1600" dirty="0" smtClean="0"/>
              <a:t>Private cloud</a:t>
            </a:r>
          </a:p>
          <a:p>
            <a:pPr marL="623887" lvl="1" indent="-342900">
              <a:buFont typeface="Arial" panose="020B0604020202020204" pitchFamily="34" charset="0"/>
              <a:buChar char="•"/>
              <a:defRPr/>
            </a:pPr>
            <a:r>
              <a:rPr lang="en-CA" altLang="en-US" sz="1600" dirty="0" smtClean="0"/>
              <a:t>Used by single organization</a:t>
            </a:r>
          </a:p>
          <a:p>
            <a:pPr marL="623887" lvl="1" indent="-342900">
              <a:buFont typeface="Arial" panose="020B0604020202020204" pitchFamily="34" charset="0"/>
              <a:buChar char="•"/>
              <a:defRPr/>
            </a:pPr>
            <a:r>
              <a:rPr lang="en-CA" altLang="en-US" sz="1600" dirty="0" smtClean="0"/>
              <a:t>Owned by customer or third party</a:t>
            </a:r>
          </a:p>
          <a:p>
            <a:pPr marL="0" indent="0">
              <a:buFontTx/>
              <a:buAutoNum type="romanLcPeriod"/>
              <a:defRPr/>
            </a:pPr>
            <a:r>
              <a:rPr lang="en-CA" altLang="en-US" sz="1600" dirty="0" smtClean="0"/>
              <a:t>Community cloud</a:t>
            </a:r>
          </a:p>
          <a:p>
            <a:pPr marL="623887" lvl="1" indent="-342900">
              <a:buFont typeface="Arial" panose="020B0604020202020204" pitchFamily="34" charset="0"/>
              <a:buChar char="•"/>
              <a:defRPr/>
            </a:pPr>
            <a:r>
              <a:rPr lang="en-CA" altLang="en-US" sz="1600" dirty="0" smtClean="0"/>
              <a:t>Used by organizations with similar needs</a:t>
            </a:r>
          </a:p>
          <a:p>
            <a:pPr marL="623887" lvl="1" indent="-342900">
              <a:buFont typeface="Arial" panose="020B0604020202020204" pitchFamily="34" charset="0"/>
              <a:buChar char="•"/>
              <a:defRPr/>
            </a:pPr>
            <a:r>
              <a:rPr lang="en-CA" altLang="en-US" sz="1600" dirty="0" smtClean="0"/>
              <a:t>Owned by some or all in the community or third party</a:t>
            </a:r>
          </a:p>
          <a:p>
            <a:pPr marL="0" indent="0">
              <a:buFontTx/>
              <a:buAutoNum type="romanLcPeriod"/>
              <a:defRPr/>
            </a:pPr>
            <a:r>
              <a:rPr lang="en-CA" altLang="en-US" sz="1600" dirty="0" smtClean="0"/>
              <a:t>Public cloud</a:t>
            </a:r>
          </a:p>
          <a:p>
            <a:pPr marL="566737" lvl="1" indent="-285750">
              <a:buFont typeface="Arial" panose="020B0604020202020204" pitchFamily="34" charset="0"/>
              <a:buChar char="•"/>
              <a:defRPr/>
            </a:pPr>
            <a:r>
              <a:rPr lang="en-CA" altLang="en-US" sz="1600" dirty="0" smtClean="0"/>
              <a:t>Open for use by the general public</a:t>
            </a:r>
          </a:p>
          <a:p>
            <a:pPr marL="0" indent="0">
              <a:buFontTx/>
              <a:buAutoNum type="romanLcPeriod"/>
              <a:defRPr/>
            </a:pPr>
            <a:r>
              <a:rPr lang="en-CA" altLang="en-US" sz="1600" dirty="0" smtClean="0"/>
              <a:t>Hybrid cloud</a:t>
            </a:r>
          </a:p>
          <a:p>
            <a:pPr marL="566737" lvl="1" indent="-285750">
              <a:buFont typeface="Arial" panose="020B0604020202020204" pitchFamily="34" charset="0"/>
              <a:buChar char="•"/>
              <a:defRPr/>
            </a:pPr>
            <a:r>
              <a:rPr lang="en-CA" altLang="en-US" sz="1600" dirty="0" smtClean="0"/>
              <a:t>Combination of two or three of Private, Community and Public clouds</a:t>
            </a:r>
          </a:p>
          <a:p>
            <a:pPr marL="566737" lvl="1" indent="-285750">
              <a:buFont typeface="Arial" panose="020B0604020202020204" pitchFamily="34" charset="0"/>
              <a:buChar char="•"/>
              <a:defRPr/>
            </a:pPr>
            <a:r>
              <a:rPr lang="en-CA" altLang="en-US" sz="1600" dirty="0" smtClean="0"/>
              <a:t>Different clouds used for different data needs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CA" altLang="en-US" smtClean="0"/>
              <a:t>The Cloud	</a:t>
            </a:r>
          </a:p>
        </p:txBody>
      </p:sp>
      <p:sp>
        <p:nvSpPr>
          <p:cNvPr id="19459" name="Content Placeholder 2"/>
          <p:cNvSpPr>
            <a:spLocks noGrp="1"/>
          </p:cNvSpPr>
          <p:nvPr>
            <p:ph idx="1"/>
          </p:nvPr>
        </p:nvSpPr>
        <p:spPr/>
        <p:txBody>
          <a:bodyPr>
            <a:normAutofit/>
          </a:bodyPr>
          <a:lstStyle/>
          <a:p>
            <a:pPr marL="0" indent="0">
              <a:defRPr/>
            </a:pPr>
            <a:r>
              <a:rPr lang="en-CA" altLang="en-US" dirty="0" smtClean="0"/>
              <a:t>What are the advantages:</a:t>
            </a:r>
          </a:p>
          <a:p>
            <a:pPr marL="342900" indent="-342900">
              <a:buFont typeface="Arial" panose="020B0604020202020204" pitchFamily="34" charset="0"/>
              <a:buChar char="•"/>
              <a:defRPr/>
            </a:pPr>
            <a:r>
              <a:rPr lang="en-CA" altLang="en-US" dirty="0" smtClean="0"/>
              <a:t>Reduced capital expenditures and operational overhead</a:t>
            </a:r>
          </a:p>
          <a:p>
            <a:pPr marL="623887" lvl="1" indent="-342900">
              <a:buFont typeface="Arial" panose="020B0604020202020204" pitchFamily="34" charset="0"/>
              <a:buChar char="•"/>
              <a:defRPr/>
            </a:pPr>
            <a:r>
              <a:rPr lang="en-CA" altLang="en-US" dirty="0" smtClean="0"/>
              <a:t>Hardware</a:t>
            </a:r>
          </a:p>
          <a:p>
            <a:pPr marL="623887" lvl="1" indent="-342900">
              <a:buFont typeface="Arial" panose="020B0604020202020204" pitchFamily="34" charset="0"/>
              <a:buChar char="•"/>
              <a:defRPr/>
            </a:pPr>
            <a:r>
              <a:rPr lang="en-CA" altLang="en-US" dirty="0" smtClean="0"/>
              <a:t>Software</a:t>
            </a:r>
          </a:p>
          <a:p>
            <a:pPr marL="623887" lvl="1" indent="-342900">
              <a:buFont typeface="Arial" panose="020B0604020202020204" pitchFamily="34" charset="0"/>
              <a:buChar char="•"/>
              <a:defRPr/>
            </a:pPr>
            <a:r>
              <a:rPr lang="en-CA" altLang="en-US" dirty="0" smtClean="0"/>
              <a:t>Physical data rooms</a:t>
            </a:r>
          </a:p>
          <a:p>
            <a:pPr marL="342900" indent="-342900">
              <a:buFont typeface="Arial" panose="020B0604020202020204" pitchFamily="34" charset="0"/>
              <a:buChar char="•"/>
              <a:defRPr/>
            </a:pPr>
            <a:r>
              <a:rPr lang="en-CA" altLang="en-US" dirty="0" smtClean="0"/>
              <a:t>Business flexibility</a:t>
            </a:r>
          </a:p>
          <a:p>
            <a:pPr marL="623887" lvl="1" indent="-342900">
              <a:buFont typeface="Arial" panose="020B0604020202020204" pitchFamily="34" charset="0"/>
              <a:buChar char="•"/>
              <a:defRPr/>
            </a:pPr>
            <a:r>
              <a:rPr lang="en-CA" altLang="en-US" dirty="0" smtClean="0"/>
              <a:t>Can grow or contract depending on circumstances</a:t>
            </a:r>
          </a:p>
          <a:p>
            <a:pPr marL="342900" indent="-342900">
              <a:buFont typeface="Arial" panose="020B0604020202020204" pitchFamily="34" charset="0"/>
              <a:buChar char="•"/>
              <a:defRPr/>
            </a:pPr>
            <a:r>
              <a:rPr lang="en-CA" altLang="en-US" dirty="0" smtClean="0"/>
              <a:t>Easier access to new technology</a:t>
            </a:r>
          </a:p>
          <a:p>
            <a:pPr marL="280987" lvl="1" indent="0">
              <a:buFont typeface="Wingdings" panose="05000000000000000000" pitchFamily="2" charset="2"/>
              <a:buNone/>
              <a:defRPr/>
            </a:pPr>
            <a:endParaRPr lang="en-CA" alt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ltLang="en-US" smtClean="0"/>
              <a:t>The Cloud	</a:t>
            </a:r>
          </a:p>
        </p:txBody>
      </p:sp>
      <p:sp>
        <p:nvSpPr>
          <p:cNvPr id="14339" name="Content Placeholder 2"/>
          <p:cNvSpPr>
            <a:spLocks noGrp="1"/>
          </p:cNvSpPr>
          <p:nvPr>
            <p:ph idx="1"/>
          </p:nvPr>
        </p:nvSpPr>
        <p:spPr/>
        <p:txBody>
          <a:bodyPr/>
          <a:lstStyle/>
          <a:p>
            <a:pPr marL="0" indent="0">
              <a:defRPr/>
            </a:pPr>
            <a:r>
              <a:rPr lang="en-CA" altLang="en-US" sz="1800" u="sng" dirty="0" smtClean="0"/>
              <a:t>NAIC</a:t>
            </a:r>
            <a:r>
              <a:rPr lang="en-CA" altLang="en-US" sz="1800" dirty="0" smtClean="0"/>
              <a:t> </a:t>
            </a:r>
          </a:p>
          <a:p>
            <a:pPr marL="342900" indent="-342900">
              <a:buFont typeface="Arial" panose="020B0604020202020204" pitchFamily="34" charset="0"/>
              <a:buChar char="•"/>
              <a:defRPr/>
            </a:pPr>
            <a:r>
              <a:rPr lang="en-CA" altLang="en-US" sz="1800" dirty="0" smtClean="0"/>
              <a:t>Principles for Effective Cybersecurity</a:t>
            </a:r>
          </a:p>
          <a:p>
            <a:pPr marL="623887" lvl="1" indent="-342900">
              <a:buFont typeface="Arial" panose="020B0604020202020204" pitchFamily="34" charset="0"/>
              <a:buChar char="•"/>
              <a:defRPr/>
            </a:pPr>
            <a:r>
              <a:rPr lang="en-CA" altLang="en-US" sz="1800" dirty="0" smtClean="0"/>
              <a:t>“…a minimum set of cybersecurity standards must be in place for all insurers…that are physically connected to the Internet and/or other public data networks…”</a:t>
            </a:r>
          </a:p>
          <a:p>
            <a:pPr marL="0" indent="0">
              <a:defRPr/>
            </a:pPr>
            <a:r>
              <a:rPr lang="en-CA" altLang="en-US" sz="1800" u="sng" dirty="0" smtClean="0"/>
              <a:t>OSFI</a:t>
            </a:r>
          </a:p>
          <a:p>
            <a:pPr marL="342900" indent="-342900">
              <a:buFont typeface="Arial" panose="020B0604020202020204" pitchFamily="34" charset="0"/>
              <a:buChar char="•"/>
              <a:defRPr/>
            </a:pPr>
            <a:r>
              <a:rPr lang="en-CA" altLang="en-US" sz="1800" dirty="0" smtClean="0"/>
              <a:t>OSFI Guideline B-10 – Outsourcing of Business Activities, Functions and Processes</a:t>
            </a:r>
          </a:p>
          <a:p>
            <a:pPr marL="342900" indent="-342900">
              <a:buFont typeface="Arial" panose="020B0604020202020204" pitchFamily="34" charset="0"/>
              <a:buChar char="•"/>
              <a:defRPr/>
            </a:pPr>
            <a:r>
              <a:rPr lang="en-CA" altLang="en-US" sz="1800" dirty="0" smtClean="0"/>
              <a:t>Concerns with:</a:t>
            </a:r>
          </a:p>
          <a:p>
            <a:pPr marL="623887" lvl="1" indent="-342900">
              <a:buFont typeface="Arial" panose="020B0604020202020204" pitchFamily="34" charset="0"/>
              <a:buChar char="•"/>
              <a:defRPr/>
            </a:pPr>
            <a:r>
              <a:rPr lang="en-CA" altLang="en-US" sz="1800" dirty="0" smtClean="0"/>
              <a:t>Confidentiality, security &amp; separation of property</a:t>
            </a:r>
          </a:p>
          <a:p>
            <a:pPr marL="623887" lvl="1" indent="-342900">
              <a:buFont typeface="Arial" panose="020B0604020202020204" pitchFamily="34" charset="0"/>
              <a:buChar char="•"/>
              <a:defRPr/>
            </a:pPr>
            <a:r>
              <a:rPr lang="en-CA" altLang="en-US" sz="1800" dirty="0" smtClean="0"/>
              <a:t>Contingency planning</a:t>
            </a:r>
          </a:p>
          <a:p>
            <a:pPr marL="623887" lvl="1" indent="-342900">
              <a:buFont typeface="Arial" panose="020B0604020202020204" pitchFamily="34" charset="0"/>
              <a:buChar char="•"/>
              <a:defRPr/>
            </a:pPr>
            <a:r>
              <a:rPr lang="en-CA" altLang="en-US" sz="1800" dirty="0" smtClean="0"/>
              <a:t>Location of records</a:t>
            </a:r>
          </a:p>
          <a:p>
            <a:pPr marL="623887" lvl="1" indent="-342900">
              <a:buFont typeface="Arial" panose="020B0604020202020204" pitchFamily="34" charset="0"/>
              <a:buChar char="•"/>
              <a:defRPr/>
            </a:pPr>
            <a:r>
              <a:rPr lang="en-CA" altLang="en-US" sz="1800" dirty="0" smtClean="0"/>
              <a:t>Access &amp; audit rights</a:t>
            </a:r>
          </a:p>
          <a:p>
            <a:pPr marL="342900" indent="-342900">
              <a:buFont typeface="Arial" panose="020B0604020202020204" pitchFamily="34" charset="0"/>
              <a:buChar char="•"/>
              <a:defRPr/>
            </a:pPr>
            <a:endParaRPr lang="en-CA" altLang="en-US" sz="1800" dirty="0" smtClean="0"/>
          </a:p>
          <a:p>
            <a:pPr marL="0" indent="0">
              <a:defRPr/>
            </a:pPr>
            <a:endParaRPr lang="en-CA" alt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idx="1"/>
          </p:nvPr>
        </p:nvSpPr>
        <p:spPr/>
        <p:txBody>
          <a:bodyPr>
            <a:normAutofit fontScale="92500" lnSpcReduction="20000"/>
          </a:bodyPr>
          <a:lstStyle/>
          <a:p>
            <a:r>
              <a:rPr lang="en-CA" altLang="en-US" sz="6000" smtClean="0"/>
              <a:t>What the Heck is Cyber-Insurance?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smtClean="0"/>
              <a:t>Cyber-Insurance		</a:t>
            </a:r>
          </a:p>
        </p:txBody>
      </p:sp>
      <p:sp>
        <p:nvSpPr>
          <p:cNvPr id="15363" name="Content Placeholder 2"/>
          <p:cNvSpPr>
            <a:spLocks noGrp="1"/>
          </p:cNvSpPr>
          <p:nvPr>
            <p:ph idx="1"/>
          </p:nvPr>
        </p:nvSpPr>
        <p:spPr/>
        <p:txBody>
          <a:bodyPr>
            <a:normAutofit/>
          </a:bodyPr>
          <a:lstStyle/>
          <a:p>
            <a:pPr marL="342900" indent="-342900">
              <a:buFontTx/>
              <a:buChar char="•"/>
            </a:pPr>
            <a:endParaRPr lang="en-CA" altLang="en-US" smtClean="0"/>
          </a:p>
          <a:p>
            <a:pPr marL="342900" indent="-342900">
              <a:buFontTx/>
              <a:buChar char="•"/>
            </a:pPr>
            <a:r>
              <a:rPr lang="en-CA" altLang="en-US" smtClean="0"/>
              <a:t>Insurance products to protect individual users and businesses from internet based risks.</a:t>
            </a:r>
          </a:p>
          <a:p>
            <a:pPr marL="342900" indent="-342900">
              <a:buFontTx/>
              <a:buChar char="•"/>
            </a:pPr>
            <a:r>
              <a:rPr lang="en-CA" altLang="en-US" smtClean="0"/>
              <a:t>Part of a companies cyber security protection.</a:t>
            </a:r>
          </a:p>
          <a:p>
            <a:pPr marL="342900" indent="-342900">
              <a:buFontTx/>
              <a:buChar char="•"/>
            </a:pPr>
            <a:r>
              <a:rPr lang="en-CA" altLang="en-US" smtClean="0"/>
              <a:t>The concept of cyber insurance has been around for 20+ years but recently gaining in popularity.</a:t>
            </a:r>
          </a:p>
          <a:p>
            <a:pPr marL="342900" indent="-342900">
              <a:buFontTx/>
              <a:buChar char="•"/>
            </a:pPr>
            <a:r>
              <a:rPr lang="en-CA" altLang="en-US" smtClean="0"/>
              <a:t>Regulators focusing on cyber security mitigation and cyber insurance growing with this.</a:t>
            </a:r>
          </a:p>
          <a:p>
            <a:pPr marL="622300" lvl="1" indent="-342900">
              <a:buFontTx/>
              <a:buChar char="•"/>
            </a:pPr>
            <a:endParaRPr lang="en-CA"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CA" altLang="en-US" smtClean="0"/>
              <a:t> Cyber-Insurance		</a:t>
            </a:r>
          </a:p>
        </p:txBody>
      </p:sp>
      <p:sp>
        <p:nvSpPr>
          <p:cNvPr id="14339" name="Content Placeholder 2"/>
          <p:cNvSpPr>
            <a:spLocks noGrp="1"/>
          </p:cNvSpPr>
          <p:nvPr>
            <p:ph idx="1"/>
          </p:nvPr>
        </p:nvSpPr>
        <p:spPr/>
        <p:txBody>
          <a:bodyPr>
            <a:normAutofit fontScale="92500" lnSpcReduction="10000"/>
          </a:bodyPr>
          <a:lstStyle/>
          <a:p>
            <a:pPr marL="0" indent="0">
              <a:defRPr/>
            </a:pPr>
            <a:r>
              <a:rPr lang="en-CA" altLang="en-US" dirty="0" smtClean="0"/>
              <a:t>Cyber Security Events</a:t>
            </a:r>
          </a:p>
          <a:p>
            <a:pPr marL="623887" lvl="1" indent="-342900">
              <a:buFont typeface="Arial" panose="020B0604020202020204" pitchFamily="34" charset="0"/>
              <a:buChar char="•"/>
              <a:defRPr/>
            </a:pPr>
            <a:r>
              <a:rPr lang="en-CA" altLang="en-US" dirty="0" smtClean="0"/>
              <a:t>Anthem – 80,000,000 records </a:t>
            </a:r>
          </a:p>
          <a:p>
            <a:pPr marL="852487" lvl="2" indent="-342900">
              <a:buFont typeface="Arial" panose="020B0604020202020204" pitchFamily="34" charset="0"/>
              <a:buChar char="•"/>
              <a:defRPr/>
            </a:pPr>
            <a:r>
              <a:rPr lang="en-CA" altLang="en-US" dirty="0" smtClean="0"/>
              <a:t>2</a:t>
            </a:r>
            <a:r>
              <a:rPr lang="en-CA" altLang="en-US" baseline="30000" dirty="0" smtClean="0"/>
              <a:t>nd</a:t>
            </a:r>
            <a:r>
              <a:rPr lang="en-CA" altLang="en-US" dirty="0" smtClean="0"/>
              <a:t> largest health care insurer</a:t>
            </a:r>
          </a:p>
          <a:p>
            <a:pPr marL="852487" lvl="2" indent="-342900">
              <a:buFont typeface="Arial" panose="020B0604020202020204" pitchFamily="34" charset="0"/>
              <a:buChar char="•"/>
              <a:defRPr/>
            </a:pPr>
            <a:r>
              <a:rPr lang="en-CA" altLang="en-US" dirty="0" smtClean="0"/>
              <a:t>Names, DOB’s, SSN, addresses, email, phone numbers, employment info</a:t>
            </a:r>
          </a:p>
          <a:p>
            <a:pPr marL="623887" lvl="1" indent="-342900">
              <a:buFont typeface="Arial" panose="020B0604020202020204" pitchFamily="34" charset="0"/>
              <a:buChar char="•"/>
              <a:defRPr/>
            </a:pPr>
            <a:r>
              <a:rPr lang="en-CA" altLang="en-US" dirty="0" smtClean="0"/>
              <a:t>Home Depot – 56,000,000 </a:t>
            </a:r>
          </a:p>
          <a:p>
            <a:pPr marL="852487" lvl="2" indent="-342900">
              <a:buFont typeface="Arial" panose="020B0604020202020204" pitchFamily="34" charset="0"/>
              <a:buChar char="•"/>
              <a:defRPr/>
            </a:pPr>
            <a:r>
              <a:rPr lang="en-CA" altLang="en-US" dirty="0" smtClean="0"/>
              <a:t>Malware installed on cash register system across 2200 stores</a:t>
            </a:r>
          </a:p>
          <a:p>
            <a:pPr marL="852487" lvl="2" indent="-342900">
              <a:buFont typeface="Arial" panose="020B0604020202020204" pitchFamily="34" charset="0"/>
              <a:buChar char="•"/>
              <a:defRPr/>
            </a:pPr>
            <a:r>
              <a:rPr lang="en-CA" altLang="en-US" dirty="0" smtClean="0"/>
              <a:t>Possible Russian or Ukrainian hackers responsible for other data breeches</a:t>
            </a:r>
          </a:p>
          <a:p>
            <a:pPr marL="623887" lvl="1" indent="-342900">
              <a:buFont typeface="Arial" panose="020B0604020202020204" pitchFamily="34" charset="0"/>
              <a:buChar char="•"/>
              <a:defRPr/>
            </a:pPr>
            <a:r>
              <a:rPr lang="en-CA" altLang="en-US" dirty="0" smtClean="0"/>
              <a:t>IRS – 100,000  </a:t>
            </a:r>
          </a:p>
          <a:p>
            <a:pPr marL="852487" lvl="2" indent="-342900">
              <a:buFont typeface="Arial" panose="020B0604020202020204" pitchFamily="34" charset="0"/>
              <a:buChar char="•"/>
              <a:defRPr/>
            </a:pPr>
            <a:r>
              <a:rPr lang="en-CA" altLang="en-US" dirty="0" smtClean="0"/>
              <a:t>“Unnamed cybermafia” used IRS app to download forms full of personal information to claim tax refunds</a:t>
            </a:r>
          </a:p>
          <a:p>
            <a:pPr marL="852487" lvl="2" indent="-342900">
              <a:buFont typeface="Arial" panose="020B0604020202020204" pitchFamily="34" charset="0"/>
              <a:buChar char="•"/>
              <a:defRPr/>
            </a:pPr>
            <a:r>
              <a:rPr lang="en-CA" altLang="en-US" dirty="0" smtClean="0"/>
              <a:t>Blamed on poor cyber security at the IRS</a:t>
            </a:r>
          </a:p>
          <a:p>
            <a:pPr marL="623887" lvl="1" indent="-342900">
              <a:buFont typeface="Arial" panose="020B0604020202020204" pitchFamily="34" charset="0"/>
              <a:buChar char="•"/>
              <a:defRPr/>
            </a:pPr>
            <a:r>
              <a:rPr lang="en-CA" altLang="en-US" dirty="0" smtClean="0"/>
              <a:t>EBay – 145,000,000 </a:t>
            </a:r>
          </a:p>
          <a:p>
            <a:pPr marL="852487" lvl="2" indent="-342900">
              <a:buFont typeface="Arial" panose="020B0604020202020204" pitchFamily="34" charset="0"/>
              <a:buChar char="•"/>
              <a:defRPr/>
            </a:pPr>
            <a:r>
              <a:rPr lang="en-CA" altLang="en-US" dirty="0" smtClean="0"/>
              <a:t>Log in credentials obtained from a “small number of employees”</a:t>
            </a:r>
          </a:p>
          <a:p>
            <a:pPr marL="852487" lvl="2" indent="-342900">
              <a:buFont typeface="Arial" panose="020B0604020202020204" pitchFamily="34" charset="0"/>
              <a:buChar char="•"/>
              <a:defRPr/>
            </a:pPr>
            <a:r>
              <a:rPr lang="en-CA" altLang="en-US" dirty="0" smtClean="0"/>
              <a:t>Using credentials accessed a database containing all user records and “copied a large part of those credentials”    </a:t>
            </a:r>
            <a:endParaRPr lang="en-CA" altLang="en-US" dirty="0"/>
          </a:p>
          <a:p>
            <a:pPr marL="509587" lvl="2" indent="0">
              <a:buFontTx/>
              <a:buNone/>
              <a:defRPr/>
            </a:pPr>
            <a:r>
              <a:rPr lang="en-CA" altLang="en-US" sz="1200" dirty="0" smtClean="0"/>
              <a:t>www.informationisbeautiful.net/visualizations/worlds-biggest-data-breaches-hacks/</a:t>
            </a:r>
          </a:p>
          <a:p>
            <a:pPr marL="852487" lvl="2" indent="-342900">
              <a:buFont typeface="Arial" panose="020B0604020202020204" pitchFamily="34" charset="0"/>
              <a:buChar char="•"/>
              <a:defRPr/>
            </a:pPr>
            <a:endParaRPr lang="en-CA" altLang="en-US" dirty="0" smtClean="0"/>
          </a:p>
          <a:p>
            <a:pPr marL="280987" lvl="1" indent="0">
              <a:buFont typeface="Wingdings" panose="05000000000000000000" pitchFamily="2" charset="2"/>
              <a:buNone/>
              <a:defRPr/>
            </a:pPr>
            <a:endParaRPr lang="en-CA" altLang="en-US" dirty="0" smtClean="0"/>
          </a:p>
          <a:p>
            <a:pPr marL="623887" lvl="1"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482" y="4953000"/>
            <a:ext cx="9144000" cy="584775"/>
          </a:xfrm>
          <a:prstGeom prst="rect">
            <a:avLst/>
          </a:prstGeom>
          <a:noFill/>
        </p:spPr>
        <p:txBody>
          <a:bodyPr wrap="square" rtlCol="0">
            <a:spAutoFit/>
          </a:bodyPr>
          <a:lstStyle/>
          <a:p>
            <a:pPr algn="ctr"/>
            <a:r>
              <a:rPr lang="en-US" sz="3200" b="1" dirty="0" smtClean="0">
                <a:solidFill>
                  <a:schemeClr val="accent2">
                    <a:lumMod val="75000"/>
                  </a:schemeClr>
                </a:solidFill>
                <a:latin typeface="Arial" panose="020B0604020202020204" pitchFamily="34" charset="0"/>
                <a:cs typeface="Arial" panose="020B0604020202020204" pitchFamily="34" charset="0"/>
              </a:rPr>
              <a:t>Obsessed with Data…And for Good Reason</a:t>
            </a:r>
            <a:endParaRPr lang="en-US" sz="3200" b="1" dirty="0">
              <a:solidFill>
                <a:schemeClr val="accent2">
                  <a:lumMod val="75000"/>
                </a:schemeClr>
              </a:solidFill>
              <a:latin typeface="Arial" panose="020B0604020202020204" pitchFamily="34" charset="0"/>
              <a:cs typeface="Arial" panose="020B0604020202020204" pitchFamily="34" charset="0"/>
            </a:endParaRPr>
          </a:p>
        </p:txBody>
      </p:sp>
      <p:sp>
        <p:nvSpPr>
          <p:cNvPr id="8" name="Text Placeholder 2"/>
          <p:cNvSpPr txBox="1">
            <a:spLocks/>
          </p:cNvSpPr>
          <p:nvPr/>
        </p:nvSpPr>
        <p:spPr>
          <a:xfrm>
            <a:off x="0" y="5649590"/>
            <a:ext cx="9144000" cy="70008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endParaRPr lang="en-US" dirty="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685800"/>
            <a:ext cx="9144000" cy="1938992"/>
          </a:xfrm>
          <a:prstGeom prst="rect">
            <a:avLst/>
          </a:prstGeom>
          <a:noFill/>
        </p:spPr>
        <p:txBody>
          <a:bodyPr wrap="square" rtlCol="0">
            <a:spAutoFit/>
          </a:bodyPr>
          <a:lstStyle/>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Reinsurance Administration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Professionals Association </a:t>
            </a:r>
          </a:p>
          <a:p>
            <a:pPr algn="ctr"/>
            <a:r>
              <a:rPr lang="en-US" sz="4000" b="1" dirty="0" smtClean="0">
                <a:solidFill>
                  <a:schemeClr val="accent2">
                    <a:lumMod val="75000"/>
                  </a:schemeClr>
                </a:solidFill>
                <a:latin typeface="Arial" panose="020B0604020202020204" pitchFamily="34" charset="0"/>
                <a:cs typeface="Arial" panose="020B0604020202020204" pitchFamily="34" charset="0"/>
              </a:rPr>
              <a:t>(RAPA)</a:t>
            </a:r>
            <a:endParaRPr lang="en-US" sz="4000" b="1" dirty="0">
              <a:solidFill>
                <a:schemeClr val="accent2">
                  <a:lumMod val="75000"/>
                </a:schemeClr>
              </a:solidFill>
              <a:latin typeface="Arial" panose="020B0604020202020204" pitchFamily="34" charset="0"/>
              <a:cs typeface="Arial" panose="020B0604020202020204" pitchFamily="34" charset="0"/>
            </a:endParaRPr>
          </a:p>
        </p:txBody>
      </p:sp>
      <p:pic>
        <p:nvPicPr>
          <p:cNvPr id="7" name="Picture 6"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3294" y="2819400"/>
            <a:ext cx="2157412" cy="1905000"/>
          </a:xfrm>
          <a:prstGeom prst="rect">
            <a:avLst/>
          </a:prstGeom>
          <a:noFill/>
        </p:spPr>
      </p:pic>
    </p:spTree>
    <p:extLst>
      <p:ext uri="{BB962C8B-B14F-4D97-AF65-F5344CB8AC3E}">
        <p14:creationId xmlns:p14="http://schemas.microsoft.com/office/powerpoint/2010/main" val="3986933290"/>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CA" altLang="en-US" smtClean="0"/>
              <a:t>Cyber-Insurance		</a:t>
            </a:r>
          </a:p>
        </p:txBody>
      </p:sp>
      <p:sp>
        <p:nvSpPr>
          <p:cNvPr id="14339" name="Content Placeholder 2"/>
          <p:cNvSpPr>
            <a:spLocks noGrp="1"/>
          </p:cNvSpPr>
          <p:nvPr>
            <p:ph idx="1"/>
          </p:nvPr>
        </p:nvSpPr>
        <p:spPr/>
        <p:txBody>
          <a:bodyPr>
            <a:normAutofit/>
          </a:bodyPr>
          <a:lstStyle/>
          <a:p>
            <a:pPr marL="0" indent="0">
              <a:defRPr/>
            </a:pPr>
            <a:r>
              <a:rPr lang="en-CA" altLang="en-US" dirty="0" smtClean="0"/>
              <a:t>What type of events are covered:</a:t>
            </a:r>
          </a:p>
          <a:p>
            <a:pPr marL="280987" lvl="1" indent="0">
              <a:defRPr/>
            </a:pPr>
            <a:r>
              <a:rPr lang="en-CA" altLang="en-US" dirty="0" smtClean="0"/>
              <a:t>Cyber liability – if your company is sued by a third party</a:t>
            </a:r>
          </a:p>
          <a:p>
            <a:pPr marL="280987" lvl="1" indent="0">
              <a:defRPr/>
            </a:pPr>
            <a:r>
              <a:rPr lang="en-CA" altLang="en-US" dirty="0" smtClean="0"/>
              <a:t>Privacy Notification – due to a privacy breach you have to notify customers</a:t>
            </a:r>
          </a:p>
          <a:p>
            <a:pPr marL="280987" lvl="1" indent="0">
              <a:defRPr/>
            </a:pPr>
            <a:r>
              <a:rPr lang="en-CA" altLang="en-US" dirty="0" smtClean="0"/>
              <a:t>Crisis Management Expenses – public relations cost to manage your company reputation</a:t>
            </a:r>
          </a:p>
          <a:p>
            <a:pPr marL="280987" lvl="1" indent="0">
              <a:defRPr/>
            </a:pPr>
            <a:r>
              <a:rPr lang="en-CA" altLang="en-US" dirty="0" smtClean="0"/>
              <a:t>E-Business Interruption – if your company is shut down due to a cyber event</a:t>
            </a:r>
          </a:p>
          <a:p>
            <a:pPr marL="280987" lvl="1" indent="0">
              <a:defRPr/>
            </a:pPr>
            <a:r>
              <a:rPr lang="en-CA" altLang="en-US" dirty="0" smtClean="0"/>
              <a:t>E-Threat Expense – extortion from a third party hack</a:t>
            </a:r>
          </a:p>
          <a:p>
            <a:pPr marL="280987" lvl="1" indent="0">
              <a:defRPr/>
            </a:pPr>
            <a:r>
              <a:rPr lang="en-CA" altLang="en-US" dirty="0" smtClean="0"/>
              <a:t>E-Vandalism Expense – your website is defaced  </a:t>
            </a:r>
          </a:p>
          <a:p>
            <a:pPr marL="280987" lvl="1" indent="0">
              <a:defRPr/>
            </a:pPr>
            <a:endParaRPr lang="en-CA" altLang="en-US" dirty="0"/>
          </a:p>
          <a:p>
            <a:pPr marL="0" indent="0">
              <a:defRPr/>
            </a:pPr>
            <a:r>
              <a:rPr lang="en-CA" altLang="en-US" sz="1200" dirty="0" smtClean="0"/>
              <a:t>Source - Chubb</a:t>
            </a:r>
          </a:p>
          <a:p>
            <a:pPr marL="280987" lvl="1" indent="0">
              <a:buFont typeface="Wingdings" panose="05000000000000000000" pitchFamily="2" charset="2"/>
              <a:buNone/>
              <a:defRPr/>
            </a:pPr>
            <a:endParaRPr lang="en-CA" altLang="en-US" dirty="0" smtClean="0"/>
          </a:p>
          <a:p>
            <a:pPr marL="623887" lvl="1"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altLang="en-US" smtClean="0"/>
              <a:t>Cyber-Insurance		</a:t>
            </a:r>
          </a:p>
        </p:txBody>
      </p:sp>
      <p:sp>
        <p:nvSpPr>
          <p:cNvPr id="14339" name="Content Placeholder 2"/>
          <p:cNvSpPr>
            <a:spLocks noGrp="1"/>
          </p:cNvSpPr>
          <p:nvPr>
            <p:ph idx="1"/>
          </p:nvPr>
        </p:nvSpPr>
        <p:spPr/>
        <p:txBody>
          <a:bodyPr>
            <a:normAutofit lnSpcReduction="10000"/>
          </a:bodyPr>
          <a:lstStyle/>
          <a:p>
            <a:pPr marL="0" indent="0">
              <a:defRPr/>
            </a:pPr>
            <a:r>
              <a:rPr lang="en-CA" altLang="en-US" dirty="0" smtClean="0"/>
              <a:t>Where is cyber-insurance going?</a:t>
            </a:r>
          </a:p>
          <a:p>
            <a:pPr marL="623887" lvl="1" indent="-342900">
              <a:buFontTx/>
              <a:buChar char="•"/>
              <a:defRPr/>
            </a:pPr>
            <a:r>
              <a:rPr lang="en-CA" altLang="en-US" dirty="0" smtClean="0"/>
              <a:t>~50 insurers writing cyber coverage, but market dominated by 5 underwriters – ACE, AIG, Beazley, Chubb and Zurich</a:t>
            </a:r>
          </a:p>
          <a:p>
            <a:pPr marL="623887" lvl="1" indent="-342900">
              <a:buFontTx/>
              <a:buChar char="•"/>
              <a:defRPr/>
            </a:pPr>
            <a:r>
              <a:rPr lang="en-CA" altLang="en-US" dirty="0" smtClean="0"/>
              <a:t>In 2014 Lloyd’s estimated premium volume estimated to be $2.5B  with 90% of the  risks written in the US.</a:t>
            </a:r>
          </a:p>
          <a:p>
            <a:pPr marL="623887" lvl="1" indent="-342900">
              <a:buFontTx/>
              <a:buChar char="•"/>
              <a:defRPr/>
            </a:pPr>
            <a:r>
              <a:rPr lang="en-CA" altLang="en-US" dirty="0" smtClean="0"/>
              <a:t>Pricing challenges</a:t>
            </a:r>
          </a:p>
          <a:p>
            <a:pPr marL="852487" lvl="2" indent="-342900">
              <a:defRPr/>
            </a:pPr>
            <a:r>
              <a:rPr lang="en-CA" altLang="en-US" dirty="0" smtClean="0"/>
              <a:t>No actuarial data available</a:t>
            </a:r>
          </a:p>
          <a:p>
            <a:pPr marL="852487" lvl="2" indent="-342900">
              <a:defRPr/>
            </a:pPr>
            <a:r>
              <a:rPr lang="en-CA" altLang="en-US" dirty="0" smtClean="0"/>
              <a:t>Frequency and severity is unpredictable</a:t>
            </a:r>
          </a:p>
          <a:p>
            <a:pPr marL="852487" lvl="2" indent="-342900">
              <a:defRPr/>
            </a:pPr>
            <a:r>
              <a:rPr lang="en-CA" altLang="en-US" dirty="0" smtClean="0"/>
              <a:t>Cyber attacks have unpredictable human behaviors</a:t>
            </a:r>
          </a:p>
          <a:p>
            <a:pPr marL="852487" lvl="2" indent="-342900">
              <a:defRPr/>
            </a:pPr>
            <a:r>
              <a:rPr lang="en-CA" altLang="en-US" dirty="0" smtClean="0"/>
              <a:t>Insufficient disclosure data on actual attacks</a:t>
            </a:r>
          </a:p>
          <a:p>
            <a:pPr marL="623887" lvl="1" indent="-342900">
              <a:defRPr/>
            </a:pPr>
            <a:r>
              <a:rPr lang="en-CA" altLang="en-US" dirty="0" smtClean="0"/>
              <a:t>No doubt that this is a growing market</a:t>
            </a:r>
          </a:p>
          <a:p>
            <a:pPr marL="280987" lvl="1" indent="0">
              <a:buFont typeface="Wingdings" panose="05000000000000000000" pitchFamily="2" charset="2"/>
              <a:buNone/>
              <a:defRPr/>
            </a:pPr>
            <a:endParaRPr lang="en-CA" altLang="en-US" dirty="0" smtClean="0"/>
          </a:p>
          <a:p>
            <a:pPr marL="0" indent="0">
              <a:defRPr/>
            </a:pPr>
            <a:r>
              <a:rPr lang="en-CA" altLang="en-US" sz="1200" dirty="0" smtClean="0"/>
              <a:t>Source – Business Insurance June 10/15</a:t>
            </a:r>
          </a:p>
          <a:p>
            <a:pPr marL="0" indent="0">
              <a:defRPr/>
            </a:pPr>
            <a:endParaRPr lang="en-CA" altLang="en-US" sz="1200" dirty="0"/>
          </a:p>
          <a:p>
            <a:pPr marL="0" indent="0">
              <a:defRPr/>
            </a:pPr>
            <a:r>
              <a:rPr lang="en-CA" altLang="en-US" sz="1200" dirty="0" smtClean="0"/>
              <a:t>http://www.businessinsurance.com/article/20150610/NEWS06/150619981</a:t>
            </a:r>
          </a:p>
          <a:p>
            <a:pPr marL="0" indent="0">
              <a:defRPr/>
            </a:pPr>
            <a:endParaRPr lang="en-CA" altLang="en-US" sz="120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idx="1"/>
          </p:nvPr>
        </p:nvSpPr>
        <p:spPr/>
        <p:txBody>
          <a:bodyPr>
            <a:normAutofit fontScale="92500" lnSpcReduction="20000"/>
          </a:bodyPr>
          <a:lstStyle/>
          <a:p>
            <a:r>
              <a:rPr lang="en-CA" altLang="en-US" sz="6000" smtClean="0"/>
              <a:t>Predictive Modeling: What is 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Predictive Modeling </a:t>
            </a:r>
          </a:p>
        </p:txBody>
      </p:sp>
      <p:sp>
        <p:nvSpPr>
          <p:cNvPr id="7171" name="Rectangle 9"/>
          <p:cNvSpPr>
            <a:spLocks noGrp="1" noChangeArrowheads="1"/>
          </p:cNvSpPr>
          <p:nvPr>
            <p:ph idx="1"/>
          </p:nvPr>
        </p:nvSpPr>
        <p:spPr/>
        <p:txBody>
          <a:bodyPr>
            <a:normAutofit/>
          </a:bodyPr>
          <a:lstStyle/>
          <a:p>
            <a:pPr marL="342900" indent="-342900" eaLnBrk="1" hangingPunct="1">
              <a:buFontTx/>
              <a:buChar char="•"/>
              <a:defRPr/>
            </a:pPr>
            <a:endParaRPr lang="en-US" altLang="en-US" dirty="0" smtClean="0"/>
          </a:p>
          <a:p>
            <a:pPr marL="0" indent="0" algn="ctr" eaLnBrk="1" hangingPunct="1">
              <a:defRPr/>
            </a:pPr>
            <a:r>
              <a:rPr lang="en-US" altLang="en-US" sz="2800" dirty="0" smtClean="0"/>
              <a:t>Predictive models are analytical tools to predict the     probability of an outcome or future behavior</a:t>
            </a:r>
          </a:p>
          <a:p>
            <a:pPr marL="342900" indent="-342900" eaLnBrk="1" hangingPunct="1">
              <a:buFont typeface="Arial" panose="020B0604020202020204" pitchFamily="34" charset="0"/>
              <a:buChar char="•"/>
              <a:defRPr/>
            </a:pPr>
            <a:r>
              <a:rPr lang="en-US" altLang="en-US" dirty="0" smtClean="0"/>
              <a:t>Used in the P&amp;C industry for many years</a:t>
            </a:r>
          </a:p>
          <a:p>
            <a:pPr marL="342900" indent="-342900" eaLnBrk="1" hangingPunct="1">
              <a:buFont typeface="Arial" panose="020B0604020202020204" pitchFamily="34" charset="0"/>
              <a:buChar char="•"/>
              <a:defRPr/>
            </a:pPr>
            <a:r>
              <a:rPr lang="en-US" altLang="en-US" dirty="0" smtClean="0"/>
              <a:t>Used in disability claims “scoring” for 10+ years</a:t>
            </a:r>
          </a:p>
          <a:p>
            <a:pPr marL="342900" indent="-342900" eaLnBrk="1" hangingPunct="1">
              <a:buFont typeface="Arial" panose="020B0604020202020204" pitchFamily="34" charset="0"/>
              <a:buChar char="•"/>
              <a:defRPr/>
            </a:pPr>
            <a:r>
              <a:rPr lang="en-US" altLang="en-US" dirty="0" smtClean="0"/>
              <a:t>Why is it not used more in underwriting?</a:t>
            </a:r>
          </a:p>
          <a:p>
            <a:pPr marL="623887" lvl="1" indent="-342900" eaLnBrk="1" hangingPunct="1">
              <a:buFont typeface="Arial" panose="020B0604020202020204" pitchFamily="34" charset="0"/>
              <a:buChar char="•"/>
              <a:defRPr/>
            </a:pPr>
            <a:r>
              <a:rPr lang="en-US" altLang="en-US" dirty="0" smtClean="0"/>
              <a:t>Industry conservative and slow to change</a:t>
            </a:r>
          </a:p>
          <a:p>
            <a:pPr marL="623887" lvl="1" indent="-342900" eaLnBrk="1" hangingPunct="1">
              <a:buFont typeface="Arial" panose="020B0604020202020204" pitchFamily="34" charset="0"/>
              <a:buChar char="•"/>
              <a:defRPr/>
            </a:pPr>
            <a:r>
              <a:rPr lang="en-US" altLang="en-US" dirty="0" smtClean="0"/>
              <a:t>Results take many years to become apparent</a:t>
            </a:r>
          </a:p>
          <a:p>
            <a:pPr marL="623887" lvl="1" indent="-342900" eaLnBrk="1" hangingPunct="1">
              <a:buFont typeface="Arial" panose="020B0604020202020204" pitchFamily="34" charset="0"/>
              <a:buChar char="•"/>
              <a:defRPr/>
            </a:pPr>
            <a:r>
              <a:rPr lang="en-US" altLang="en-US" dirty="0" smtClean="0"/>
              <a:t>But things are changing……</a:t>
            </a:r>
          </a:p>
          <a:p>
            <a:pPr marL="623887" lvl="1" indent="-342900" eaLnBrk="1" hangingPunct="1">
              <a:buFont typeface="Arial" panose="020B0604020202020204" pitchFamily="34" charset="0"/>
              <a:buChar char="•"/>
              <a:defRPr/>
            </a:pPr>
            <a:endParaRPr lang="en-US" altLang="en-US" dirty="0" smtClean="0"/>
          </a:p>
          <a:p>
            <a:pPr marL="342900" indent="-342900" eaLnBrk="1" hangingPunct="1">
              <a:buFont typeface="Arial" panose="020B0604020202020204" pitchFamily="34" charset="0"/>
              <a:buChar char="•"/>
              <a:defRPr/>
            </a:pPr>
            <a:endParaRPr lang="en-US" alt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Predictive Modeling </a:t>
            </a:r>
          </a:p>
        </p:txBody>
      </p:sp>
      <p:sp>
        <p:nvSpPr>
          <p:cNvPr id="8195" name="Rectangle 9"/>
          <p:cNvSpPr>
            <a:spLocks noGrp="1" noChangeArrowheads="1"/>
          </p:cNvSpPr>
          <p:nvPr>
            <p:ph idx="1"/>
          </p:nvPr>
        </p:nvSpPr>
        <p:spPr/>
        <p:txBody>
          <a:bodyPr>
            <a:normAutofit/>
          </a:bodyPr>
          <a:lstStyle/>
          <a:p>
            <a:pPr marL="0" indent="0" eaLnBrk="1" hangingPunct="1">
              <a:defRPr/>
            </a:pPr>
            <a:endParaRPr lang="en-US" altLang="en-US" sz="2800" dirty="0" smtClean="0"/>
          </a:p>
          <a:p>
            <a:pPr marL="0" indent="0" eaLnBrk="1" hangingPunct="1">
              <a:defRPr/>
            </a:pPr>
            <a:r>
              <a:rPr lang="en-US" altLang="en-US" sz="2800" dirty="0" smtClean="0"/>
              <a:t>What’s changing:</a:t>
            </a:r>
          </a:p>
          <a:p>
            <a:pPr marL="342900" indent="-342900" eaLnBrk="1" hangingPunct="1">
              <a:buFont typeface="Arial" panose="020B0604020202020204" pitchFamily="34" charset="0"/>
              <a:buChar char="•"/>
              <a:defRPr/>
            </a:pPr>
            <a:r>
              <a:rPr lang="en-US" altLang="en-US" dirty="0" smtClean="0"/>
              <a:t>Aging distribution channel</a:t>
            </a:r>
          </a:p>
          <a:p>
            <a:pPr marL="342900" indent="-342900" eaLnBrk="1" hangingPunct="1">
              <a:buFont typeface="Arial" panose="020B0604020202020204" pitchFamily="34" charset="0"/>
              <a:buChar char="•"/>
              <a:defRPr/>
            </a:pPr>
            <a:r>
              <a:rPr lang="en-US" altLang="en-US" dirty="0" smtClean="0"/>
              <a:t>Underwriting process more frustrating than ever</a:t>
            </a:r>
          </a:p>
          <a:p>
            <a:pPr marL="342900" indent="-342900" eaLnBrk="1" hangingPunct="1">
              <a:buFont typeface="Arial" panose="020B0604020202020204" pitchFamily="34" charset="0"/>
              <a:buChar char="•"/>
              <a:defRPr/>
            </a:pPr>
            <a:r>
              <a:rPr lang="en-US" altLang="en-US" dirty="0" smtClean="0"/>
              <a:t>Some consumers looking for “instant gratification”</a:t>
            </a:r>
          </a:p>
          <a:p>
            <a:pPr marL="342900" indent="-342900" eaLnBrk="1" hangingPunct="1">
              <a:buFont typeface="Arial" panose="020B0604020202020204" pitchFamily="34" charset="0"/>
              <a:buChar char="•"/>
              <a:defRPr/>
            </a:pPr>
            <a:r>
              <a:rPr lang="en-US" altLang="en-US" dirty="0" smtClean="0"/>
              <a:t>Companies looking to close gap in “missed” sales</a:t>
            </a:r>
          </a:p>
          <a:p>
            <a:pPr marL="342900" indent="-342900" eaLnBrk="1" hangingPunct="1">
              <a:buFont typeface="Arial" panose="020B0604020202020204" pitchFamily="34" charset="0"/>
              <a:buChar char="•"/>
              <a:defRPr/>
            </a:pPr>
            <a:r>
              <a:rPr lang="en-US" altLang="en-US" dirty="0" smtClean="0"/>
              <a:t>We have the technology</a:t>
            </a:r>
          </a:p>
          <a:p>
            <a:pPr marL="342900" indent="-342900" eaLnBrk="1" hangingPunct="1">
              <a:buFont typeface="Arial" panose="020B0604020202020204" pitchFamily="34" charset="0"/>
              <a:buChar char="•"/>
              <a:defRPr/>
            </a:pPr>
            <a:endParaRPr lang="en-US" altLang="en-US" dirty="0" smtClean="0"/>
          </a:p>
          <a:p>
            <a:pPr marL="622300" lvl="1" indent="-342900" eaLnBrk="1" hangingPunct="1">
              <a:buFont typeface="Arial" panose="020B0604020202020204" pitchFamily="34" charset="0"/>
              <a:buChar char="•"/>
              <a:defRPr/>
            </a:pPr>
            <a:endParaRPr lang="en-US" altLang="en-US" dirty="0" smtClean="0"/>
          </a:p>
          <a:p>
            <a:pPr marL="342900" indent="-342900" eaLnBrk="1" hangingPunct="1">
              <a:buFontTx/>
              <a:buChar char="•"/>
              <a:defRPr/>
            </a:pPr>
            <a:endParaRPr lang="en-US" alt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Predictive Modeling</a:t>
            </a:r>
          </a:p>
        </p:txBody>
      </p:sp>
      <p:sp>
        <p:nvSpPr>
          <p:cNvPr id="10243" name="Rectangle 9"/>
          <p:cNvSpPr>
            <a:spLocks noGrp="1" noChangeArrowheads="1"/>
          </p:cNvSpPr>
          <p:nvPr>
            <p:ph idx="1"/>
          </p:nvPr>
        </p:nvSpPr>
        <p:spPr/>
        <p:txBody>
          <a:bodyPr>
            <a:normAutofit/>
          </a:bodyPr>
          <a:lstStyle/>
          <a:p>
            <a:pPr marL="0" indent="0" eaLnBrk="1" hangingPunct="1">
              <a:defRPr/>
            </a:pPr>
            <a:r>
              <a:rPr lang="en-US" altLang="en-US" dirty="0" smtClean="0"/>
              <a:t>Underwriting the “old” way:</a:t>
            </a:r>
          </a:p>
          <a:p>
            <a:pPr marL="342900" indent="-342900" eaLnBrk="1" hangingPunct="1">
              <a:buFontTx/>
              <a:buChar char="•"/>
              <a:defRPr/>
            </a:pPr>
            <a:r>
              <a:rPr lang="en-US" altLang="en-US" dirty="0" smtClean="0"/>
              <a:t>Underwriting - art vs. science</a:t>
            </a:r>
          </a:p>
          <a:p>
            <a:pPr marL="342900" indent="-342900" eaLnBrk="1" hangingPunct="1">
              <a:buFontTx/>
              <a:buChar char="•"/>
              <a:defRPr/>
            </a:pPr>
            <a:r>
              <a:rPr lang="en-US" altLang="en-US" dirty="0" smtClean="0"/>
              <a:t>Identifying the minority of unhealthy applicants</a:t>
            </a:r>
          </a:p>
          <a:p>
            <a:pPr marL="342900" indent="-342900" eaLnBrk="1" hangingPunct="1">
              <a:buFontTx/>
              <a:buChar char="•"/>
              <a:defRPr/>
            </a:pPr>
            <a:r>
              <a:rPr lang="en-US" altLang="en-US" dirty="0" smtClean="0"/>
              <a:t>Application, exam, fluid testing, more testing….</a:t>
            </a:r>
          </a:p>
          <a:p>
            <a:pPr marL="342900" indent="-342900" eaLnBrk="1" hangingPunct="1">
              <a:buFontTx/>
              <a:buChar char="•"/>
              <a:defRPr/>
            </a:pPr>
            <a:r>
              <a:rPr lang="en-US" altLang="en-US" dirty="0" smtClean="0"/>
              <a:t>Following the underwriting manual</a:t>
            </a:r>
          </a:p>
          <a:p>
            <a:pPr marL="342900" indent="-342900" eaLnBrk="1" hangingPunct="1">
              <a:buFontTx/>
              <a:buChar char="•"/>
              <a:defRPr/>
            </a:pPr>
            <a:r>
              <a:rPr lang="en-US" altLang="en-US" dirty="0" smtClean="0"/>
              <a:t>Introduction of some predictive tools</a:t>
            </a:r>
          </a:p>
          <a:p>
            <a:pPr marL="342900" indent="-342900" eaLnBrk="1" hangingPunct="1">
              <a:buFontTx/>
              <a:buChar char="•"/>
              <a:defRPr/>
            </a:pPr>
            <a:r>
              <a:rPr lang="en-US" altLang="en-US" dirty="0" smtClean="0"/>
              <a:t>The decision can usually be explained (for the most part)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smtClean="0"/>
              <a:t>Predictive Models	</a:t>
            </a:r>
          </a:p>
        </p:txBody>
      </p:sp>
      <p:sp>
        <p:nvSpPr>
          <p:cNvPr id="13315" name="Content Placeholder 2"/>
          <p:cNvSpPr>
            <a:spLocks noGrp="1"/>
          </p:cNvSpPr>
          <p:nvPr>
            <p:ph idx="1"/>
          </p:nvPr>
        </p:nvSpPr>
        <p:spPr/>
        <p:txBody>
          <a:bodyPr>
            <a:normAutofit/>
          </a:bodyPr>
          <a:lstStyle/>
          <a:p>
            <a:pPr marL="0" indent="0">
              <a:defRPr/>
            </a:pPr>
            <a:r>
              <a:rPr lang="en-CA" altLang="en-US" dirty="0" smtClean="0"/>
              <a:t>Advantages:</a:t>
            </a:r>
          </a:p>
          <a:p>
            <a:pPr marL="342900" indent="-342900">
              <a:buFontTx/>
              <a:buChar char="•"/>
              <a:defRPr/>
            </a:pPr>
            <a:r>
              <a:rPr lang="en-CA" altLang="en-US" dirty="0" smtClean="0"/>
              <a:t>Can replace the traditional sales process</a:t>
            </a:r>
          </a:p>
          <a:p>
            <a:pPr marL="342900" indent="-342900">
              <a:buFontTx/>
              <a:buChar char="•"/>
              <a:defRPr/>
            </a:pPr>
            <a:r>
              <a:rPr lang="en-CA" altLang="en-US" dirty="0" smtClean="0"/>
              <a:t>Access to new sales opportunities</a:t>
            </a:r>
          </a:p>
          <a:p>
            <a:pPr marL="342900" indent="-342900">
              <a:buFontTx/>
              <a:buChar char="•"/>
              <a:defRPr/>
            </a:pPr>
            <a:r>
              <a:rPr lang="en-CA" altLang="en-US" dirty="0" smtClean="0"/>
              <a:t>Fewer (if any) invasive tests</a:t>
            </a:r>
          </a:p>
          <a:p>
            <a:pPr marL="342900" indent="-342900">
              <a:buFontTx/>
              <a:buChar char="•"/>
              <a:defRPr/>
            </a:pPr>
            <a:r>
              <a:rPr lang="en-CA" altLang="en-US" dirty="0" smtClean="0"/>
              <a:t>Speed to issue</a:t>
            </a:r>
          </a:p>
          <a:p>
            <a:pPr marL="342900" indent="-342900">
              <a:buFontTx/>
              <a:buChar char="•"/>
              <a:defRPr/>
            </a:pPr>
            <a:r>
              <a:rPr lang="en-CA" altLang="en-US" dirty="0" smtClean="0"/>
              <a:t>Reduce human error</a:t>
            </a:r>
          </a:p>
          <a:p>
            <a:pPr marL="342900" indent="-342900">
              <a:buFontTx/>
              <a:buChar char="•"/>
              <a:defRPr/>
            </a:pPr>
            <a:r>
              <a:rPr lang="en-CA" altLang="en-US" dirty="0" smtClean="0"/>
              <a:t>Takes advantage of technology</a:t>
            </a:r>
          </a:p>
          <a:p>
            <a:pPr marL="342900" indent="-342900">
              <a:buFontTx/>
              <a:buChar char="•"/>
              <a:defRPr/>
            </a:pPr>
            <a:r>
              <a:rPr lang="en-CA" altLang="en-US" dirty="0" smtClean="0"/>
              <a:t>Changes can be made “on the fly”</a:t>
            </a:r>
          </a:p>
          <a:p>
            <a:pPr marL="622300" lvl="1" indent="-342900">
              <a:buFont typeface="Arial" panose="020B0604020202020204" pitchFamily="34" charset="0"/>
              <a:buChar char="•"/>
              <a:defRPr/>
            </a:pPr>
            <a:endParaRPr lang="en-CA" altLang="en-US" dirty="0" smtClean="0"/>
          </a:p>
          <a:p>
            <a:pPr marL="622300" lvl="1" indent="-342900">
              <a:buFont typeface="Arial" panose="020B0604020202020204" pitchFamily="34" charset="0"/>
              <a:buChar char="•"/>
              <a:defRPr/>
            </a:pPr>
            <a:endParaRPr lang="en-CA" altLang="en-US" dirty="0" smtClean="0"/>
          </a:p>
          <a:p>
            <a:pPr marL="622300" lvl="1" indent="-342900">
              <a:buFont typeface="Arial" panose="020B0604020202020204" pitchFamily="34" charset="0"/>
              <a:buChar char="•"/>
              <a:defRPr/>
            </a:pPr>
            <a:endParaRPr lang="en-CA" altLang="en-US" dirty="0" smtClean="0"/>
          </a:p>
          <a:p>
            <a:pPr marL="622300" lvl="1" indent="-342900">
              <a:buFont typeface="Arial" panose="020B0604020202020204" pitchFamily="34" charset="0"/>
              <a:buChar char="•"/>
              <a:defRPr/>
            </a:pPr>
            <a:endParaRPr lang="en-CA" altLang="en-US" dirty="0" smtClean="0"/>
          </a:p>
          <a:p>
            <a:pPr marL="342900" indent="-342900">
              <a:buFontTx/>
              <a:buChar char="•"/>
              <a:defRPr/>
            </a:pPr>
            <a:endParaRPr lang="en-CA" altLang="en-US" dirty="0" smtClean="0"/>
          </a:p>
          <a:p>
            <a:pPr marL="342900" indent="-342900">
              <a:buFontTx/>
              <a:buChar char="•"/>
              <a:defRPr/>
            </a:pPr>
            <a:endParaRPr lang="en-CA" altLang="en-US" dirty="0" smtClean="0"/>
          </a:p>
          <a:p>
            <a:pPr marL="342900" indent="-342900">
              <a:buFontTx/>
              <a:buChar char="•"/>
              <a:defRPr/>
            </a:pPr>
            <a:endParaRPr lang="en-CA" altLang="en-US" dirty="0" smtClean="0"/>
          </a:p>
          <a:p>
            <a:pPr marL="342900"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smtClean="0"/>
              <a:t>Predictive Models	</a:t>
            </a:r>
          </a:p>
        </p:txBody>
      </p:sp>
      <p:sp>
        <p:nvSpPr>
          <p:cNvPr id="14339" name="Content Placeholder 2"/>
          <p:cNvSpPr>
            <a:spLocks noGrp="1"/>
          </p:cNvSpPr>
          <p:nvPr>
            <p:ph idx="1"/>
          </p:nvPr>
        </p:nvSpPr>
        <p:spPr/>
        <p:txBody>
          <a:bodyPr/>
          <a:lstStyle/>
          <a:p>
            <a:pPr marL="0" indent="0">
              <a:defRPr/>
            </a:pPr>
            <a:r>
              <a:rPr lang="en-CA" altLang="en-US" dirty="0" smtClean="0"/>
              <a:t>Disadvantages:</a:t>
            </a:r>
          </a:p>
          <a:p>
            <a:pPr marL="342900" indent="-342900">
              <a:buFontTx/>
              <a:buChar char="•"/>
              <a:defRPr/>
            </a:pPr>
            <a:r>
              <a:rPr lang="en-CA" altLang="en-US" dirty="0" smtClean="0"/>
              <a:t>Will your underwriters buy in?</a:t>
            </a:r>
          </a:p>
          <a:p>
            <a:pPr marL="342900" indent="-342900">
              <a:buFontTx/>
              <a:buChar char="•"/>
              <a:defRPr/>
            </a:pPr>
            <a:r>
              <a:rPr lang="en-CA" altLang="en-US" dirty="0" smtClean="0"/>
              <a:t>Black box approach</a:t>
            </a:r>
          </a:p>
          <a:p>
            <a:pPr marL="342900" indent="-342900">
              <a:buFontTx/>
              <a:buChar char="•"/>
              <a:defRPr/>
            </a:pPr>
            <a:r>
              <a:rPr lang="en-CA" altLang="en-US" dirty="0" smtClean="0"/>
              <a:t>How do you get comfortable with the output?</a:t>
            </a:r>
          </a:p>
          <a:p>
            <a:pPr marL="342900" indent="-342900">
              <a:buFontTx/>
              <a:buChar char="•"/>
              <a:defRPr/>
            </a:pPr>
            <a:r>
              <a:rPr lang="en-CA" altLang="en-US" dirty="0" smtClean="0"/>
              <a:t>How do you explain adverse decisions?</a:t>
            </a:r>
          </a:p>
          <a:p>
            <a:pPr marL="342900" indent="-342900">
              <a:buFontTx/>
              <a:buChar char="•"/>
              <a:defRPr/>
            </a:pPr>
            <a:r>
              <a:rPr lang="en-CA" altLang="en-US" dirty="0" smtClean="0"/>
              <a:t>Years before you know if you got it right</a:t>
            </a:r>
          </a:p>
          <a:p>
            <a:pPr marL="342900" indent="-342900">
              <a:buFontTx/>
              <a:buChar char="•"/>
              <a:defRPr/>
            </a:pPr>
            <a:r>
              <a:rPr lang="en-CA" altLang="en-US" dirty="0" smtClean="0"/>
              <a:t>Can you use all of the tools in real time?</a:t>
            </a:r>
          </a:p>
          <a:p>
            <a:pPr marL="342900"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altLang="en-US" smtClean="0"/>
              <a:t>Predictive Models		</a:t>
            </a:r>
          </a:p>
        </p:txBody>
      </p:sp>
      <p:sp>
        <p:nvSpPr>
          <p:cNvPr id="13315" name="Content Placeholder 2"/>
          <p:cNvSpPr>
            <a:spLocks noGrp="1"/>
          </p:cNvSpPr>
          <p:nvPr>
            <p:ph idx="1"/>
          </p:nvPr>
        </p:nvSpPr>
        <p:spPr/>
        <p:txBody>
          <a:bodyPr>
            <a:normAutofit/>
          </a:bodyPr>
          <a:lstStyle/>
          <a:p>
            <a:pPr marL="0" indent="0">
              <a:defRPr/>
            </a:pPr>
            <a:r>
              <a:rPr lang="en-CA" altLang="en-US" dirty="0" smtClean="0"/>
              <a:t>Rx Databases</a:t>
            </a:r>
          </a:p>
          <a:p>
            <a:pPr marL="342900" indent="-342900">
              <a:buFont typeface="Arial" panose="020B0604020202020204" pitchFamily="34" charset="0"/>
              <a:buChar char="•"/>
              <a:defRPr/>
            </a:pPr>
            <a:r>
              <a:rPr lang="en-CA" altLang="en-US" dirty="0" smtClean="0"/>
              <a:t>Predictive model plus traditional underwriting</a:t>
            </a:r>
          </a:p>
          <a:p>
            <a:pPr marL="342900" indent="-342900">
              <a:buFont typeface="Arial" panose="020B0604020202020204" pitchFamily="34" charset="0"/>
              <a:buChar char="•"/>
              <a:defRPr/>
            </a:pPr>
            <a:r>
              <a:rPr lang="en-CA" altLang="en-US" dirty="0" smtClean="0"/>
              <a:t>Use as a screening tool to supplement other underwriting evidence</a:t>
            </a:r>
          </a:p>
          <a:p>
            <a:pPr marL="342900" indent="-342900">
              <a:buFont typeface="Arial" panose="020B0604020202020204" pitchFamily="34" charset="0"/>
              <a:buChar char="•"/>
              <a:defRPr/>
            </a:pPr>
            <a:r>
              <a:rPr lang="en-CA" altLang="en-US" dirty="0" smtClean="0"/>
              <a:t>A check against non-disclosure</a:t>
            </a:r>
          </a:p>
          <a:p>
            <a:pPr marL="342900" indent="-342900">
              <a:buFont typeface="Arial" panose="020B0604020202020204" pitchFamily="34" charset="0"/>
              <a:buChar char="•"/>
              <a:defRPr/>
            </a:pPr>
            <a:r>
              <a:rPr lang="en-CA" altLang="en-US" dirty="0" smtClean="0"/>
              <a:t>Identify disease based on prescription history</a:t>
            </a:r>
          </a:p>
          <a:p>
            <a:pPr marL="342900" indent="-342900">
              <a:buFont typeface="Arial" panose="020B0604020202020204" pitchFamily="34" charset="0"/>
              <a:buChar char="•"/>
              <a:defRPr/>
            </a:pPr>
            <a:r>
              <a:rPr lang="en-CA" altLang="en-US" dirty="0" smtClean="0"/>
              <a:t>Identify drug interactions</a:t>
            </a:r>
          </a:p>
          <a:p>
            <a:pPr marL="342900" indent="-342900">
              <a:buFont typeface="Arial" panose="020B0604020202020204" pitchFamily="34" charset="0"/>
              <a:buChar char="•"/>
              <a:defRPr/>
            </a:pPr>
            <a:r>
              <a:rPr lang="en-CA" altLang="en-US" dirty="0" smtClean="0"/>
              <a:t>Determine if drug(s) being taken as prescribed</a:t>
            </a:r>
          </a:p>
          <a:p>
            <a:pPr marL="0" indent="0">
              <a:defRPr/>
            </a:pPr>
            <a:r>
              <a:rPr lang="en-CA" altLang="en-US" dirty="0" smtClean="0"/>
              <a:t> </a:t>
            </a:r>
          </a:p>
          <a:p>
            <a:pPr marL="852487" lvl="2" indent="-342900">
              <a:defRPr/>
            </a:pPr>
            <a:endParaRPr lang="en-CA" altLang="en-US" dirty="0"/>
          </a:p>
          <a:p>
            <a:pPr marL="852487" lvl="2" indent="-342900">
              <a:defRPr/>
            </a:pPr>
            <a:endParaRPr lang="en-CA" altLang="en-US" dirty="0" smtClean="0"/>
          </a:p>
          <a:p>
            <a:pPr marL="852487" lvl="2" indent="-342900">
              <a:defRPr/>
            </a:pPr>
            <a:endParaRPr lang="en-CA" altLang="en-US" dirty="0"/>
          </a:p>
          <a:p>
            <a:pPr marL="623887" lvl="1" indent="-342900">
              <a:defRPr/>
            </a:pPr>
            <a:endParaRPr lang="en-CA" altLang="en-US" dirty="0" smtClean="0"/>
          </a:p>
          <a:p>
            <a:pPr marL="623887" lvl="1" indent="-342900">
              <a:buFontTx/>
              <a:buChar char="•"/>
              <a:defRPr/>
            </a:pPr>
            <a:endParaRPr lang="en-CA" altLang="en-US" dirty="0"/>
          </a:p>
          <a:p>
            <a:pPr marL="623887" lvl="1"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altLang="en-US" smtClean="0"/>
              <a:t>Predictive Models	</a:t>
            </a:r>
          </a:p>
        </p:txBody>
      </p:sp>
      <p:sp>
        <p:nvSpPr>
          <p:cNvPr id="16387" name="Content Placeholder 2"/>
          <p:cNvSpPr>
            <a:spLocks noGrp="1"/>
          </p:cNvSpPr>
          <p:nvPr>
            <p:ph idx="1"/>
          </p:nvPr>
        </p:nvSpPr>
        <p:spPr/>
        <p:txBody>
          <a:bodyPr>
            <a:normAutofit/>
          </a:bodyPr>
          <a:lstStyle/>
          <a:p>
            <a:pPr marL="0" indent="0">
              <a:defRPr/>
            </a:pPr>
            <a:r>
              <a:rPr lang="en-CA" altLang="en-US" dirty="0" smtClean="0"/>
              <a:t>Lab Scoring</a:t>
            </a:r>
            <a:endParaRPr lang="en-CA" altLang="en-US" dirty="0"/>
          </a:p>
          <a:p>
            <a:pPr marL="342900" indent="-342900">
              <a:buFontTx/>
              <a:buChar char="•"/>
              <a:defRPr/>
            </a:pPr>
            <a:r>
              <a:rPr lang="en-CA" altLang="en-US" dirty="0" smtClean="0"/>
              <a:t>Predictive model to produce final underwriting action.</a:t>
            </a:r>
          </a:p>
          <a:p>
            <a:pPr marL="342900" indent="-342900">
              <a:buFontTx/>
              <a:buChar char="•"/>
              <a:defRPr/>
            </a:pPr>
            <a:r>
              <a:rPr lang="en-CA" altLang="en-US" dirty="0" smtClean="0"/>
              <a:t>Uses lab results, build and blood pressure to produce a result.</a:t>
            </a:r>
          </a:p>
          <a:p>
            <a:pPr marL="342900" indent="-342900">
              <a:buFontTx/>
              <a:buChar char="•"/>
              <a:defRPr/>
            </a:pPr>
            <a:r>
              <a:rPr lang="en-CA" altLang="en-US" dirty="0" smtClean="0"/>
              <a:t>Final action can be made or kick-out to the traditional underwriting stream.</a:t>
            </a:r>
          </a:p>
          <a:p>
            <a:pPr marL="342900" indent="-342900">
              <a:buFontTx/>
              <a:buChar char="•"/>
              <a:defRPr/>
            </a:pPr>
            <a:r>
              <a:rPr lang="en-CA" altLang="en-US" dirty="0" smtClean="0"/>
              <a:t>How do you validate the outcome?</a:t>
            </a:r>
          </a:p>
          <a:p>
            <a:pPr marL="342900" indent="-342900">
              <a:buFontTx/>
              <a:buChar char="•"/>
              <a:defRPr/>
            </a:pPr>
            <a:r>
              <a:rPr lang="en-CA" altLang="en-US" dirty="0" smtClean="0"/>
              <a:t>How do you explain an adverse underwriting action on a “normal” blood profile?</a:t>
            </a:r>
          </a:p>
          <a:p>
            <a:pPr marL="342900" indent="-342900">
              <a:buFontTx/>
              <a:buChar char="•"/>
              <a:defRPr/>
            </a:pPr>
            <a:endParaRPr lang="en-CA"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palogo5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092058"/>
            <a:ext cx="733425" cy="750332"/>
          </a:xfrm>
          <a:prstGeom prst="rect">
            <a:avLst/>
          </a:prstGeom>
          <a:noFill/>
        </p:spPr>
      </p:pic>
      <p:sp>
        <p:nvSpPr>
          <p:cNvPr id="9" name="TextBox 8"/>
          <p:cNvSpPr txBox="1"/>
          <p:nvPr/>
        </p:nvSpPr>
        <p:spPr>
          <a:xfrm>
            <a:off x="5973317" y="6324301"/>
            <a:ext cx="2440305" cy="307777"/>
          </a:xfrm>
          <a:prstGeom prst="rect">
            <a:avLst/>
          </a:prstGeom>
          <a:noFill/>
        </p:spPr>
        <p:txBody>
          <a:bodyPr wrap="square" rtlCol="0">
            <a:spAutoFit/>
          </a:bodyPr>
          <a:lstStyle/>
          <a:p>
            <a:r>
              <a:rPr lang="en-US" sz="1400" dirty="0" smtClean="0"/>
              <a:t>RAPA 2015 Fall Conference</a:t>
            </a:r>
            <a:endParaRPr lang="en-US" sz="1400" dirty="0"/>
          </a:p>
        </p:txBody>
      </p:sp>
      <p:sp>
        <p:nvSpPr>
          <p:cNvPr id="7" name="Title 1"/>
          <p:cNvSpPr txBox="1">
            <a:spLocks/>
          </p:cNvSpPr>
          <p:nvPr/>
        </p:nvSpPr>
        <p:spPr>
          <a:xfrm>
            <a:off x="0" y="685800"/>
            <a:ext cx="9144000" cy="5406257"/>
          </a:xfrm>
          <a:prstGeom prst="rect">
            <a:avLst/>
          </a:prstGeom>
          <a:blipFill>
            <a:blip r:embed="rId3"/>
            <a:tile tx="0" ty="0" sx="100000" sy="100000" flip="none" algn="tl"/>
          </a:blipFill>
          <a:ln w="19050">
            <a:noFill/>
          </a:ln>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b="1" dirty="0">
                <a:latin typeface="Arial" charset="0"/>
                <a:cs typeface="Arial" charset="0"/>
              </a:rPr>
              <a:t>D</a:t>
            </a:r>
            <a:r>
              <a:rPr lang="en-US" sz="3200" b="1" dirty="0" smtClean="0">
                <a:latin typeface="Arial" charset="0"/>
                <a:cs typeface="Arial" charset="0"/>
              </a:rPr>
              <a:t>ata Quality: Obsessed with Data…  And For Good Reason</a:t>
            </a:r>
          </a:p>
          <a:p>
            <a:endParaRPr lang="en-US" sz="3200" b="1" dirty="0" smtClean="0">
              <a:latin typeface="Arial" charset="0"/>
              <a:cs typeface="Arial" charset="0"/>
            </a:endParaRPr>
          </a:p>
          <a:p>
            <a:pPr marL="457200" indent="-457200">
              <a:buFont typeface="Arial" panose="020B0604020202020204" pitchFamily="34" charset="0"/>
              <a:buChar char="•"/>
            </a:pPr>
            <a:r>
              <a:rPr lang="en-US" sz="3200" i="1" dirty="0" smtClean="0">
                <a:solidFill>
                  <a:srgbClr val="0070C0"/>
                </a:solidFill>
              </a:rPr>
              <a:t>An </a:t>
            </a:r>
            <a:r>
              <a:rPr lang="en-US" sz="3200" i="1" dirty="0">
                <a:solidFill>
                  <a:srgbClr val="0070C0"/>
                </a:solidFill>
              </a:rPr>
              <a:t>interactive discussion about the impacts of high quality and poor </a:t>
            </a:r>
            <a:r>
              <a:rPr lang="en-US" sz="3200" i="1" dirty="0" smtClean="0">
                <a:solidFill>
                  <a:srgbClr val="0070C0"/>
                </a:solidFill>
              </a:rPr>
              <a:t>quality data.</a:t>
            </a:r>
          </a:p>
          <a:p>
            <a:endParaRPr lang="en-US" sz="3200" i="1" dirty="0" smtClean="0">
              <a:solidFill>
                <a:srgbClr val="0070C0"/>
              </a:solidFill>
            </a:endParaRPr>
          </a:p>
          <a:p>
            <a:pPr marL="457200" indent="-457200">
              <a:buFont typeface="Arial" panose="020B0604020202020204" pitchFamily="34" charset="0"/>
              <a:buChar char="•"/>
            </a:pPr>
            <a:r>
              <a:rPr lang="en-US" sz="3200" i="1" dirty="0" smtClean="0">
                <a:solidFill>
                  <a:schemeClr val="accent1"/>
                </a:solidFill>
              </a:rPr>
              <a:t>Focuses </a:t>
            </a:r>
            <a:r>
              <a:rPr lang="en-US" sz="3200" i="1" dirty="0">
                <a:solidFill>
                  <a:schemeClr val="accent1"/>
                </a:solidFill>
              </a:rPr>
              <a:t>on best </a:t>
            </a:r>
            <a:r>
              <a:rPr lang="en-US" sz="3200" i="1" dirty="0" smtClean="0">
                <a:solidFill>
                  <a:schemeClr val="accent1"/>
                </a:solidFill>
              </a:rPr>
              <a:t>practices.</a:t>
            </a:r>
          </a:p>
          <a:p>
            <a:endParaRPr lang="en-US" sz="3200" i="1" dirty="0" smtClean="0">
              <a:solidFill>
                <a:schemeClr val="accent1"/>
              </a:solidFill>
            </a:endParaRPr>
          </a:p>
          <a:p>
            <a:pPr marL="457200" indent="-457200">
              <a:buFont typeface="Arial" panose="020B0604020202020204" pitchFamily="34" charset="0"/>
              <a:buChar char="•"/>
            </a:pPr>
            <a:r>
              <a:rPr lang="en-US" sz="3200" i="1" dirty="0" smtClean="0">
                <a:solidFill>
                  <a:schemeClr val="accent2"/>
                </a:solidFill>
              </a:rPr>
              <a:t>BONUS</a:t>
            </a:r>
            <a:r>
              <a:rPr lang="en-US" sz="3200" i="1" dirty="0">
                <a:solidFill>
                  <a:schemeClr val="accent2"/>
                </a:solidFill>
              </a:rPr>
              <a:t>: RAPA members have created a handy reference doc for best practices and guidelines for data and reporting!</a:t>
            </a:r>
            <a:endParaRPr lang="en-CA" sz="3200" i="1" dirty="0">
              <a:solidFill>
                <a:schemeClr val="accent2"/>
              </a:solidFill>
            </a:endParaRPr>
          </a:p>
          <a:p>
            <a:endParaRPr lang="en-CA" sz="3200" dirty="0" smtClean="0">
              <a:latin typeface="Arial" charset="0"/>
              <a:cs typeface="Arial" charset="0"/>
            </a:endParaRPr>
          </a:p>
        </p:txBody>
      </p:sp>
    </p:spTree>
    <p:extLst>
      <p:ext uri="{BB962C8B-B14F-4D97-AF65-F5344CB8AC3E}">
        <p14:creationId xmlns:p14="http://schemas.microsoft.com/office/powerpoint/2010/main" val="3988292933"/>
      </p:ext>
    </p:extLst>
  </p:cSld>
  <p:clrMapOvr>
    <a:masterClrMapping/>
  </p:clrMapOvr>
  <p:transition spd="slow">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1"/>
          </p:nvPr>
        </p:nvSpPr>
        <p:spPr/>
        <p:txBody>
          <a:bodyPr>
            <a:normAutofit fontScale="92500" lnSpcReduction="20000"/>
          </a:bodyPr>
          <a:lstStyle/>
          <a:p>
            <a:r>
              <a:rPr lang="en-CA" altLang="en-US" sz="6000" smtClean="0"/>
              <a:t>Wearable Technology: A new fashion trend?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smtClean="0"/>
              <a:t>Wearable Technology			</a:t>
            </a:r>
          </a:p>
        </p:txBody>
      </p:sp>
      <p:sp>
        <p:nvSpPr>
          <p:cNvPr id="28675" name="Content Placeholder 2"/>
          <p:cNvSpPr>
            <a:spLocks noGrp="1"/>
          </p:cNvSpPr>
          <p:nvPr>
            <p:ph idx="1"/>
          </p:nvPr>
        </p:nvSpPr>
        <p:spPr>
          <a:xfrm>
            <a:off x="585788" y="1389063"/>
            <a:ext cx="8062912" cy="4648200"/>
          </a:xfrm>
        </p:spPr>
        <p:txBody>
          <a:bodyPr/>
          <a:lstStyle/>
          <a:p>
            <a:pPr marL="0" indent="0">
              <a:buFont typeface="Wingdings" panose="05000000000000000000" pitchFamily="2" charset="2"/>
              <a:buNone/>
            </a:pPr>
            <a:r>
              <a:rPr lang="en-CA" altLang="en-US" smtClean="0"/>
              <a:t>A Brief History:</a:t>
            </a:r>
          </a:p>
          <a:p>
            <a:pPr marL="0" indent="0">
              <a:buFont typeface="Wingdings" panose="05000000000000000000" pitchFamily="2" charset="2"/>
              <a:buNone/>
            </a:pPr>
            <a:r>
              <a:rPr lang="en-CA" altLang="en-US" sz="2000" smtClean="0"/>
              <a:t>1975 – Pulsar Calculator watch</a:t>
            </a:r>
          </a:p>
          <a:p>
            <a:pPr marL="0" indent="0">
              <a:buFont typeface="Wingdings" panose="05000000000000000000" pitchFamily="2" charset="2"/>
              <a:buNone/>
            </a:pPr>
            <a:r>
              <a:rPr lang="en-CA" altLang="en-US" sz="2000" smtClean="0"/>
              <a:t>1979 – Sony Walkman</a:t>
            </a:r>
          </a:p>
          <a:p>
            <a:pPr marL="0" indent="0">
              <a:buFont typeface="Wingdings" panose="05000000000000000000" pitchFamily="2" charset="2"/>
              <a:buNone/>
            </a:pPr>
            <a:r>
              <a:rPr lang="en-CA" altLang="en-US" sz="2000" smtClean="0"/>
              <a:t>1993 – Apple Newton PDA</a:t>
            </a:r>
          </a:p>
          <a:p>
            <a:pPr marL="0" indent="0">
              <a:buFont typeface="Wingdings" panose="05000000000000000000" pitchFamily="2" charset="2"/>
              <a:buNone/>
            </a:pPr>
            <a:r>
              <a:rPr lang="en-CA" altLang="en-US" sz="2000" smtClean="0"/>
              <a:t>1999 – BlackBerry</a:t>
            </a:r>
          </a:p>
          <a:p>
            <a:pPr marL="0" indent="0">
              <a:buFont typeface="Wingdings" panose="05000000000000000000" pitchFamily="2" charset="2"/>
              <a:buNone/>
            </a:pPr>
            <a:r>
              <a:rPr lang="en-CA" altLang="en-US" sz="2000" smtClean="0"/>
              <a:t>2000 – Bluetooth</a:t>
            </a:r>
          </a:p>
          <a:p>
            <a:pPr marL="0" indent="0">
              <a:buFont typeface="Wingdings" panose="05000000000000000000" pitchFamily="2" charset="2"/>
              <a:buNone/>
            </a:pPr>
            <a:r>
              <a:rPr lang="en-CA" altLang="en-US" sz="2000" smtClean="0"/>
              <a:t>2001 – Apple iPod</a:t>
            </a:r>
          </a:p>
          <a:p>
            <a:pPr marL="0" indent="0">
              <a:buFont typeface="Wingdings" panose="05000000000000000000" pitchFamily="2" charset="2"/>
              <a:buNone/>
            </a:pPr>
            <a:r>
              <a:rPr lang="en-CA" altLang="en-US" sz="2000" smtClean="0"/>
              <a:t>2004 – GoPro Camera</a:t>
            </a:r>
          </a:p>
          <a:p>
            <a:pPr marL="0" indent="0">
              <a:buFont typeface="Wingdings" panose="05000000000000000000" pitchFamily="2" charset="2"/>
              <a:buNone/>
            </a:pPr>
            <a:r>
              <a:rPr lang="en-CA" altLang="en-US" sz="2000" smtClean="0"/>
              <a:t>2008 – FitBit</a:t>
            </a:r>
          </a:p>
          <a:p>
            <a:pPr marL="0" indent="0">
              <a:buFont typeface="Wingdings" panose="05000000000000000000" pitchFamily="2" charset="2"/>
              <a:buNone/>
            </a:pPr>
            <a:r>
              <a:rPr lang="en-CA" altLang="en-US" sz="2000" smtClean="0"/>
              <a:t>2011 – Jawbone Up</a:t>
            </a:r>
          </a:p>
          <a:p>
            <a:pPr marL="0" indent="0">
              <a:buFont typeface="Wingdings" panose="05000000000000000000" pitchFamily="2" charset="2"/>
              <a:buNone/>
            </a:pPr>
            <a:r>
              <a:rPr lang="en-CA" altLang="en-US" sz="2000" smtClean="0"/>
              <a:t>2012 – Nike FuelBand</a:t>
            </a: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3" y="1447800"/>
            <a:ext cx="1438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7975" y="1473200"/>
            <a:ext cx="29527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41800"/>
            <a:ext cx="29210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smtClean="0"/>
              <a:t>Wearable Technology			</a:t>
            </a:r>
          </a:p>
        </p:txBody>
      </p:sp>
      <p:sp>
        <p:nvSpPr>
          <p:cNvPr id="14339" name="Content Placeholder 2"/>
          <p:cNvSpPr>
            <a:spLocks noGrp="1"/>
          </p:cNvSpPr>
          <p:nvPr>
            <p:ph idx="1"/>
          </p:nvPr>
        </p:nvSpPr>
        <p:spPr>
          <a:xfrm>
            <a:off x="0" y="1371600"/>
            <a:ext cx="8062913" cy="4648200"/>
          </a:xfrm>
        </p:spPr>
        <p:txBody>
          <a:bodyPr/>
          <a:lstStyle/>
          <a:p>
            <a:pPr marL="0" indent="0">
              <a:defRPr/>
            </a:pPr>
            <a:r>
              <a:rPr lang="en-CA" altLang="en-US" dirty="0" smtClean="0"/>
              <a:t>Medical Devices </a:t>
            </a:r>
          </a:p>
          <a:p>
            <a:pPr marL="342900" indent="-342900">
              <a:buFont typeface="Arial" panose="020B0604020202020204" pitchFamily="34" charset="0"/>
              <a:buChar char="•"/>
              <a:defRPr/>
            </a:pPr>
            <a:r>
              <a:rPr lang="en-CA" altLang="en-US" sz="1800" dirty="0" smtClean="0"/>
              <a:t>AiQ Smart Clothing	</a:t>
            </a:r>
          </a:p>
          <a:p>
            <a:pPr marL="623887" lvl="1" indent="-342900">
              <a:buFont typeface="Arial" panose="020B0604020202020204" pitchFamily="34" charset="0"/>
              <a:buChar char="•"/>
              <a:defRPr/>
            </a:pPr>
            <a:r>
              <a:rPr lang="en-CA" altLang="en-US" sz="1800" dirty="0" smtClean="0"/>
              <a:t>T-shirt that can measure heart rate, respiration rate and skin temperature</a:t>
            </a:r>
          </a:p>
          <a:p>
            <a:pPr marL="342900" indent="-342900">
              <a:buFont typeface="Arial" panose="020B0604020202020204" pitchFamily="34" charset="0"/>
              <a:buChar char="•"/>
              <a:defRPr/>
            </a:pPr>
            <a:r>
              <a:rPr lang="en-CA" altLang="en-US" sz="1800" dirty="0" smtClean="0"/>
              <a:t>BodyTel</a:t>
            </a:r>
            <a:endParaRPr lang="en-CA" altLang="en-US" sz="1800" dirty="0"/>
          </a:p>
          <a:p>
            <a:pPr marL="623887" lvl="1" indent="-342900">
              <a:buFont typeface="Arial" panose="020B0604020202020204" pitchFamily="34" charset="0"/>
              <a:buChar char="•"/>
              <a:defRPr/>
            </a:pPr>
            <a:r>
              <a:rPr lang="en-CA" altLang="en-US" sz="1800" dirty="0" smtClean="0"/>
              <a:t>Monitor blood glucose, blood pressure and weight</a:t>
            </a:r>
          </a:p>
          <a:p>
            <a:pPr marL="342900" indent="-342900">
              <a:buFont typeface="Arial" panose="020B0604020202020204" pitchFamily="34" charset="0"/>
              <a:buChar char="•"/>
              <a:defRPr/>
            </a:pPr>
            <a:r>
              <a:rPr lang="en-CA" altLang="en-US" sz="1800" dirty="0" smtClean="0"/>
              <a:t>Nuubo</a:t>
            </a:r>
            <a:endParaRPr lang="en-CA" altLang="en-US" sz="1800" dirty="0"/>
          </a:p>
          <a:p>
            <a:pPr marL="623887" lvl="1" indent="-342900">
              <a:buFont typeface="Arial" panose="020B0604020202020204" pitchFamily="34" charset="0"/>
              <a:buChar char="•"/>
              <a:defRPr/>
            </a:pPr>
            <a:r>
              <a:rPr lang="en-CA" altLang="en-US" sz="1800" dirty="0" smtClean="0"/>
              <a:t>Remote cardiac monitoring</a:t>
            </a:r>
          </a:p>
          <a:p>
            <a:pPr marL="342900" indent="-342900">
              <a:buFont typeface="Arial" panose="020B0604020202020204" pitchFamily="34" charset="0"/>
              <a:buChar char="•"/>
              <a:defRPr/>
            </a:pPr>
            <a:r>
              <a:rPr lang="en-CA" altLang="en-US" sz="1800" dirty="0" smtClean="0"/>
              <a:t>Preventice</a:t>
            </a:r>
          </a:p>
          <a:p>
            <a:pPr marL="623887" lvl="1" indent="-342900">
              <a:buFont typeface="Arial" panose="020B0604020202020204" pitchFamily="34" charset="0"/>
              <a:buChar char="•"/>
              <a:defRPr/>
            </a:pPr>
            <a:r>
              <a:rPr lang="en-CA" altLang="en-US" sz="1800" dirty="0" smtClean="0"/>
              <a:t>Chest sensor collects data on heart rate, respiration rate, activity level and mobile ECG</a:t>
            </a:r>
          </a:p>
          <a:p>
            <a:pPr marL="342900" indent="-342900">
              <a:buFont typeface="Arial" panose="020B0604020202020204" pitchFamily="34" charset="0"/>
              <a:buChar char="•"/>
              <a:defRPr/>
            </a:pPr>
            <a:r>
              <a:rPr lang="en-CA" altLang="en-US" sz="1800" dirty="0" smtClean="0"/>
              <a:t>Moticon</a:t>
            </a:r>
          </a:p>
          <a:p>
            <a:pPr marL="623887" lvl="1" indent="-342900">
              <a:buFont typeface="Arial" panose="020B0604020202020204" pitchFamily="34" charset="0"/>
              <a:buChar char="•"/>
              <a:defRPr/>
            </a:pPr>
            <a:r>
              <a:rPr lang="en-CA" altLang="en-US" sz="1800" dirty="0" smtClean="0"/>
              <a:t>Wireless shoe insole to measure distribution and motion.</a:t>
            </a:r>
          </a:p>
          <a:p>
            <a:pPr marL="0" indent="0">
              <a:defRPr/>
            </a:pPr>
            <a:endParaRPr lang="en-CA" altLang="en-US" sz="12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smtClean="0"/>
              <a:t>Wearable Technology			</a:t>
            </a:r>
          </a:p>
        </p:txBody>
      </p:sp>
      <p:sp>
        <p:nvSpPr>
          <p:cNvPr id="3" name="Content Placeholder 2"/>
          <p:cNvSpPr>
            <a:spLocks noGrp="1"/>
          </p:cNvSpPr>
          <p:nvPr>
            <p:ph idx="1"/>
          </p:nvPr>
        </p:nvSpPr>
        <p:spPr>
          <a:xfrm>
            <a:off x="561975" y="1447800"/>
            <a:ext cx="8062913" cy="4648200"/>
          </a:xfrm>
        </p:spPr>
        <p:txBody>
          <a:bodyPr/>
          <a:lstStyle/>
          <a:p>
            <a:pPr>
              <a:defRPr/>
            </a:pPr>
            <a:r>
              <a:rPr lang="en-CA" i="1" dirty="0" smtClean="0"/>
              <a:t>Ever hear of Tikker?</a:t>
            </a:r>
          </a:p>
          <a:p>
            <a:pPr>
              <a:defRPr/>
            </a:pPr>
            <a:r>
              <a:rPr lang="en-CA" dirty="0" smtClean="0"/>
              <a:t>“The Tikker watch counts down your estimated life expectancy – you make very second count”</a:t>
            </a:r>
          </a:p>
          <a:p>
            <a:pPr marL="342900" indent="-342900">
              <a:buFont typeface="Arial" panose="020B0604020202020204" pitchFamily="34" charset="0"/>
              <a:buChar char="•"/>
              <a:defRPr/>
            </a:pPr>
            <a:r>
              <a:rPr lang="en-CA" dirty="0" smtClean="0"/>
              <a:t>Fill out questionnaire about health history</a:t>
            </a:r>
          </a:p>
          <a:p>
            <a:pPr marL="342900" indent="-342900">
              <a:buFont typeface="Arial" panose="020B0604020202020204" pitchFamily="34" charset="0"/>
              <a:buChar char="•"/>
              <a:defRPr/>
            </a:pPr>
            <a:r>
              <a:rPr lang="en-CA" dirty="0" smtClean="0"/>
              <a:t>Asks about exercise, alcohol &amp; tobacco</a:t>
            </a:r>
          </a:p>
          <a:p>
            <a:pPr marL="342900" indent="-342900">
              <a:buFont typeface="Arial" panose="020B0604020202020204" pitchFamily="34" charset="0"/>
              <a:buChar char="•"/>
              <a:defRPr/>
            </a:pPr>
            <a:r>
              <a:rPr lang="en-CA" dirty="0" smtClean="0"/>
              <a:t>The countdown starts…..</a:t>
            </a:r>
          </a:p>
          <a:p>
            <a:pPr marL="342900" indent="-342900">
              <a:buFont typeface="Arial" panose="020B0604020202020204" pitchFamily="34" charset="0"/>
              <a:buChar char="•"/>
              <a:defRPr/>
            </a:pPr>
            <a:endParaRPr lang="en-CA" dirty="0"/>
          </a:p>
        </p:txBody>
      </p:sp>
      <p:pic>
        <p:nvPicPr>
          <p:cNvPr id="3072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11488"/>
            <a:ext cx="2378075" cy="312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smtClean="0"/>
              <a:t>Wearable Technology			</a:t>
            </a:r>
          </a:p>
        </p:txBody>
      </p:sp>
      <p:sp>
        <p:nvSpPr>
          <p:cNvPr id="31747" name="Content Placeholder 2"/>
          <p:cNvSpPr>
            <a:spLocks noGrp="1"/>
          </p:cNvSpPr>
          <p:nvPr>
            <p:ph idx="1"/>
          </p:nvPr>
        </p:nvSpPr>
        <p:spPr/>
        <p:txBody>
          <a:bodyPr>
            <a:normAutofit/>
          </a:bodyPr>
          <a:lstStyle/>
          <a:p>
            <a:pPr marL="0" indent="0">
              <a:buFont typeface="Wingdings" panose="05000000000000000000" pitchFamily="2" charset="2"/>
              <a:buNone/>
            </a:pPr>
            <a:r>
              <a:rPr lang="en-CA" altLang="en-US" smtClean="0"/>
              <a:t>What does wearable technology mean to our industry?</a:t>
            </a:r>
          </a:p>
          <a:p>
            <a:pPr marL="622300" lvl="1" indent="-342900"/>
            <a:r>
              <a:rPr lang="en-CA" altLang="en-US" smtClean="0"/>
              <a:t>Promotion of healthy lifestyle</a:t>
            </a:r>
          </a:p>
          <a:p>
            <a:pPr marL="850900" lvl="2" indent="-342900"/>
            <a:r>
              <a:rPr lang="en-CA" altLang="en-US" smtClean="0"/>
              <a:t>John Hancock </a:t>
            </a:r>
          </a:p>
          <a:p>
            <a:pPr marL="1079500" lvl="3" indent="-342900"/>
            <a:r>
              <a:rPr lang="en-CA" altLang="en-US" smtClean="0"/>
              <a:t>Track activity – earn Vitality points</a:t>
            </a:r>
          </a:p>
          <a:p>
            <a:pPr marL="1079500" lvl="3" indent="-342900"/>
            <a:r>
              <a:rPr lang="en-CA" altLang="en-US" smtClean="0"/>
              <a:t>Given FitBit</a:t>
            </a:r>
          </a:p>
          <a:p>
            <a:pPr marL="850900" lvl="2" indent="-342900"/>
            <a:r>
              <a:rPr lang="en-CA" altLang="en-US" smtClean="0"/>
              <a:t>Discovery</a:t>
            </a:r>
          </a:p>
          <a:p>
            <a:pPr marL="1079500" lvl="3" indent="-342900"/>
            <a:r>
              <a:rPr lang="en-CA" altLang="en-US" smtClean="0"/>
              <a:t>Track activity – earn Vitality points</a:t>
            </a:r>
          </a:p>
          <a:p>
            <a:pPr marL="1079500" lvl="3" indent="-342900"/>
            <a:r>
              <a:rPr lang="en-CA" altLang="en-US" smtClean="0"/>
              <a:t>FitBit, Garmin, Jawbone and other devices can be used to earn points</a:t>
            </a:r>
          </a:p>
          <a:p>
            <a:pPr marL="622300" lvl="1" indent="-342900">
              <a:buFontTx/>
              <a:buChar char="•"/>
            </a:pPr>
            <a:r>
              <a:rPr lang="en-CA" altLang="en-US" smtClean="0"/>
              <a:t>Wearable technology and predictive modeling</a:t>
            </a:r>
          </a:p>
          <a:p>
            <a:pPr marL="622300" lvl="1" indent="-342900">
              <a:buFontTx/>
              <a:buChar char="•"/>
            </a:pPr>
            <a:r>
              <a:rPr lang="en-CA" altLang="en-US" smtClean="0"/>
              <a:t>Does the consumer now know “too much” about themselves?</a:t>
            </a:r>
          </a:p>
          <a:p>
            <a:pPr marL="850900" lvl="2" indent="-342900"/>
            <a:r>
              <a:rPr lang="en-CA" altLang="en-US" smtClean="0"/>
              <a:t>Is there an anti-selection risk</a:t>
            </a:r>
          </a:p>
          <a:p>
            <a:pPr marL="622300" lvl="1" indent="-342900"/>
            <a:r>
              <a:rPr lang="en-CA" altLang="en-US" smtClean="0"/>
              <a:t>What does the future bring?</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2"/>
          <p:cNvSpPr>
            <a:spLocks noGrp="1"/>
          </p:cNvSpPr>
          <p:nvPr>
            <p:ph type="body" idx="1"/>
          </p:nvPr>
        </p:nvSpPr>
        <p:spPr/>
        <p:txBody>
          <a:bodyPr>
            <a:normAutofit fontScale="92500" lnSpcReduction="20000"/>
          </a:bodyPr>
          <a:lstStyle/>
          <a:p>
            <a:r>
              <a:rPr lang="en-CA" altLang="en-US" sz="6000" smtClean="0"/>
              <a:t>Marijuana – Smoker or Non-Smoker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altLang="en-US" smtClean="0"/>
              <a:t>Marijuana			</a:t>
            </a:r>
          </a:p>
        </p:txBody>
      </p:sp>
      <p:sp>
        <p:nvSpPr>
          <p:cNvPr id="33795" name="Content Placeholder 1"/>
          <p:cNvSpPr>
            <a:spLocks noGrp="1"/>
          </p:cNvSpPr>
          <p:nvPr>
            <p:ph idx="1"/>
          </p:nvPr>
        </p:nvSpPr>
        <p:spPr/>
        <p:txBody>
          <a:bodyPr>
            <a:normAutofit/>
          </a:bodyPr>
          <a:lstStyle/>
          <a:p>
            <a:r>
              <a:rPr lang="en-CA" altLang="en-US" smtClean="0"/>
              <a:t>Legal Status</a:t>
            </a:r>
          </a:p>
          <a:p>
            <a:r>
              <a:rPr lang="en-CA" altLang="en-US" u="sng" smtClean="0"/>
              <a:t>U.S.</a:t>
            </a:r>
          </a:p>
          <a:p>
            <a:pPr marL="622300" lvl="1" indent="-342900">
              <a:buFont typeface="Arial" panose="020B0604020202020204" pitchFamily="34" charset="0"/>
              <a:buChar char="•"/>
            </a:pPr>
            <a:r>
              <a:rPr lang="en-CA" altLang="en-US" smtClean="0"/>
              <a:t>27 states have either decriminalized or legalized Marijuana use in some form.</a:t>
            </a:r>
          </a:p>
          <a:p>
            <a:pPr marL="622300" lvl="1" indent="-342900">
              <a:buFont typeface="Arial" panose="020B0604020202020204" pitchFamily="34" charset="0"/>
              <a:buChar char="•"/>
            </a:pPr>
            <a:r>
              <a:rPr lang="en-CA" altLang="en-US" smtClean="0"/>
              <a:t>Alaska, Colorado, Oregon, Washington and the District of Columbia allow recreational use.</a:t>
            </a:r>
          </a:p>
          <a:p>
            <a:pPr marL="622300" lvl="1" indent="-342900">
              <a:buFont typeface="Arial" panose="020B0604020202020204" pitchFamily="34" charset="0"/>
              <a:buChar char="•"/>
            </a:pPr>
            <a:r>
              <a:rPr lang="en-CA" altLang="en-US" smtClean="0"/>
              <a:t>Recreational initiatives expected on 2016 ballots in Arizona, California, Maine, Massachusetts and Nevada.</a:t>
            </a:r>
          </a:p>
          <a:p>
            <a:pPr marL="622300" lvl="1" indent="-342900">
              <a:buFont typeface="Arial" panose="020B0604020202020204" pitchFamily="34" charset="0"/>
              <a:buChar char="•"/>
            </a:pPr>
            <a:r>
              <a:rPr lang="en-CA" altLang="en-US" smtClean="0"/>
              <a:t>Conflicts between federal and state laws</a:t>
            </a:r>
          </a:p>
          <a:p>
            <a:pPr marL="850900" lvl="2" indent="-342900"/>
            <a:r>
              <a:rPr lang="en-CA" altLang="en-US" smtClean="0"/>
              <a:t>The manufacture, distribution and possession remains a federal crime – state legalization cannot be used as a defence</a:t>
            </a:r>
          </a:p>
          <a:p>
            <a:pPr marL="850900" lvl="2" indent="-342900"/>
            <a:r>
              <a:rPr lang="en-CA" altLang="en-US" smtClean="0"/>
              <a:t>Current administration is deferring to the states</a:t>
            </a:r>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altLang="en-US" smtClean="0"/>
              <a:t>Marijuana			</a:t>
            </a:r>
          </a:p>
        </p:txBody>
      </p:sp>
      <p:sp>
        <p:nvSpPr>
          <p:cNvPr id="34819" name="Content Placeholder 1"/>
          <p:cNvSpPr>
            <a:spLocks noGrp="1"/>
          </p:cNvSpPr>
          <p:nvPr>
            <p:ph idx="1"/>
          </p:nvPr>
        </p:nvSpPr>
        <p:spPr/>
        <p:txBody>
          <a:bodyPr>
            <a:normAutofit/>
          </a:bodyPr>
          <a:lstStyle/>
          <a:p>
            <a:r>
              <a:rPr lang="en-CA" altLang="en-US" smtClean="0"/>
              <a:t>Legal Status</a:t>
            </a:r>
          </a:p>
          <a:p>
            <a:r>
              <a:rPr lang="en-CA" altLang="en-US" u="sng" smtClean="0"/>
              <a:t>Canada</a:t>
            </a:r>
          </a:p>
          <a:p>
            <a:pPr marL="622300" lvl="1" indent="-342900">
              <a:buFont typeface="Arial" panose="020B0604020202020204" pitchFamily="34" charset="0"/>
              <a:buChar char="•"/>
            </a:pPr>
            <a:r>
              <a:rPr lang="en-CA" altLang="en-US" smtClean="0"/>
              <a:t>Medical marijuana - Supreme Court of Canada (June 2015) allowed for all forms of marijuana, not just dried, to be used</a:t>
            </a:r>
          </a:p>
          <a:p>
            <a:pPr marL="622300" lvl="1" indent="-342900">
              <a:buFont typeface="Arial" panose="020B0604020202020204" pitchFamily="34" charset="0"/>
              <a:buChar char="•"/>
            </a:pPr>
            <a:r>
              <a:rPr lang="en-CA" altLang="en-US" smtClean="0"/>
              <a:t>Other than medical marijuana, police and prosecution in all Canadian jurisdictions can bring charges for possession</a:t>
            </a:r>
          </a:p>
          <a:p>
            <a:pPr marL="622300" lvl="1" indent="-342900">
              <a:buFont typeface="Arial" panose="020B0604020202020204" pitchFamily="34" charset="0"/>
              <a:buChar char="•"/>
            </a:pPr>
            <a:r>
              <a:rPr lang="en-CA" altLang="en-US" smtClean="0"/>
              <a:t>The courts in many Canadian provinces do not enforce the laws</a:t>
            </a:r>
          </a:p>
          <a:p>
            <a:pPr marL="622300" lvl="1" indent="-342900">
              <a:buFont typeface="Arial" panose="020B0604020202020204" pitchFamily="34" charset="0"/>
              <a:buChar char="•"/>
            </a:pPr>
            <a:r>
              <a:rPr lang="en-CA" altLang="en-US" smtClean="0"/>
              <a:t>Hot topic in 2015 Federal Election (which is today):</a:t>
            </a:r>
          </a:p>
          <a:p>
            <a:pPr marL="850900" lvl="2" indent="-342900"/>
            <a:r>
              <a:rPr lang="en-CA" altLang="en-US" smtClean="0"/>
              <a:t>Conservatives – have imposed harsher sentences while in power; oppose legalization </a:t>
            </a:r>
          </a:p>
          <a:p>
            <a:pPr marL="850900" lvl="2" indent="-342900"/>
            <a:r>
              <a:rPr lang="en-CA" altLang="en-US" smtClean="0"/>
              <a:t>Liberals – want legalization</a:t>
            </a:r>
          </a:p>
          <a:p>
            <a:pPr marL="850900" lvl="2" indent="-342900"/>
            <a:r>
              <a:rPr lang="en-CA" altLang="en-US" smtClean="0"/>
              <a:t>NDP – decriminalize but not legalize</a:t>
            </a:r>
          </a:p>
          <a:p>
            <a:pPr marL="850900" lvl="2" indent="-342900"/>
            <a:endParaRPr lang="en-CA" altLang="en-US" smtClean="0"/>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a:p>
            <a:pPr marL="622300" lvl="1" indent="-342900">
              <a:buFont typeface="Arial" panose="020B0604020202020204" pitchFamily="34" charset="0"/>
              <a:buChar char="•"/>
            </a:pPr>
            <a:endParaRPr lang="en-CA" alt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mtClean="0"/>
              <a:t>Marijuana			</a:t>
            </a:r>
          </a:p>
        </p:txBody>
      </p:sp>
      <p:sp>
        <p:nvSpPr>
          <p:cNvPr id="33795" name="Content Placeholder 1"/>
          <p:cNvSpPr>
            <a:spLocks noGrp="1"/>
          </p:cNvSpPr>
          <p:nvPr>
            <p:ph idx="1"/>
          </p:nvPr>
        </p:nvSpPr>
        <p:spPr/>
        <p:txBody>
          <a:bodyPr>
            <a:normAutofit/>
          </a:bodyPr>
          <a:lstStyle/>
          <a:p>
            <a:pPr>
              <a:defRPr/>
            </a:pPr>
            <a:r>
              <a:rPr lang="en-CA" altLang="en-US" dirty="0" smtClean="0"/>
              <a:t>Life Underwriting Issues</a:t>
            </a:r>
          </a:p>
          <a:p>
            <a:pPr lvl="1">
              <a:defRPr/>
            </a:pPr>
            <a:r>
              <a:rPr lang="en-CA" altLang="en-US" dirty="0" smtClean="0"/>
              <a:t>Past View</a:t>
            </a:r>
          </a:p>
          <a:p>
            <a:pPr lvl="2">
              <a:defRPr/>
            </a:pPr>
            <a:r>
              <a:rPr lang="en-CA" altLang="en-US" dirty="0" smtClean="0"/>
              <a:t>Considered as smokers and then rated for amount/frequency used</a:t>
            </a:r>
          </a:p>
          <a:p>
            <a:pPr lvl="1">
              <a:defRPr/>
            </a:pPr>
            <a:r>
              <a:rPr lang="en-CA" altLang="en-US" dirty="0" smtClean="0"/>
              <a:t>Current View	</a:t>
            </a:r>
          </a:p>
          <a:p>
            <a:pPr lvl="2">
              <a:defRPr/>
            </a:pPr>
            <a:r>
              <a:rPr lang="en-CA" altLang="en-US" dirty="0" smtClean="0"/>
              <a:t>Some U.S. insurers offer non-smoker rates to marijuana users</a:t>
            </a:r>
          </a:p>
          <a:p>
            <a:pPr lvl="3">
              <a:defRPr/>
            </a:pPr>
            <a:r>
              <a:rPr lang="en-CA" altLang="en-US" dirty="0" smtClean="0"/>
              <a:t>At least one company offers non-smoker preferred plus with use of 1 x per week or less</a:t>
            </a:r>
          </a:p>
          <a:p>
            <a:pPr lvl="3">
              <a:defRPr/>
            </a:pPr>
            <a:r>
              <a:rPr lang="en-CA" altLang="en-US" dirty="0" smtClean="0"/>
              <a:t>Some companies look at occasional marijuana use similar to occasional cigar use</a:t>
            </a:r>
          </a:p>
          <a:p>
            <a:pPr lvl="2">
              <a:defRPr/>
            </a:pPr>
            <a:r>
              <a:rPr lang="en-CA" altLang="en-US" dirty="0" smtClean="0"/>
              <a:t>None of the large insurers in Canada have moved to non-smoker rates yet</a:t>
            </a:r>
          </a:p>
          <a:p>
            <a:pPr lvl="3">
              <a:defRPr/>
            </a:pPr>
            <a:r>
              <a:rPr lang="en-CA" altLang="en-US" dirty="0"/>
              <a:t> </a:t>
            </a:r>
            <a:r>
              <a:rPr lang="en-CA" altLang="en-US" dirty="0" smtClean="0"/>
              <a:t>Concerns with reputation when use is a hot political topic</a:t>
            </a:r>
          </a:p>
          <a:p>
            <a:pPr lvl="2">
              <a:defRPr/>
            </a:pPr>
            <a:r>
              <a:rPr lang="en-CA" altLang="en-US" dirty="0" smtClean="0"/>
              <a:t>Wide view on the harmful effects on marijuana use and how it varies by way ingested</a:t>
            </a:r>
          </a:p>
          <a:p>
            <a:pPr lvl="2">
              <a:defRPr/>
            </a:pPr>
            <a:r>
              <a:rPr lang="en-CA" altLang="en-US" dirty="0" smtClean="0"/>
              <a:t>The reason for use needs to be closely underwritten</a:t>
            </a:r>
          </a:p>
          <a:p>
            <a:pPr lvl="2">
              <a:defRPr/>
            </a:pPr>
            <a:endParaRPr lang="en-CA" altLang="en-US" dirty="0" smtClean="0"/>
          </a:p>
          <a:p>
            <a:pPr marL="623887" lvl="1" indent="-342900">
              <a:buFont typeface="Arial" panose="020B0604020202020204" pitchFamily="34" charset="0"/>
              <a:buChar char="•"/>
              <a:defRPr/>
            </a:pPr>
            <a:endParaRPr lang="en-CA" altLang="en-US" dirty="0" smtClean="0"/>
          </a:p>
          <a:p>
            <a:pPr marL="623887" lvl="1" indent="-342900">
              <a:buFont typeface="Arial" panose="020B0604020202020204" pitchFamily="34" charset="0"/>
              <a:buChar char="•"/>
              <a:defRPr/>
            </a:pPr>
            <a:endParaRPr lang="en-CA" altLang="en-US" dirty="0" smtClean="0"/>
          </a:p>
          <a:p>
            <a:pPr marL="623887" lvl="1" indent="-342900">
              <a:buFont typeface="Arial" panose="020B0604020202020204" pitchFamily="34" charset="0"/>
              <a:buChar char="•"/>
              <a:defRPr/>
            </a:pPr>
            <a:endParaRPr lang="en-CA" altLang="en-US" dirty="0" smtClean="0"/>
          </a:p>
          <a:p>
            <a:pPr marL="623887" lvl="1" indent="-342900">
              <a:buFont typeface="Arial" panose="020B0604020202020204" pitchFamily="34" charset="0"/>
              <a:buChar char="•"/>
              <a:defRPr/>
            </a:pPr>
            <a:endParaRPr lang="en-CA" alt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676400" y="2895600"/>
            <a:ext cx="5554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sz="7200" dirty="0"/>
              <a:t>THANK YOU</a:t>
            </a:r>
          </a:p>
        </p:txBody>
      </p:sp>
    </p:spTree>
  </p:cSld>
  <p:clrMapOvr>
    <a:masterClrMapping/>
  </p:clrMapOvr>
</p:sld>
</file>

<file path=ppt/theme/_rels/theme1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1.xml><?xml version="1.0" encoding="utf-8"?>
<a:theme xmlns:a="http://schemas.openxmlformats.org/drawingml/2006/main" name="2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2.xml><?xml version="1.0" encoding="utf-8"?>
<a:theme xmlns:a="http://schemas.openxmlformats.org/drawingml/2006/main" name="3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3.xml><?xml version="1.0" encoding="utf-8"?>
<a:theme xmlns:a="http://schemas.openxmlformats.org/drawingml/2006/main" name="4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14.xml><?xml version="1.0" encoding="utf-8"?>
<a:theme xmlns:a="http://schemas.openxmlformats.org/drawingml/2006/main" name="RBC">
  <a:themeElements>
    <a:clrScheme name="RBC 1">
      <a:dk1>
        <a:srgbClr val="0B2C7F"/>
      </a:dk1>
      <a:lt1>
        <a:srgbClr val="FFFFFF"/>
      </a:lt1>
      <a:dk2>
        <a:srgbClr val="0B2C7F"/>
      </a:dk2>
      <a:lt2>
        <a:srgbClr val="8CB8C6"/>
      </a:lt2>
      <a:accent1>
        <a:srgbClr val="8996A0"/>
      </a:accent1>
      <a:accent2>
        <a:srgbClr val="FF5A00"/>
      </a:accent2>
      <a:accent3>
        <a:srgbClr val="FFFFFF"/>
      </a:accent3>
      <a:accent4>
        <a:srgbClr val="08246C"/>
      </a:accent4>
      <a:accent5>
        <a:srgbClr val="C4C9CD"/>
      </a:accent5>
      <a:accent6>
        <a:srgbClr val="E75100"/>
      </a:accent6>
      <a:hlink>
        <a:srgbClr val="D5C833"/>
      </a:hlink>
      <a:folHlink>
        <a:srgbClr val="B8A970"/>
      </a:folHlink>
    </a:clrScheme>
    <a:fontScheme name="RB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BC 1">
        <a:dk1>
          <a:srgbClr val="0B2C7F"/>
        </a:dk1>
        <a:lt1>
          <a:srgbClr val="FFFFFF"/>
        </a:lt1>
        <a:dk2>
          <a:srgbClr val="0B2C7F"/>
        </a:dk2>
        <a:lt2>
          <a:srgbClr val="8CB8C6"/>
        </a:lt2>
        <a:accent1>
          <a:srgbClr val="8996A0"/>
        </a:accent1>
        <a:accent2>
          <a:srgbClr val="FF5A00"/>
        </a:accent2>
        <a:accent3>
          <a:srgbClr val="FFFFFF"/>
        </a:accent3>
        <a:accent4>
          <a:srgbClr val="08246C"/>
        </a:accent4>
        <a:accent5>
          <a:srgbClr val="C4C9CD"/>
        </a:accent5>
        <a:accent6>
          <a:srgbClr val="E75100"/>
        </a:accent6>
        <a:hlink>
          <a:srgbClr val="D5C833"/>
        </a:hlink>
        <a:folHlink>
          <a:srgbClr val="B8A97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hemeAurigen">
  <a:themeElements>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fontScheme name="Aurigen_Template_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urigen_Template_1 1">
        <a:dk1>
          <a:srgbClr val="8A9C93"/>
        </a:dk1>
        <a:lt1>
          <a:srgbClr val="FFFFFF"/>
        </a:lt1>
        <a:dk2>
          <a:srgbClr val="8A9C93"/>
        </a:dk2>
        <a:lt2>
          <a:srgbClr val="FFFFFF"/>
        </a:lt2>
        <a:accent1>
          <a:srgbClr val="FFC222"/>
        </a:accent1>
        <a:accent2>
          <a:srgbClr val="C0A494"/>
        </a:accent2>
        <a:accent3>
          <a:srgbClr val="FFFFFF"/>
        </a:accent3>
        <a:accent4>
          <a:srgbClr val="75857D"/>
        </a:accent4>
        <a:accent5>
          <a:srgbClr val="FFDDAB"/>
        </a:accent5>
        <a:accent6>
          <a:srgbClr val="AE9486"/>
        </a:accent6>
        <a:hlink>
          <a:srgbClr val="001F4B"/>
        </a:hlink>
        <a:folHlink>
          <a:srgbClr val="501335"/>
        </a:folHlink>
      </a:clrScheme>
      <a:clrMap bg1="lt1" tx1="dk1" bg2="lt2" tx2="dk2" accent1="accent1" accent2="accent2" accent3="accent3" accent4="accent4" accent5="accent5" accent6="accent6" hlink="hlink" folHlink="folHlink"/>
    </a:extraClrScheme>
    <a:extraClrScheme>
      <a:clrScheme name="Aurigen_Template_1 2">
        <a:dk1>
          <a:srgbClr val="001F4B"/>
        </a:dk1>
        <a:lt1>
          <a:srgbClr val="FFFFFF"/>
        </a:lt1>
        <a:dk2>
          <a:srgbClr val="8A9C93"/>
        </a:dk2>
        <a:lt2>
          <a:srgbClr val="4D6F5E"/>
        </a:lt2>
        <a:accent1>
          <a:srgbClr val="E1D9D5"/>
        </a:accent1>
        <a:accent2>
          <a:srgbClr val="A12C22"/>
        </a:accent2>
        <a:accent3>
          <a:srgbClr val="FFFFFF"/>
        </a:accent3>
        <a:accent4>
          <a:srgbClr val="00193F"/>
        </a:accent4>
        <a:accent5>
          <a:srgbClr val="EEE9E7"/>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Aurigen" id="{105023F4-5A32-4E84-951A-3F35BE0D2C24}" vid="{3CE4818B-8323-4862-AFC0-399C51873100}"/>
    </a:ext>
  </a:extLst>
</a:theme>
</file>

<file path=ppt/theme/theme16.xml><?xml version="1.0" encoding="utf-8"?>
<a:theme xmlns:a="http://schemas.openxmlformats.org/drawingml/2006/main" name="ThemeRAP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RAPA" id="{F2B75DCF-DFDA-4A83-AD6F-1265820297DF}" vid="{61E3883D-4191-4B70-85DC-16B6CB2E59D0}"/>
    </a:ext>
  </a:extLst>
</a:theme>
</file>

<file path=ppt/theme/theme17.xml><?xml version="1.0" encoding="utf-8"?>
<a:theme xmlns:a="http://schemas.openxmlformats.org/drawingml/2006/main" name="1_ThemeAurigen">
  <a:themeElements>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fontScheme name="Aurigen_Template_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urigen_Template_1 1">
        <a:dk1>
          <a:srgbClr val="8A9C93"/>
        </a:dk1>
        <a:lt1>
          <a:srgbClr val="FFFFFF"/>
        </a:lt1>
        <a:dk2>
          <a:srgbClr val="8A9C93"/>
        </a:dk2>
        <a:lt2>
          <a:srgbClr val="FFFFFF"/>
        </a:lt2>
        <a:accent1>
          <a:srgbClr val="FFC222"/>
        </a:accent1>
        <a:accent2>
          <a:srgbClr val="C0A494"/>
        </a:accent2>
        <a:accent3>
          <a:srgbClr val="FFFFFF"/>
        </a:accent3>
        <a:accent4>
          <a:srgbClr val="75857D"/>
        </a:accent4>
        <a:accent5>
          <a:srgbClr val="FFDDAB"/>
        </a:accent5>
        <a:accent6>
          <a:srgbClr val="AE9486"/>
        </a:accent6>
        <a:hlink>
          <a:srgbClr val="001F4B"/>
        </a:hlink>
        <a:folHlink>
          <a:srgbClr val="501335"/>
        </a:folHlink>
      </a:clrScheme>
      <a:clrMap bg1="lt1" tx1="dk1" bg2="lt2" tx2="dk2" accent1="accent1" accent2="accent2" accent3="accent3" accent4="accent4" accent5="accent5" accent6="accent6" hlink="hlink" folHlink="folHlink"/>
    </a:extraClrScheme>
    <a:extraClrScheme>
      <a:clrScheme name="Aurigen_Template_1 2">
        <a:dk1>
          <a:srgbClr val="001F4B"/>
        </a:dk1>
        <a:lt1>
          <a:srgbClr val="FFFFFF"/>
        </a:lt1>
        <a:dk2>
          <a:srgbClr val="8A9C93"/>
        </a:dk2>
        <a:lt2>
          <a:srgbClr val="4D6F5E"/>
        </a:lt2>
        <a:accent1>
          <a:srgbClr val="E1D9D5"/>
        </a:accent1>
        <a:accent2>
          <a:srgbClr val="A12C22"/>
        </a:accent2>
        <a:accent3>
          <a:srgbClr val="FFFFFF"/>
        </a:accent3>
        <a:accent4>
          <a:srgbClr val="00193F"/>
        </a:accent4>
        <a:accent5>
          <a:srgbClr val="EEE9E7"/>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Aurigen" id="{105023F4-5A32-4E84-951A-3F35BE0D2C24}" vid="{3CE4818B-8323-4862-AFC0-399C51873100}"/>
    </a:ext>
  </a:extLst>
</a:theme>
</file>

<file path=ppt/theme/theme18.xml><?xml version="1.0" encoding="utf-8"?>
<a:theme xmlns:a="http://schemas.openxmlformats.org/drawingml/2006/main" name="2_ThemeAurigen">
  <a:themeElements>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fontScheme name="Aurigen_Template_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Aurigen_Template_1 1">
        <a:dk1>
          <a:srgbClr val="8A9C93"/>
        </a:dk1>
        <a:lt1>
          <a:srgbClr val="FFFFFF"/>
        </a:lt1>
        <a:dk2>
          <a:srgbClr val="8A9C93"/>
        </a:dk2>
        <a:lt2>
          <a:srgbClr val="FFFFFF"/>
        </a:lt2>
        <a:accent1>
          <a:srgbClr val="FFC222"/>
        </a:accent1>
        <a:accent2>
          <a:srgbClr val="C0A494"/>
        </a:accent2>
        <a:accent3>
          <a:srgbClr val="FFFFFF"/>
        </a:accent3>
        <a:accent4>
          <a:srgbClr val="75857D"/>
        </a:accent4>
        <a:accent5>
          <a:srgbClr val="FFDDAB"/>
        </a:accent5>
        <a:accent6>
          <a:srgbClr val="AE9486"/>
        </a:accent6>
        <a:hlink>
          <a:srgbClr val="001F4B"/>
        </a:hlink>
        <a:folHlink>
          <a:srgbClr val="501335"/>
        </a:folHlink>
      </a:clrScheme>
      <a:clrMap bg1="lt1" tx1="dk1" bg2="lt2" tx2="dk2" accent1="accent1" accent2="accent2" accent3="accent3" accent4="accent4" accent5="accent5" accent6="accent6" hlink="hlink" folHlink="folHlink"/>
    </a:extraClrScheme>
    <a:extraClrScheme>
      <a:clrScheme name="Aurigen_Template_1 2">
        <a:dk1>
          <a:srgbClr val="001F4B"/>
        </a:dk1>
        <a:lt1>
          <a:srgbClr val="FFFFFF"/>
        </a:lt1>
        <a:dk2>
          <a:srgbClr val="8A9C93"/>
        </a:dk2>
        <a:lt2>
          <a:srgbClr val="4D6F5E"/>
        </a:lt2>
        <a:accent1>
          <a:srgbClr val="E1D9D5"/>
        </a:accent1>
        <a:accent2>
          <a:srgbClr val="A12C22"/>
        </a:accent2>
        <a:accent3>
          <a:srgbClr val="FFFFFF"/>
        </a:accent3>
        <a:accent4>
          <a:srgbClr val="00193F"/>
        </a:accent4>
        <a:accent5>
          <a:srgbClr val="EEE9E7"/>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
      <a:clrScheme name="Aurigen_Template_1 3">
        <a:dk1>
          <a:srgbClr val="8A9C93"/>
        </a:dk1>
        <a:lt1>
          <a:srgbClr val="FFFFFF"/>
        </a:lt1>
        <a:dk2>
          <a:srgbClr val="8A9C93"/>
        </a:dk2>
        <a:lt2>
          <a:srgbClr val="001F4B"/>
        </a:lt2>
        <a:accent1>
          <a:srgbClr val="5F6F65"/>
        </a:accent1>
        <a:accent2>
          <a:srgbClr val="A12C22"/>
        </a:accent2>
        <a:accent3>
          <a:srgbClr val="FFFFFF"/>
        </a:accent3>
        <a:accent4>
          <a:srgbClr val="75857D"/>
        </a:accent4>
        <a:accent5>
          <a:srgbClr val="B6BBB8"/>
        </a:accent5>
        <a:accent6>
          <a:srgbClr val="91271E"/>
        </a:accent6>
        <a:hlink>
          <a:srgbClr val="001F4B"/>
        </a:hlink>
        <a:folHlink>
          <a:srgbClr val="FFC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Aurigen" id="{105023F4-5A32-4E84-951A-3F35BE0D2C24}" vid="{3CE4818B-8323-4862-AFC0-399C51873100}"/>
    </a:ext>
  </a:extLst>
</a:theme>
</file>

<file path=ppt/theme/theme19.xml><?xml version="1.0" encoding="utf-8"?>
<a:theme xmlns:a="http://schemas.openxmlformats.org/drawingml/2006/main" name="ThemeRAPAPurple">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00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0000"/>
            </a:solidFill>
            <a:effectLst/>
            <a:latin typeface="Arial" charset="0"/>
            <a:cs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RAPAPurple" id="{8A74E55E-840C-499B-B47C-35D3AE5E42A2}" vid="{272A543B-1DFE-4DFD-922C-83129BC6997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5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6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1.xml><?xml version="1.0" encoding="utf-8"?>
<a:theme xmlns:a="http://schemas.openxmlformats.org/drawingml/2006/main" name="7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2.xml><?xml version="1.0" encoding="utf-8"?>
<a:theme xmlns:a="http://schemas.openxmlformats.org/drawingml/2006/main" name="8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3.xml><?xml version="1.0" encoding="utf-8"?>
<a:theme xmlns:a="http://schemas.openxmlformats.org/drawingml/2006/main" name="9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4.xml><?xml version="1.0" encoding="utf-8"?>
<a:theme xmlns:a="http://schemas.openxmlformats.org/drawingml/2006/main" name="10_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35.xml><?xml version="1.0" encoding="utf-8"?>
<a:theme xmlns:a="http://schemas.openxmlformats.org/drawingml/2006/main" name="1_RBC">
  <a:themeElements>
    <a:clrScheme name="RBC 1">
      <a:dk1>
        <a:srgbClr val="0B2C7F"/>
      </a:dk1>
      <a:lt1>
        <a:srgbClr val="FFFFFF"/>
      </a:lt1>
      <a:dk2>
        <a:srgbClr val="0B2C7F"/>
      </a:dk2>
      <a:lt2>
        <a:srgbClr val="8CB8C6"/>
      </a:lt2>
      <a:accent1>
        <a:srgbClr val="8996A0"/>
      </a:accent1>
      <a:accent2>
        <a:srgbClr val="FF5A00"/>
      </a:accent2>
      <a:accent3>
        <a:srgbClr val="FFFFFF"/>
      </a:accent3>
      <a:accent4>
        <a:srgbClr val="08246C"/>
      </a:accent4>
      <a:accent5>
        <a:srgbClr val="C4C9CD"/>
      </a:accent5>
      <a:accent6>
        <a:srgbClr val="E75100"/>
      </a:accent6>
      <a:hlink>
        <a:srgbClr val="D5C833"/>
      </a:hlink>
      <a:folHlink>
        <a:srgbClr val="B8A970"/>
      </a:folHlink>
    </a:clrScheme>
    <a:fontScheme name="RBC">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BC 1">
        <a:dk1>
          <a:srgbClr val="0B2C7F"/>
        </a:dk1>
        <a:lt1>
          <a:srgbClr val="FFFFFF"/>
        </a:lt1>
        <a:dk2>
          <a:srgbClr val="0B2C7F"/>
        </a:dk2>
        <a:lt2>
          <a:srgbClr val="8CB8C6"/>
        </a:lt2>
        <a:accent1>
          <a:srgbClr val="8996A0"/>
        </a:accent1>
        <a:accent2>
          <a:srgbClr val="FF5A00"/>
        </a:accent2>
        <a:accent3>
          <a:srgbClr val="FFFFFF"/>
        </a:accent3>
        <a:accent4>
          <a:srgbClr val="08246C"/>
        </a:accent4>
        <a:accent5>
          <a:srgbClr val="C4C9CD"/>
        </a:accent5>
        <a:accent6>
          <a:srgbClr val="E75100"/>
        </a:accent6>
        <a:hlink>
          <a:srgbClr val="D5C833"/>
        </a:hlink>
        <a:folHlink>
          <a:srgbClr val="B8A97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none"/>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none" rtlCol="0">
        <a:spAutoFit/>
      </a:bodyPr>
      <a:lstStyle>
        <a:defPPr>
          <a:defRPr sz="1600" dirty="0" err="1" smtClean="0">
            <a:solidFill>
              <a:schemeClr val="tx2"/>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RAPA Fall Meeting Template</Template>
  <TotalTime>375</TotalTime>
  <Words>9249</Words>
  <Application>Microsoft Office PowerPoint</Application>
  <PresentationFormat>On-screen Show (4:3)</PresentationFormat>
  <Paragraphs>2188</Paragraphs>
  <Slides>154</Slides>
  <Notes>76</Notes>
  <HiddenSlides>0</HiddenSlides>
  <MMClips>0</MMClips>
  <ScaleCrop>false</ScaleCrop>
  <HeadingPairs>
    <vt:vector size="8" baseType="variant">
      <vt:variant>
        <vt:lpstr>Fonts Used</vt:lpstr>
      </vt:variant>
      <vt:variant>
        <vt:i4>12</vt:i4>
      </vt:variant>
      <vt:variant>
        <vt:lpstr>Theme</vt:lpstr>
      </vt:variant>
      <vt:variant>
        <vt:i4>35</vt:i4>
      </vt:variant>
      <vt:variant>
        <vt:lpstr>Embedded OLE Servers</vt:lpstr>
      </vt:variant>
      <vt:variant>
        <vt:i4>1</vt:i4>
      </vt:variant>
      <vt:variant>
        <vt:lpstr>Slide Titles</vt:lpstr>
      </vt:variant>
      <vt:variant>
        <vt:i4>154</vt:i4>
      </vt:variant>
    </vt:vector>
  </HeadingPairs>
  <TitlesOfParts>
    <vt:vector size="202" baseType="lpstr">
      <vt:lpstr>Arial Unicode MS</vt:lpstr>
      <vt:lpstr>ＭＳ Ｐゴシック</vt:lpstr>
      <vt:lpstr>Arial</vt:lpstr>
      <vt:lpstr>Brush Script Std</vt:lpstr>
      <vt:lpstr>Calibri</vt:lpstr>
      <vt:lpstr>Georgia</vt:lpstr>
      <vt:lpstr>SwissReSans</vt:lpstr>
      <vt:lpstr>Symbol</vt:lpstr>
      <vt:lpstr>Times New Roman</vt:lpstr>
      <vt:lpstr>Trebuchet MS</vt:lpstr>
      <vt:lpstr>Wingdings</vt:lpstr>
      <vt:lpstr>Wingdings 2</vt:lpstr>
      <vt:lpstr>Office Theme</vt:lpstr>
      <vt:lpstr>1_Office Theme</vt:lpstr>
      <vt:lpstr>2_Office Theme</vt:lpstr>
      <vt:lpstr>4_Office Theme</vt:lpstr>
      <vt:lpstr>5_Office Theme</vt:lpstr>
      <vt:lpstr>6_Office Theme</vt:lpstr>
      <vt:lpstr>7_Office Theme</vt:lpstr>
      <vt:lpstr>11_Office Theme</vt:lpstr>
      <vt:lpstr>Munich_Re_Design_EN</vt:lpstr>
      <vt:lpstr>1_Munich_Re_Design_EN</vt:lpstr>
      <vt:lpstr>2_Munich_Re_Design_EN</vt:lpstr>
      <vt:lpstr>3_Munich_Re_Design_EN</vt:lpstr>
      <vt:lpstr>4_Munich_Re_Design_EN</vt:lpstr>
      <vt:lpstr>RBC</vt:lpstr>
      <vt:lpstr>ThemeAurigen</vt:lpstr>
      <vt:lpstr>ThemeRAPA</vt:lpstr>
      <vt:lpstr>1_ThemeAurigen</vt:lpstr>
      <vt:lpstr>2_ThemeAurigen</vt:lpstr>
      <vt:lpstr>ThemeRAPAPurple</vt:lpstr>
      <vt:lpstr>3_Office Theme</vt:lpstr>
      <vt:lpstr>8_Office Theme</vt:lpstr>
      <vt:lpstr>9_Office Theme</vt:lpstr>
      <vt:lpstr>10_Office Theme</vt:lpstr>
      <vt:lpstr>12_Office Theme</vt:lpstr>
      <vt:lpstr>13_Office Theme</vt:lpstr>
      <vt:lpstr>14_Office Theme</vt:lpstr>
      <vt:lpstr>15_Office Theme</vt:lpstr>
      <vt:lpstr>16_Office Theme</vt:lpstr>
      <vt:lpstr>5_Munich_Re_Design_EN</vt:lpstr>
      <vt:lpstr>6_Munich_Re_Design_EN</vt:lpstr>
      <vt:lpstr>7_Munich_Re_Design_EN</vt:lpstr>
      <vt:lpstr>8_Munich_Re_Design_EN</vt:lpstr>
      <vt:lpstr>9_Munich_Re_Design_EN</vt:lpstr>
      <vt:lpstr>10_Munich_Re_Design_EN</vt:lpstr>
      <vt:lpstr>1_RBC</vt:lpstr>
      <vt:lpstr>Visio</vt:lpstr>
      <vt:lpstr>RAPA  2015 Fall Meeting</vt:lpstr>
      <vt:lpstr>Agenda</vt:lpstr>
      <vt:lpstr>Antitrust Statement</vt:lpstr>
      <vt:lpstr>Welcome</vt:lpstr>
      <vt:lpstr>Executive and Initiative Chairs</vt:lpstr>
      <vt:lpstr>RAPA Organization update</vt:lpstr>
      <vt:lpstr>Treasurer's Report</vt:lpstr>
      <vt:lpstr>PowerPoint Presentation</vt:lpstr>
      <vt:lpstr>PowerPoint Presentation</vt:lpstr>
      <vt:lpstr>PowerPoint Presentation</vt:lpstr>
      <vt:lpstr>One Source of Data for All</vt:lpstr>
      <vt:lpstr>PowerPoint Presentation</vt:lpstr>
      <vt:lpstr>PowerPoint Presentation</vt:lpstr>
      <vt:lpstr>PowerPoint Presentation</vt:lpstr>
      <vt:lpstr>RAPA</vt:lpstr>
      <vt:lpstr>PowerPoint Presentation</vt:lpstr>
      <vt:lpstr>Late Reported Transactions</vt:lpstr>
      <vt:lpstr>Why does this happen?</vt:lpstr>
      <vt:lpstr>Late reported terminations – Impact</vt:lpstr>
      <vt:lpstr>Late reported terminations - Impact</vt:lpstr>
      <vt:lpstr>Late reported New Business - Impact</vt:lpstr>
      <vt:lpstr>Late reported New Business - Impact</vt:lpstr>
      <vt:lpstr>Case Study</vt:lpstr>
      <vt:lpstr>Case Study</vt:lpstr>
      <vt:lpstr>Best Practices</vt:lpstr>
      <vt:lpstr>Best Practices</vt:lpstr>
      <vt:lpstr>Case Study</vt:lpstr>
      <vt:lpstr>  Electronic Reporting – Missing Data  </vt:lpstr>
      <vt:lpstr>Potential Causes</vt:lpstr>
      <vt:lpstr>ABC Life System Overview</vt:lpstr>
      <vt:lpstr>ABC Life Reported Data</vt:lpstr>
      <vt:lpstr>Treaty Data Impact</vt:lpstr>
      <vt:lpstr>Underwriting Data Impact</vt:lpstr>
      <vt:lpstr>Financial Data Impact</vt:lpstr>
      <vt:lpstr>Insured Data Impact</vt:lpstr>
      <vt:lpstr>A Few More Impacts</vt:lpstr>
      <vt:lpstr>Data Quality Tips</vt:lpstr>
      <vt:lpstr>So What’s In It for Me?</vt:lpstr>
      <vt:lpstr>Question Time</vt:lpstr>
      <vt:lpstr>Conversions</vt:lpstr>
      <vt:lpstr>Conversions</vt:lpstr>
      <vt:lpstr>Conversions: Types</vt:lpstr>
      <vt:lpstr>Conversions: Treaty</vt:lpstr>
      <vt:lpstr>Conversions: Administration Challenges</vt:lpstr>
      <vt:lpstr>Conversions: Administration Challenges</vt:lpstr>
      <vt:lpstr>Conversions: Case 1</vt:lpstr>
      <vt:lpstr>Conversions: Case 2</vt:lpstr>
      <vt:lpstr>Conversions: Case 3</vt:lpstr>
      <vt:lpstr>Conversions: Case 4</vt:lpstr>
      <vt:lpstr>Question Time</vt:lpstr>
      <vt:lpstr>RAPA Data Initiative</vt:lpstr>
      <vt:lpstr>The End</vt:lpstr>
      <vt:lpstr>Break</vt:lpstr>
      <vt:lpstr>Tonya Blackmore CEO, APEXA LOGiQ3 Group</vt:lpstr>
      <vt:lpstr>People are our Most Valuable Asset</vt:lpstr>
      <vt:lpstr>The Power of People</vt:lpstr>
      <vt:lpstr>PowerPoint Presentation</vt:lpstr>
      <vt:lpstr>‘Say’ may not = Engagement</vt:lpstr>
      <vt:lpstr>‘Stay’ may not = Engagement</vt:lpstr>
      <vt:lpstr>Strive: Best Indication of Engagement</vt:lpstr>
      <vt:lpstr>How to Attract Strivers</vt:lpstr>
      <vt:lpstr>How to Select Strivers</vt:lpstr>
      <vt:lpstr>How to Keep Strivers</vt:lpstr>
      <vt:lpstr>How to Keep Strivers</vt:lpstr>
      <vt:lpstr>How to Keep Strivers</vt:lpstr>
      <vt:lpstr>Tracking Engagement </vt:lpstr>
      <vt:lpstr>PowerPoint Presentation</vt:lpstr>
      <vt:lpstr>Emerging Trends:   What Are People Talking About?</vt:lpstr>
      <vt:lpstr>Topics to cover</vt:lpstr>
      <vt:lpstr>PowerPoint Presentation</vt:lpstr>
      <vt:lpstr>The Cloud  </vt:lpstr>
      <vt:lpstr>The Cloud  </vt:lpstr>
      <vt:lpstr>The Cloud </vt:lpstr>
      <vt:lpstr>The Cloud </vt:lpstr>
      <vt:lpstr>The Cloud </vt:lpstr>
      <vt:lpstr>The Cloud </vt:lpstr>
      <vt:lpstr>PowerPoint Presentation</vt:lpstr>
      <vt:lpstr>Cyber-Insurance  </vt:lpstr>
      <vt:lpstr> Cyber-Insurance  </vt:lpstr>
      <vt:lpstr>Cyber-Insurance  </vt:lpstr>
      <vt:lpstr>Cyber-Insurance  </vt:lpstr>
      <vt:lpstr>PowerPoint Presentation</vt:lpstr>
      <vt:lpstr>Predictive Modeling </vt:lpstr>
      <vt:lpstr>Predictive Modeling </vt:lpstr>
      <vt:lpstr>Predictive Modeling</vt:lpstr>
      <vt:lpstr>Predictive Models </vt:lpstr>
      <vt:lpstr>Predictive Models </vt:lpstr>
      <vt:lpstr>Predictive Models  </vt:lpstr>
      <vt:lpstr>Predictive Models </vt:lpstr>
      <vt:lpstr>PowerPoint Presentation</vt:lpstr>
      <vt:lpstr>Wearable Technology   </vt:lpstr>
      <vt:lpstr>Wearable Technology   </vt:lpstr>
      <vt:lpstr>Wearable Technology   </vt:lpstr>
      <vt:lpstr>Wearable Technology   </vt:lpstr>
      <vt:lpstr>PowerPoint Presentation</vt:lpstr>
      <vt:lpstr>Marijuana   </vt:lpstr>
      <vt:lpstr>Marijuana   </vt:lpstr>
      <vt:lpstr>Marijuana   </vt:lpstr>
      <vt:lpstr>PowerPoint Presentation</vt:lpstr>
      <vt:lpstr>Lunch</vt:lpstr>
      <vt:lpstr>PowerPoint Presentation</vt:lpstr>
      <vt:lpstr>Thanks</vt:lpstr>
      <vt:lpstr>Nominating Committee</vt:lpstr>
      <vt:lpstr>Nominations</vt:lpstr>
      <vt:lpstr>Roundtable Discussion: Looking for an Oasis in an Operational Desert</vt:lpstr>
      <vt:lpstr>Break</vt:lpstr>
      <vt:lpstr>Roundtable Discussion: Wrap-up Session</vt:lpstr>
      <vt:lpstr>Adjourn Day 1</vt:lpstr>
      <vt:lpstr>RAPA  2015 Fall Meeting</vt:lpstr>
      <vt:lpstr>Agenda</vt:lpstr>
      <vt:lpstr>PowerPoint Presentation</vt:lpstr>
      <vt:lpstr>PowerPoint Presentation</vt:lpstr>
      <vt:lpstr>Moderator: Brittainy Pratt, Sr. Consultant, LOGiQ3  Expert Panel:  Brian Millman, Vice President, MIB Mitch Ocampo, Executive Vice President, TAI Markus Stout, Head of Software Engineering, Mass General Hospital </vt:lpstr>
      <vt:lpstr>Data Security  Challenges in the Marketplace</vt:lpstr>
      <vt:lpstr>Fraud Detection, Data Privacy &amp; Security</vt:lpstr>
      <vt:lpstr>Reinsurance Administration Platform, Data Privacy &amp; Security</vt:lpstr>
      <vt:lpstr>Healthcare, HIPAA, Data Privacy &amp; Security</vt:lpstr>
      <vt:lpstr>Technology :  Mobile Devices, Cloud &amp; Big Data</vt:lpstr>
      <vt:lpstr>User Rights</vt:lpstr>
      <vt:lpstr>Data Collection &amp; Distribution</vt:lpstr>
      <vt:lpstr>Legal Environment</vt:lpstr>
      <vt:lpstr>Best Practices</vt:lpstr>
      <vt:lpstr>Best Practices</vt:lpstr>
      <vt:lpstr>Questions</vt:lpstr>
      <vt:lpstr>Survey</vt:lpstr>
      <vt:lpstr>Break</vt:lpstr>
      <vt:lpstr>Initiatives Strategy</vt:lpstr>
      <vt:lpstr>Education Initiative</vt:lpstr>
      <vt:lpstr>Members</vt:lpstr>
      <vt:lpstr>Direct Workflow 1.1 of 2</vt:lpstr>
      <vt:lpstr>Direct Workflow 1.2 of 2</vt:lpstr>
      <vt:lpstr>Direct Workflow 2 of 2</vt:lpstr>
      <vt:lpstr>Reinsurance Workflow</vt:lpstr>
      <vt:lpstr>Retrocession WorkFlow 1 of 4</vt:lpstr>
      <vt:lpstr>Retrocession WorkFlow 2 of 4</vt:lpstr>
      <vt:lpstr>Retrocession WorkFlow 3 of 4</vt:lpstr>
      <vt:lpstr>Retrocession WorkFlow 4 of 4</vt:lpstr>
      <vt:lpstr>Supplement to Reinsurance Basics</vt:lpstr>
      <vt:lpstr>Education Initiative</vt:lpstr>
      <vt:lpstr>PowerPoint Presentation</vt:lpstr>
      <vt:lpstr>PowerPoint Presentation</vt:lpstr>
      <vt:lpstr>Purpose</vt:lpstr>
      <vt:lpstr>Deliverables</vt:lpstr>
      <vt:lpstr>Potential Next Steps</vt:lpstr>
      <vt:lpstr>Team Members</vt:lpstr>
      <vt:lpstr>Q &amp;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Sessions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RAPA  2013 Fall Meeting</dc:title>
  <dc:creator>Thomas Hartlett</dc:creator>
  <cp:lastModifiedBy>Kelly Priest</cp:lastModifiedBy>
  <cp:revision>121</cp:revision>
  <cp:lastPrinted>2014-03-26T15:10:51Z</cp:lastPrinted>
  <dcterms:created xsi:type="dcterms:W3CDTF">2013-10-25T18:25:00Z</dcterms:created>
  <dcterms:modified xsi:type="dcterms:W3CDTF">2015-10-16T11:34:47Z</dcterms:modified>
</cp:coreProperties>
</file>